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330" r:id="rId2"/>
    <p:sldId id="343" r:id="rId3"/>
    <p:sldId id="344" r:id="rId4"/>
    <p:sldId id="345" r:id="rId5"/>
    <p:sldId id="346" r:id="rId6"/>
    <p:sldId id="347" r:id="rId7"/>
    <p:sldId id="267" r:id="rId8"/>
    <p:sldId id="348" r:id="rId9"/>
    <p:sldId id="349" r:id="rId10"/>
    <p:sldId id="271" r:id="rId11"/>
    <p:sldId id="272" r:id="rId12"/>
    <p:sldId id="287" r:id="rId13"/>
    <p:sldId id="275" r:id="rId14"/>
    <p:sldId id="331" r:id="rId15"/>
    <p:sldId id="277" r:id="rId16"/>
    <p:sldId id="276" r:id="rId17"/>
    <p:sldId id="280" r:id="rId18"/>
    <p:sldId id="278" r:id="rId19"/>
    <p:sldId id="284" r:id="rId20"/>
    <p:sldId id="289" r:id="rId21"/>
    <p:sldId id="290" r:id="rId22"/>
    <p:sldId id="291" r:id="rId23"/>
    <p:sldId id="350" r:id="rId24"/>
    <p:sldId id="351" r:id="rId25"/>
    <p:sldId id="352" r:id="rId26"/>
    <p:sldId id="353" r:id="rId27"/>
    <p:sldId id="354" r:id="rId28"/>
    <p:sldId id="356" r:id="rId29"/>
    <p:sldId id="361" r:id="rId30"/>
    <p:sldId id="317" r:id="rId31"/>
    <p:sldId id="320" r:id="rId32"/>
    <p:sldId id="366" r:id="rId33"/>
    <p:sldId id="368" r:id="rId34"/>
    <p:sldId id="365" r:id="rId35"/>
    <p:sldId id="357" r:id="rId36"/>
    <p:sldId id="358" r:id="rId37"/>
    <p:sldId id="359" r:id="rId38"/>
    <p:sldId id="309" r:id="rId39"/>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342231-BBE0-42FA-B4C5-8F6A6585217A}" type="datetimeFigureOut">
              <a:rPr lang="da-DK" smtClean="0"/>
              <a:t>05-11-2015</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9C24812-C2F1-4977-900B-56A399A5540F}" type="slidenum">
              <a:rPr lang="da-DK" smtClean="0"/>
              <a:t>‹nr.›</a:t>
            </a:fld>
            <a:endParaRPr lang="da-DK"/>
          </a:p>
        </p:txBody>
      </p:sp>
    </p:spTree>
    <p:extLst>
      <p:ext uri="{BB962C8B-B14F-4D97-AF65-F5344CB8AC3E}">
        <p14:creationId xmlns:p14="http://schemas.microsoft.com/office/powerpoint/2010/main" val="62694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CEFDEA-E4C1-4DB4-9272-770B81849749}" type="datetimeFigureOut">
              <a:rPr lang="da-DK" smtClean="0"/>
              <a:t>05-11-2015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A29637-0476-4C25-8074-79DAAAB67B6B}" type="slidenum">
              <a:rPr lang="da-DK" smtClean="0"/>
              <a:t>‹nr.›</a:t>
            </a:fld>
            <a:endParaRPr lang="da-DK"/>
          </a:p>
        </p:txBody>
      </p:sp>
    </p:spTree>
    <p:extLst>
      <p:ext uri="{BB962C8B-B14F-4D97-AF65-F5344CB8AC3E}">
        <p14:creationId xmlns:p14="http://schemas.microsoft.com/office/powerpoint/2010/main" val="428452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smtClean="0"/>
          </a:p>
        </p:txBody>
      </p:sp>
      <p:sp>
        <p:nvSpPr>
          <p:cNvPr id="4" name="Pladsholder til diasnummer 3"/>
          <p:cNvSpPr>
            <a:spLocks noGrp="1"/>
          </p:cNvSpPr>
          <p:nvPr>
            <p:ph type="sldNum" sz="quarter" idx="5"/>
          </p:nvPr>
        </p:nvSpPr>
        <p:spPr/>
        <p:txBody>
          <a:bodyPr/>
          <a:lstStyle/>
          <a:p>
            <a:pPr>
              <a:defRPr/>
            </a:pPr>
            <a:fld id="{7AF2E819-A7EA-4DD9-B53D-13A030041C34}" type="slidenum">
              <a:rPr lang="da-DK" smtClean="0"/>
              <a:pPr>
                <a:defRPr/>
              </a:pPr>
              <a:t>1</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DC7D52-0DC6-4BCA-8E67-8084DD0C29F5}" type="slidenum">
              <a:rPr lang="sv-SE" smtClean="0"/>
              <a:pPr fontAlgn="base">
                <a:spcBef>
                  <a:spcPct val="0"/>
                </a:spcBef>
                <a:spcAft>
                  <a:spcPct val="0"/>
                </a:spcAft>
                <a:defRPr/>
              </a:pPr>
              <a:t>16</a:t>
            </a:fld>
            <a:endParaRPr lang="sv-SE" smtClean="0"/>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9E6E1B-FE56-430D-88A9-3CF3B6BEF307}" type="slidenum">
              <a:rPr lang="sv-SE" smtClean="0"/>
              <a:pPr fontAlgn="base">
                <a:spcBef>
                  <a:spcPct val="0"/>
                </a:spcBef>
                <a:spcAft>
                  <a:spcPct val="0"/>
                </a:spcAft>
                <a:defRPr/>
              </a:pPr>
              <a:t>17</a:t>
            </a:fld>
            <a:endParaRPr lang="sv-SE" smtClean="0"/>
          </a:p>
        </p:txBody>
      </p:sp>
      <p:sp>
        <p:nvSpPr>
          <p:cNvPr id="481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2"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AF823-2216-491E-8BF2-1F60336720F8}" type="slidenum">
              <a:rPr lang="sv-SE" smtClean="0"/>
              <a:pPr fontAlgn="base">
                <a:spcBef>
                  <a:spcPct val="0"/>
                </a:spcBef>
                <a:spcAft>
                  <a:spcPct val="0"/>
                </a:spcAft>
                <a:defRPr/>
              </a:pPr>
              <a:t>18</a:t>
            </a:fld>
            <a:endParaRPr lang="sv-SE" smtClean="0"/>
          </a:p>
        </p:txBody>
      </p:sp>
      <p:sp>
        <p:nvSpPr>
          <p:cNvPr id="460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93A1E6-2740-4A90-B87A-8DEFECA9FE67}" type="slidenum">
              <a:rPr lang="sv-SE" smtClean="0"/>
              <a:pPr fontAlgn="base">
                <a:spcBef>
                  <a:spcPct val="0"/>
                </a:spcBef>
                <a:spcAft>
                  <a:spcPct val="0"/>
                </a:spcAft>
                <a:defRPr/>
              </a:pPr>
              <a:t>19</a:t>
            </a:fld>
            <a:endParaRPr lang="sv-SE" smtClean="0"/>
          </a:p>
        </p:txBody>
      </p:sp>
      <p:sp>
        <p:nvSpPr>
          <p:cNvPr id="55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300"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AEB44C-6497-4255-B19D-289AABB8876E}" type="slidenum">
              <a:rPr lang="sv-SE" smtClean="0"/>
              <a:pPr fontAlgn="base">
                <a:spcBef>
                  <a:spcPct val="0"/>
                </a:spcBef>
                <a:spcAft>
                  <a:spcPct val="0"/>
                </a:spcAft>
                <a:defRPr/>
              </a:pPr>
              <a:t>20</a:t>
            </a:fld>
            <a:endParaRPr lang="sv-SE" smtClean="0"/>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92BE4-C3A0-4330-82C7-E9B0174913B1}" type="slidenum">
              <a:rPr lang="sv-SE" smtClean="0"/>
              <a:pPr fontAlgn="base">
                <a:spcBef>
                  <a:spcPct val="0"/>
                </a:spcBef>
                <a:spcAft>
                  <a:spcPct val="0"/>
                </a:spcAft>
                <a:defRPr/>
              </a:pPr>
              <a:t>21</a:t>
            </a:fld>
            <a:endParaRPr lang="sv-SE" smtClean="0"/>
          </a:p>
        </p:txBody>
      </p:sp>
      <p:sp>
        <p:nvSpPr>
          <p:cNvPr id="532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EAFE6-6F53-4380-AF4C-FC29C750826D}" type="slidenum">
              <a:rPr lang="sv-SE" smtClean="0"/>
              <a:pPr fontAlgn="base">
                <a:spcBef>
                  <a:spcPct val="0"/>
                </a:spcBef>
                <a:spcAft>
                  <a:spcPct val="0"/>
                </a:spcAft>
                <a:defRPr/>
              </a:pPr>
              <a:t>22</a:t>
            </a:fld>
            <a:endParaRPr lang="sv-SE" smtClean="0"/>
          </a:p>
        </p:txBody>
      </p:sp>
      <p:sp>
        <p:nvSpPr>
          <p:cNvPr id="54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06357" y="4715153"/>
            <a:ext cx="4984962" cy="44669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8982B6D9-6553-4E1E-8353-E68FB0A50F89}" type="datetime1">
              <a:rPr lang="da-DK" smtClean="0"/>
              <a:t>05-11-2015</a:t>
            </a:fld>
            <a:endParaRPr lang="da-DK"/>
          </a:p>
        </p:txBody>
      </p:sp>
      <p:sp>
        <p:nvSpPr>
          <p:cNvPr id="5" name="Pladsholder til sidefod 4"/>
          <p:cNvSpPr>
            <a:spLocks noGrp="1"/>
          </p:cNvSpPr>
          <p:nvPr>
            <p:ph type="ftr" sz="quarter" idx="11"/>
          </p:nvPr>
        </p:nvSpPr>
        <p:spPr/>
        <p:txBody>
          <a:bodyPr/>
          <a:lstStyle/>
          <a:p>
            <a:r>
              <a:rPr lang="da-DK" smtClean="0"/>
              <a:t>Jens B. Christensen, Idræt - Aarhus Universitet</a:t>
            </a:r>
            <a:endParaRPr lang="da-DK"/>
          </a:p>
        </p:txBody>
      </p:sp>
      <p:sp>
        <p:nvSpPr>
          <p:cNvPr id="6" name="Pladsholder til diasnummer 5"/>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226277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3F3DF89-5A8A-418C-A735-AB8A24528D5D}" type="datetime1">
              <a:rPr lang="da-DK" smtClean="0"/>
              <a:t>05-11-2015</a:t>
            </a:fld>
            <a:endParaRPr lang="da-DK"/>
          </a:p>
        </p:txBody>
      </p:sp>
      <p:sp>
        <p:nvSpPr>
          <p:cNvPr id="5" name="Pladsholder til sidefod 4"/>
          <p:cNvSpPr>
            <a:spLocks noGrp="1"/>
          </p:cNvSpPr>
          <p:nvPr>
            <p:ph type="ftr" sz="quarter" idx="11"/>
          </p:nvPr>
        </p:nvSpPr>
        <p:spPr/>
        <p:txBody>
          <a:bodyPr/>
          <a:lstStyle/>
          <a:p>
            <a:r>
              <a:rPr lang="da-DK" smtClean="0"/>
              <a:t>Jens B. Christensen, Idræt - Aarhus Universitet</a:t>
            </a:r>
            <a:endParaRPr lang="da-DK"/>
          </a:p>
        </p:txBody>
      </p:sp>
      <p:sp>
        <p:nvSpPr>
          <p:cNvPr id="6" name="Pladsholder til diasnummer 5"/>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65318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7BE08AA-E544-414D-ACBA-82ABF0BD5DEF}" type="datetime1">
              <a:rPr lang="da-DK" smtClean="0"/>
              <a:t>05-11-2015</a:t>
            </a:fld>
            <a:endParaRPr lang="da-DK"/>
          </a:p>
        </p:txBody>
      </p:sp>
      <p:sp>
        <p:nvSpPr>
          <p:cNvPr id="5" name="Pladsholder til sidefod 4"/>
          <p:cNvSpPr>
            <a:spLocks noGrp="1"/>
          </p:cNvSpPr>
          <p:nvPr>
            <p:ph type="ftr" sz="quarter" idx="11"/>
          </p:nvPr>
        </p:nvSpPr>
        <p:spPr/>
        <p:txBody>
          <a:bodyPr/>
          <a:lstStyle/>
          <a:p>
            <a:r>
              <a:rPr lang="da-DK" smtClean="0"/>
              <a:t>Jens B. Christensen, Idræt - Aarhus Universitet</a:t>
            </a:r>
            <a:endParaRPr lang="da-DK"/>
          </a:p>
        </p:txBody>
      </p:sp>
      <p:sp>
        <p:nvSpPr>
          <p:cNvPr id="6" name="Pladsholder til diasnummer 5"/>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325484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158750"/>
            <a:ext cx="8229600" cy="1258888"/>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307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30725"/>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3"/>
          <p:cNvSpPr>
            <a:spLocks noGrp="1" noChangeArrowheads="1"/>
          </p:cNvSpPr>
          <p:nvPr>
            <p:ph type="dt" sz="half" idx="10"/>
          </p:nvPr>
        </p:nvSpPr>
        <p:spPr>
          <a:ln/>
        </p:spPr>
        <p:txBody>
          <a:bodyPr/>
          <a:lstStyle>
            <a:lvl1pPr>
              <a:defRPr/>
            </a:lvl1pPr>
          </a:lstStyle>
          <a:p>
            <a:fld id="{F374F7B6-2A56-4745-88B8-E804E4C95054}" type="datetime1">
              <a:rPr lang="da-DK" smtClean="0"/>
              <a:pPr/>
              <a:t>05-11-2015</a:t>
            </a:fld>
            <a:endParaRPr lang="da-DK"/>
          </a:p>
        </p:txBody>
      </p:sp>
      <p:sp>
        <p:nvSpPr>
          <p:cNvPr id="6" name="Rectangle 44"/>
          <p:cNvSpPr>
            <a:spLocks noGrp="1" noChangeArrowheads="1"/>
          </p:cNvSpPr>
          <p:nvPr>
            <p:ph type="ftr" sz="quarter" idx="11"/>
          </p:nvPr>
        </p:nvSpPr>
        <p:spPr>
          <a:ln/>
        </p:spPr>
        <p:txBody>
          <a:bodyPr/>
          <a:lstStyle>
            <a:lvl1pPr>
              <a:defRPr/>
            </a:lvl1pPr>
          </a:lstStyle>
          <a:p>
            <a:endParaRPr lang="da-DK"/>
          </a:p>
        </p:txBody>
      </p:sp>
      <p:sp>
        <p:nvSpPr>
          <p:cNvPr id="7" name="Rectangle 45"/>
          <p:cNvSpPr>
            <a:spLocks noGrp="1" noChangeArrowheads="1"/>
          </p:cNvSpPr>
          <p:nvPr>
            <p:ph type="sldNum" sz="quarter" idx="12"/>
          </p:nvPr>
        </p:nvSpPr>
        <p:spPr>
          <a:ln/>
        </p:spPr>
        <p:txBody>
          <a:bodyPr/>
          <a:lstStyle>
            <a:lvl1pPr>
              <a:defRPr/>
            </a:lvl1pPr>
          </a:lstStyle>
          <a:p>
            <a:fld id="{C3D64A52-D3CE-40E7-954A-563C04E35A81}" type="slidenum">
              <a:rPr lang="da-DK" smtClean="0"/>
              <a:pPr/>
              <a:t>‹nr.›</a:t>
            </a:fld>
            <a:endParaRPr lang="da-DK"/>
          </a:p>
        </p:txBody>
      </p:sp>
    </p:spTree>
    <p:extLst>
      <p:ext uri="{BB962C8B-B14F-4D97-AF65-F5344CB8AC3E}">
        <p14:creationId xmlns:p14="http://schemas.microsoft.com/office/powerpoint/2010/main" val="41249223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D3798BD-099D-45C0-81F5-EF84B7951779}" type="datetime1">
              <a:rPr lang="da-DK" smtClean="0"/>
              <a:t>05-11-2015</a:t>
            </a:fld>
            <a:endParaRPr lang="da-DK"/>
          </a:p>
        </p:txBody>
      </p:sp>
      <p:sp>
        <p:nvSpPr>
          <p:cNvPr id="5" name="Pladsholder til sidefod 4"/>
          <p:cNvSpPr>
            <a:spLocks noGrp="1"/>
          </p:cNvSpPr>
          <p:nvPr>
            <p:ph type="ftr" sz="quarter" idx="11"/>
          </p:nvPr>
        </p:nvSpPr>
        <p:spPr/>
        <p:txBody>
          <a:bodyPr/>
          <a:lstStyle/>
          <a:p>
            <a:r>
              <a:rPr lang="da-DK" smtClean="0"/>
              <a:t>Jens B. Christensen, Idræt - Aarhus Universitet</a:t>
            </a:r>
            <a:endParaRPr lang="da-DK"/>
          </a:p>
        </p:txBody>
      </p:sp>
      <p:sp>
        <p:nvSpPr>
          <p:cNvPr id="6" name="Pladsholder til diasnummer 5"/>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275504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FAD98B5-6A11-4B2A-92E0-F38F41044F0B}" type="datetime1">
              <a:rPr lang="da-DK" smtClean="0"/>
              <a:t>05-11-2015</a:t>
            </a:fld>
            <a:endParaRPr lang="da-DK"/>
          </a:p>
        </p:txBody>
      </p:sp>
      <p:sp>
        <p:nvSpPr>
          <p:cNvPr id="5" name="Pladsholder til sidefod 4"/>
          <p:cNvSpPr>
            <a:spLocks noGrp="1"/>
          </p:cNvSpPr>
          <p:nvPr>
            <p:ph type="ftr" sz="quarter" idx="11"/>
          </p:nvPr>
        </p:nvSpPr>
        <p:spPr/>
        <p:txBody>
          <a:bodyPr/>
          <a:lstStyle/>
          <a:p>
            <a:r>
              <a:rPr lang="da-DK" smtClean="0"/>
              <a:t>Jens B. Christensen, Idræt - Aarhus Universitet</a:t>
            </a:r>
            <a:endParaRPr lang="da-DK"/>
          </a:p>
        </p:txBody>
      </p:sp>
      <p:sp>
        <p:nvSpPr>
          <p:cNvPr id="6" name="Pladsholder til diasnummer 5"/>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418434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2F85D9C-0800-4DFB-997A-2C22A7FD3BDA}" type="datetime1">
              <a:rPr lang="da-DK" smtClean="0"/>
              <a:t>05-11-2015</a:t>
            </a:fld>
            <a:endParaRPr lang="da-DK"/>
          </a:p>
        </p:txBody>
      </p:sp>
      <p:sp>
        <p:nvSpPr>
          <p:cNvPr id="6" name="Pladsholder til sidefod 5"/>
          <p:cNvSpPr>
            <a:spLocks noGrp="1"/>
          </p:cNvSpPr>
          <p:nvPr>
            <p:ph type="ftr" sz="quarter" idx="11"/>
          </p:nvPr>
        </p:nvSpPr>
        <p:spPr/>
        <p:txBody>
          <a:bodyPr/>
          <a:lstStyle/>
          <a:p>
            <a:r>
              <a:rPr lang="da-DK" smtClean="0"/>
              <a:t>Jens B. Christensen, Idræt - Aarhus Universitet</a:t>
            </a:r>
            <a:endParaRPr lang="da-DK"/>
          </a:p>
        </p:txBody>
      </p:sp>
      <p:sp>
        <p:nvSpPr>
          <p:cNvPr id="7" name="Pladsholder til diasnummer 6"/>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389489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78DE659A-8556-4608-9996-0028DE41B604}" type="datetime1">
              <a:rPr lang="da-DK" smtClean="0"/>
              <a:t>05-11-2015</a:t>
            </a:fld>
            <a:endParaRPr lang="da-DK"/>
          </a:p>
        </p:txBody>
      </p:sp>
      <p:sp>
        <p:nvSpPr>
          <p:cNvPr id="8" name="Pladsholder til sidefod 7"/>
          <p:cNvSpPr>
            <a:spLocks noGrp="1"/>
          </p:cNvSpPr>
          <p:nvPr>
            <p:ph type="ftr" sz="quarter" idx="11"/>
          </p:nvPr>
        </p:nvSpPr>
        <p:spPr/>
        <p:txBody>
          <a:bodyPr/>
          <a:lstStyle/>
          <a:p>
            <a:r>
              <a:rPr lang="da-DK" smtClean="0"/>
              <a:t>Jens B. Christensen, Idræt - Aarhus Universitet</a:t>
            </a:r>
            <a:endParaRPr lang="da-DK"/>
          </a:p>
        </p:txBody>
      </p:sp>
      <p:sp>
        <p:nvSpPr>
          <p:cNvPr id="9" name="Pladsholder til diasnummer 8"/>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33873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FFA4CFB5-40FC-4F3C-BC34-5864410E006A}" type="datetime1">
              <a:rPr lang="da-DK" smtClean="0"/>
              <a:t>05-11-2015</a:t>
            </a:fld>
            <a:endParaRPr lang="da-DK"/>
          </a:p>
        </p:txBody>
      </p:sp>
      <p:sp>
        <p:nvSpPr>
          <p:cNvPr id="4" name="Pladsholder til sidefod 3"/>
          <p:cNvSpPr>
            <a:spLocks noGrp="1"/>
          </p:cNvSpPr>
          <p:nvPr>
            <p:ph type="ftr" sz="quarter" idx="11"/>
          </p:nvPr>
        </p:nvSpPr>
        <p:spPr/>
        <p:txBody>
          <a:bodyPr/>
          <a:lstStyle/>
          <a:p>
            <a:r>
              <a:rPr lang="da-DK" smtClean="0"/>
              <a:t>Jens B. Christensen, Idræt - Aarhus Universitet</a:t>
            </a:r>
            <a:endParaRPr lang="da-DK"/>
          </a:p>
        </p:txBody>
      </p:sp>
      <p:sp>
        <p:nvSpPr>
          <p:cNvPr id="5" name="Pladsholder til diasnummer 4"/>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270477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9EA4CB2-78C2-4EC9-B224-263C74FE651C}" type="datetime1">
              <a:rPr lang="da-DK" smtClean="0"/>
              <a:t>05-11-2015</a:t>
            </a:fld>
            <a:endParaRPr lang="da-DK"/>
          </a:p>
        </p:txBody>
      </p:sp>
      <p:sp>
        <p:nvSpPr>
          <p:cNvPr id="3" name="Pladsholder til sidefod 2"/>
          <p:cNvSpPr>
            <a:spLocks noGrp="1"/>
          </p:cNvSpPr>
          <p:nvPr>
            <p:ph type="ftr" sz="quarter" idx="11"/>
          </p:nvPr>
        </p:nvSpPr>
        <p:spPr/>
        <p:txBody>
          <a:bodyPr/>
          <a:lstStyle/>
          <a:p>
            <a:r>
              <a:rPr lang="da-DK" smtClean="0"/>
              <a:t>Jens B. Christensen, Idræt - Aarhus Universitet</a:t>
            </a:r>
            <a:endParaRPr lang="da-DK"/>
          </a:p>
        </p:txBody>
      </p:sp>
      <p:sp>
        <p:nvSpPr>
          <p:cNvPr id="4" name="Pladsholder til diasnummer 3"/>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178058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4609131-A4D1-4B2F-93B8-E8DB291B672A}" type="datetime1">
              <a:rPr lang="da-DK" smtClean="0"/>
              <a:t>05-11-2015</a:t>
            </a:fld>
            <a:endParaRPr lang="da-DK"/>
          </a:p>
        </p:txBody>
      </p:sp>
      <p:sp>
        <p:nvSpPr>
          <p:cNvPr id="6" name="Pladsholder til sidefod 5"/>
          <p:cNvSpPr>
            <a:spLocks noGrp="1"/>
          </p:cNvSpPr>
          <p:nvPr>
            <p:ph type="ftr" sz="quarter" idx="11"/>
          </p:nvPr>
        </p:nvSpPr>
        <p:spPr/>
        <p:txBody>
          <a:bodyPr/>
          <a:lstStyle/>
          <a:p>
            <a:r>
              <a:rPr lang="da-DK" smtClean="0"/>
              <a:t>Jens B. Christensen, Idræt - Aarhus Universitet</a:t>
            </a:r>
            <a:endParaRPr lang="da-DK"/>
          </a:p>
        </p:txBody>
      </p:sp>
      <p:sp>
        <p:nvSpPr>
          <p:cNvPr id="7" name="Pladsholder til diasnummer 6"/>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203035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F791074-D233-4B74-B5CC-A5725D7D4425}" type="datetime1">
              <a:rPr lang="da-DK" smtClean="0"/>
              <a:t>05-11-2015</a:t>
            </a:fld>
            <a:endParaRPr lang="da-DK"/>
          </a:p>
        </p:txBody>
      </p:sp>
      <p:sp>
        <p:nvSpPr>
          <p:cNvPr id="6" name="Pladsholder til sidefod 5"/>
          <p:cNvSpPr>
            <a:spLocks noGrp="1"/>
          </p:cNvSpPr>
          <p:nvPr>
            <p:ph type="ftr" sz="quarter" idx="11"/>
          </p:nvPr>
        </p:nvSpPr>
        <p:spPr/>
        <p:txBody>
          <a:bodyPr/>
          <a:lstStyle/>
          <a:p>
            <a:r>
              <a:rPr lang="da-DK" smtClean="0"/>
              <a:t>Jens B. Christensen, Idræt - Aarhus Universitet</a:t>
            </a:r>
            <a:endParaRPr lang="da-DK"/>
          </a:p>
        </p:txBody>
      </p:sp>
      <p:sp>
        <p:nvSpPr>
          <p:cNvPr id="7" name="Pladsholder til diasnummer 6"/>
          <p:cNvSpPr>
            <a:spLocks noGrp="1"/>
          </p:cNvSpPr>
          <p:nvPr>
            <p:ph type="sldNum" sz="quarter" idx="12"/>
          </p:nvPr>
        </p:nvSpPr>
        <p:spPr/>
        <p:txBody>
          <a:bodyPr/>
          <a:lstStyle/>
          <a:p>
            <a:fld id="{761A16E9-28A2-4A0C-A97F-D33D459D914D}" type="slidenum">
              <a:rPr lang="da-DK" smtClean="0"/>
              <a:t>‹nr.›</a:t>
            </a:fld>
            <a:endParaRPr lang="da-DK"/>
          </a:p>
        </p:txBody>
      </p:sp>
    </p:spTree>
    <p:extLst>
      <p:ext uri="{BB962C8B-B14F-4D97-AF65-F5344CB8AC3E}">
        <p14:creationId xmlns:p14="http://schemas.microsoft.com/office/powerpoint/2010/main" val="82881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50000" b="-50000"/>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212C4-74FB-4FB1-8A58-CBF960A9B889}" type="datetime1">
              <a:rPr lang="da-DK" smtClean="0"/>
              <a:t>05-11-2015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Jens B. Christensen, Idræt - Aarhus Universitet</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A16E9-28A2-4A0C-A97F-D33D459D914D}" type="slidenum">
              <a:rPr lang="da-DK" smtClean="0"/>
              <a:t>‹nr.›</a:t>
            </a:fld>
            <a:endParaRPr lang="da-DK"/>
          </a:p>
        </p:txBody>
      </p:sp>
    </p:spTree>
    <p:extLst>
      <p:ext uri="{BB962C8B-B14F-4D97-AF65-F5344CB8AC3E}">
        <p14:creationId xmlns:p14="http://schemas.microsoft.com/office/powerpoint/2010/main" val="79725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normAutofit fontScale="90000"/>
          </a:bodyPr>
          <a:lstStyle/>
          <a:p>
            <a:pPr algn="l"/>
            <a:r>
              <a:rPr lang="en-US" sz="3100" b="1" i="1" dirty="0" smtClean="0"/>
              <a:t/>
            </a:r>
            <a:br>
              <a:rPr lang="en-US" sz="3100" b="1" i="1" dirty="0" smtClean="0"/>
            </a:br>
            <a:r>
              <a:rPr lang="en-US" sz="3100" b="1" i="1" dirty="0"/>
              <a:t/>
            </a:r>
            <a:br>
              <a:rPr lang="en-US" sz="3100" b="1" i="1" dirty="0"/>
            </a:br>
            <a:r>
              <a:rPr lang="en-US" sz="3100" b="1" i="1" dirty="0" smtClean="0"/>
              <a:t/>
            </a:r>
            <a:br>
              <a:rPr lang="en-US" sz="3100" b="1" i="1" dirty="0" smtClean="0"/>
            </a:br>
            <a:r>
              <a:rPr lang="en-US" sz="3100" b="1" i="1" dirty="0"/>
              <a:t/>
            </a:r>
            <a:br>
              <a:rPr lang="en-US" sz="3100" b="1" i="1" dirty="0"/>
            </a:br>
            <a:r>
              <a:rPr lang="en-US" sz="3100" b="1" i="1" dirty="0" smtClean="0"/>
              <a:t/>
            </a:r>
            <a:br>
              <a:rPr lang="en-US" sz="3100" b="1" i="1" dirty="0" smtClean="0"/>
            </a:br>
            <a:r>
              <a:rPr lang="en-US" sz="2900" b="1" i="1" dirty="0" smtClean="0">
                <a:solidFill>
                  <a:srgbClr val="0000FF"/>
                </a:solidFill>
              </a:rPr>
              <a:t>“Perceptions </a:t>
            </a:r>
            <a:r>
              <a:rPr lang="en-US" sz="2900" b="1" i="1" dirty="0">
                <a:solidFill>
                  <a:srgbClr val="0000FF"/>
                </a:solidFill>
              </a:rPr>
              <a:t>of leadership behavior and the relationship to athletes among Scandinavian </a:t>
            </a:r>
            <a:r>
              <a:rPr lang="en-US" sz="2900" b="1" i="1" dirty="0" smtClean="0">
                <a:solidFill>
                  <a:srgbClr val="0000FF"/>
                </a:solidFill>
              </a:rPr>
              <a:t>coaches.” </a:t>
            </a:r>
            <a:br>
              <a:rPr lang="en-US" sz="2900" b="1" i="1" dirty="0" smtClean="0">
                <a:solidFill>
                  <a:srgbClr val="0000FF"/>
                </a:solidFill>
              </a:rPr>
            </a:br>
            <a:r>
              <a:rPr lang="da-DK" sz="2000" dirty="0" smtClean="0">
                <a:solidFill>
                  <a:srgbClr val="0000FF"/>
                </a:solidFill>
              </a:rPr>
              <a:t>Scandinavian </a:t>
            </a:r>
            <a:r>
              <a:rPr lang="da-DK" sz="2000" dirty="0">
                <a:solidFill>
                  <a:srgbClr val="0000FF"/>
                </a:solidFill>
              </a:rPr>
              <a:t>S</a:t>
            </a:r>
            <a:r>
              <a:rPr lang="da-DK" sz="2000" dirty="0" smtClean="0">
                <a:solidFill>
                  <a:srgbClr val="0000FF"/>
                </a:solidFill>
              </a:rPr>
              <a:t>port </a:t>
            </a:r>
            <a:r>
              <a:rPr lang="da-DK" sz="2000" dirty="0">
                <a:solidFill>
                  <a:srgbClr val="0000FF"/>
                </a:solidFill>
              </a:rPr>
              <a:t>S</a:t>
            </a:r>
            <a:r>
              <a:rPr lang="da-DK" sz="2000" dirty="0" smtClean="0">
                <a:solidFill>
                  <a:srgbClr val="0000FF"/>
                </a:solidFill>
              </a:rPr>
              <a:t>tudies </a:t>
            </a:r>
            <a:r>
              <a:rPr lang="da-DK" sz="2000" dirty="0">
                <a:solidFill>
                  <a:srgbClr val="0000FF"/>
                </a:solidFill>
              </a:rPr>
              <a:t>F</a:t>
            </a:r>
            <a:r>
              <a:rPr lang="da-DK" sz="2000" dirty="0" smtClean="0">
                <a:solidFill>
                  <a:srgbClr val="0000FF"/>
                </a:solidFill>
              </a:rPr>
              <a:t>orum</a:t>
            </a:r>
            <a:r>
              <a:rPr lang="da-DK" sz="2000" dirty="0">
                <a:solidFill>
                  <a:srgbClr val="0000FF"/>
                </a:solidFill>
              </a:rPr>
              <a:t>, </a:t>
            </a:r>
            <a:r>
              <a:rPr lang="da-DK" sz="1600" dirty="0" smtClean="0">
                <a:solidFill>
                  <a:srgbClr val="0000FF"/>
                </a:solidFill>
              </a:rPr>
              <a:t>vol. 5, </a:t>
            </a:r>
            <a:r>
              <a:rPr lang="da-DK" sz="1600" dirty="0">
                <a:solidFill>
                  <a:srgbClr val="0000FF"/>
                </a:solidFill>
              </a:rPr>
              <a:t>2014, p. 131–147</a:t>
            </a:r>
            <a:r>
              <a:rPr lang="da-DK" sz="4000" dirty="0">
                <a:solidFill>
                  <a:srgbClr val="0000FF"/>
                </a:solidFill>
              </a:rPr>
              <a:t/>
            </a:r>
            <a:br>
              <a:rPr lang="da-DK" sz="4000" dirty="0">
                <a:solidFill>
                  <a:srgbClr val="0000FF"/>
                </a:solidFill>
              </a:rPr>
            </a:br>
            <a:r>
              <a:rPr lang="da-DK" sz="4000" dirty="0" smtClean="0"/>
              <a:t/>
            </a:r>
            <a:br>
              <a:rPr lang="da-DK" sz="4000" dirty="0" smtClean="0"/>
            </a:br>
            <a:r>
              <a:rPr lang="en-US" sz="1800" b="1" dirty="0" smtClean="0">
                <a:solidFill>
                  <a:srgbClr val="0000FF"/>
                </a:solidFill>
              </a:rPr>
              <a:t>Eystein </a:t>
            </a:r>
            <a:r>
              <a:rPr lang="en-US" sz="1800" b="1" dirty="0">
                <a:solidFill>
                  <a:srgbClr val="0000FF"/>
                </a:solidFill>
              </a:rPr>
              <a:t>Enoksen </a:t>
            </a:r>
            <a:r>
              <a:rPr lang="en-US" sz="1800" dirty="0">
                <a:solidFill>
                  <a:srgbClr val="0000FF"/>
                </a:solidFill>
              </a:rPr>
              <a:t>(Norwegian School of Sport Sciences, Norway)</a:t>
            </a:r>
            <a:br>
              <a:rPr lang="en-US" sz="1800" dirty="0">
                <a:solidFill>
                  <a:srgbClr val="0000FF"/>
                </a:solidFill>
              </a:rPr>
            </a:br>
            <a:r>
              <a:rPr lang="sv-SE" sz="1800" b="1" dirty="0">
                <a:solidFill>
                  <a:srgbClr val="0000FF"/>
                </a:solidFill>
              </a:rPr>
              <a:t>Per Göran Fahlström </a:t>
            </a:r>
            <a:r>
              <a:rPr lang="sv-SE" sz="1800" dirty="0">
                <a:solidFill>
                  <a:srgbClr val="0000FF"/>
                </a:solidFill>
              </a:rPr>
              <a:t>(</a:t>
            </a:r>
            <a:r>
              <a:rPr lang="sv-SE" sz="1800" dirty="0" err="1">
                <a:solidFill>
                  <a:srgbClr val="0000FF"/>
                </a:solidFill>
              </a:rPr>
              <a:t>Linnaeus</a:t>
            </a:r>
            <a:r>
              <a:rPr lang="sv-SE" sz="1800" dirty="0">
                <a:solidFill>
                  <a:srgbClr val="0000FF"/>
                </a:solidFill>
              </a:rPr>
              <a:t> University, Sweden)</a:t>
            </a:r>
            <a:br>
              <a:rPr lang="sv-SE" sz="1800" dirty="0">
                <a:solidFill>
                  <a:srgbClr val="0000FF"/>
                </a:solidFill>
              </a:rPr>
            </a:br>
            <a:r>
              <a:rPr lang="en-US" sz="1800" b="1" dirty="0">
                <a:solidFill>
                  <a:srgbClr val="0000FF"/>
                </a:solidFill>
              </a:rPr>
              <a:t>Bjørn Tore Johansen </a:t>
            </a:r>
            <a:r>
              <a:rPr lang="en-US" sz="1800" dirty="0">
                <a:solidFill>
                  <a:srgbClr val="0000FF"/>
                </a:solidFill>
              </a:rPr>
              <a:t>(University of </a:t>
            </a:r>
            <a:r>
              <a:rPr lang="en-US" sz="1800" dirty="0" err="1">
                <a:solidFill>
                  <a:srgbClr val="0000FF"/>
                </a:solidFill>
              </a:rPr>
              <a:t>Agder</a:t>
            </a:r>
            <a:r>
              <a:rPr lang="en-US" sz="1800" dirty="0">
                <a:solidFill>
                  <a:srgbClr val="0000FF"/>
                </a:solidFill>
              </a:rPr>
              <a:t>, Norway)</a:t>
            </a:r>
            <a:br>
              <a:rPr lang="en-US" sz="1800" dirty="0">
                <a:solidFill>
                  <a:srgbClr val="0000FF"/>
                </a:solidFill>
              </a:rPr>
            </a:br>
            <a:r>
              <a:rPr lang="da-DK" sz="1800" b="1" dirty="0">
                <a:solidFill>
                  <a:srgbClr val="0000FF"/>
                </a:solidFill>
              </a:rPr>
              <a:t>Carl-Axel Hageskog </a:t>
            </a:r>
            <a:r>
              <a:rPr lang="da-DK" sz="1800" dirty="0">
                <a:solidFill>
                  <a:srgbClr val="0000FF"/>
                </a:solidFill>
              </a:rPr>
              <a:t>(</a:t>
            </a:r>
            <a:r>
              <a:rPr lang="da-DK" sz="1800" dirty="0" err="1">
                <a:solidFill>
                  <a:srgbClr val="0000FF"/>
                </a:solidFill>
              </a:rPr>
              <a:t>Linnaeus</a:t>
            </a:r>
            <a:r>
              <a:rPr lang="da-DK" sz="1800" dirty="0">
                <a:solidFill>
                  <a:srgbClr val="0000FF"/>
                </a:solidFill>
              </a:rPr>
              <a:t> </a:t>
            </a:r>
            <a:r>
              <a:rPr lang="da-DK" sz="1800" dirty="0" err="1">
                <a:solidFill>
                  <a:srgbClr val="0000FF"/>
                </a:solidFill>
              </a:rPr>
              <a:t>University</a:t>
            </a:r>
            <a:r>
              <a:rPr lang="da-DK" sz="1800" dirty="0">
                <a:solidFill>
                  <a:srgbClr val="0000FF"/>
                </a:solidFill>
              </a:rPr>
              <a:t>, </a:t>
            </a:r>
            <a:r>
              <a:rPr lang="da-DK" sz="1800" dirty="0" err="1">
                <a:solidFill>
                  <a:srgbClr val="0000FF"/>
                </a:solidFill>
              </a:rPr>
              <a:t>Sweden</a:t>
            </a:r>
            <a:r>
              <a:rPr lang="da-DK" sz="1800" dirty="0">
                <a:solidFill>
                  <a:srgbClr val="0000FF"/>
                </a:solidFill>
              </a:rPr>
              <a:t>)</a:t>
            </a:r>
            <a:br>
              <a:rPr lang="da-DK" sz="1800" dirty="0">
                <a:solidFill>
                  <a:srgbClr val="0000FF"/>
                </a:solidFill>
              </a:rPr>
            </a:br>
            <a:r>
              <a:rPr lang="da-DK" sz="1800" b="1" dirty="0">
                <a:solidFill>
                  <a:srgbClr val="0000FF"/>
                </a:solidFill>
              </a:rPr>
              <a:t>Jens Behrend Christensen </a:t>
            </a:r>
            <a:r>
              <a:rPr lang="da-DK" sz="1800" dirty="0">
                <a:solidFill>
                  <a:srgbClr val="0000FF"/>
                </a:solidFill>
              </a:rPr>
              <a:t>(</a:t>
            </a:r>
            <a:r>
              <a:rPr lang="da-DK" sz="1800" dirty="0" err="1">
                <a:solidFill>
                  <a:srgbClr val="0000FF"/>
                </a:solidFill>
              </a:rPr>
              <a:t>University</a:t>
            </a:r>
            <a:r>
              <a:rPr lang="da-DK" sz="1800" dirty="0">
                <a:solidFill>
                  <a:srgbClr val="0000FF"/>
                </a:solidFill>
              </a:rPr>
              <a:t> of Aarhus, Denmark)</a:t>
            </a:r>
            <a:br>
              <a:rPr lang="da-DK" sz="1800" dirty="0">
                <a:solidFill>
                  <a:srgbClr val="0000FF"/>
                </a:solidFill>
              </a:rPr>
            </a:br>
            <a:r>
              <a:rPr lang="en-US" sz="1800" b="1" dirty="0">
                <a:solidFill>
                  <a:srgbClr val="0000FF"/>
                </a:solidFill>
              </a:rPr>
              <a:t>Rune Høigaard </a:t>
            </a:r>
            <a:r>
              <a:rPr lang="en-US" sz="1800" dirty="0">
                <a:solidFill>
                  <a:srgbClr val="0000FF"/>
                </a:solidFill>
              </a:rPr>
              <a:t>(University of </a:t>
            </a:r>
            <a:r>
              <a:rPr lang="en-US" sz="1800" dirty="0" err="1">
                <a:solidFill>
                  <a:srgbClr val="0000FF"/>
                </a:solidFill>
              </a:rPr>
              <a:t>Agder</a:t>
            </a:r>
            <a:r>
              <a:rPr lang="en-US" sz="1800" dirty="0">
                <a:solidFill>
                  <a:srgbClr val="0000FF"/>
                </a:solidFill>
              </a:rPr>
              <a:t>, Norway)</a:t>
            </a:r>
            <a:r>
              <a:rPr lang="da-DK" sz="1800" dirty="0">
                <a:solidFill>
                  <a:srgbClr val="0000FF"/>
                </a:solidFill>
              </a:rPr>
              <a:t/>
            </a:r>
            <a:br>
              <a:rPr lang="da-DK" sz="1800" dirty="0">
                <a:solidFill>
                  <a:srgbClr val="0000FF"/>
                </a:solidFill>
              </a:rPr>
            </a:br>
            <a:endParaRPr lang="da-DK" sz="1800" dirty="0" smtClean="0">
              <a:solidFill>
                <a:srgbClr val="0000FF"/>
              </a:solidFill>
              <a:effectLst>
                <a:outerShdw blurRad="38100" dist="38100" dir="2700000" algn="tl">
                  <a:srgbClr val="000000">
                    <a:alpha val="43137"/>
                  </a:srgbClr>
                </a:outerShdw>
              </a:effectLst>
            </a:endParaRPr>
          </a:p>
        </p:txBody>
      </p:sp>
      <p:pic>
        <p:nvPicPr>
          <p:cNvPr id="7" name="Pladsholder til indhold 6" descr="180px-Bengt_Johansson%2C_20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57" y="3629716"/>
            <a:ext cx="2044436" cy="28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7" descr="Jevgenij_Trefilov___525740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2041" y="3629716"/>
            <a:ext cx="4036383" cy="289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82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en-GB" sz="3600" b="1" dirty="0" smtClean="0">
                <a:effectLst>
                  <a:outerShdw blurRad="38100" dist="38100" dir="2700000" algn="tl">
                    <a:srgbClr val="000000">
                      <a:alpha val="43137"/>
                    </a:srgbClr>
                  </a:outerShdw>
                </a:effectLst>
              </a:rPr>
              <a:t>Nordic research on coaching</a:t>
            </a:r>
            <a:br>
              <a:rPr lang="en-GB" sz="3600" b="1" dirty="0" smtClean="0">
                <a:effectLst>
                  <a:outerShdw blurRad="38100" dist="38100" dir="2700000" algn="tl">
                    <a:srgbClr val="000000">
                      <a:alpha val="43137"/>
                    </a:srgbClr>
                  </a:outerShdw>
                </a:effectLst>
              </a:rPr>
            </a:br>
            <a:r>
              <a:rPr lang="en-GB" sz="1800" b="1" dirty="0" smtClean="0">
                <a:effectLst/>
              </a:rPr>
              <a:t>Fahlström (2001-2007)</a:t>
            </a:r>
            <a:endParaRPr lang="en-GB" sz="1800" b="1" dirty="0">
              <a:effectLst/>
            </a:endParaRPr>
          </a:p>
        </p:txBody>
      </p:sp>
      <p:sp>
        <p:nvSpPr>
          <p:cNvPr id="3" name="Pladsholder til indhold 2"/>
          <p:cNvSpPr>
            <a:spLocks noGrp="1"/>
          </p:cNvSpPr>
          <p:nvPr>
            <p:ph idx="1"/>
          </p:nvPr>
        </p:nvSpPr>
        <p:spPr>
          <a:xfrm>
            <a:off x="539552" y="1600200"/>
            <a:ext cx="8136904" cy="4530725"/>
          </a:xfrm>
        </p:spPr>
        <p:txBody>
          <a:bodyPr/>
          <a:lstStyle/>
          <a:p>
            <a:pPr eaLnBrk="1" hangingPunct="1">
              <a:lnSpc>
                <a:spcPct val="90000"/>
              </a:lnSpc>
            </a:pPr>
            <a:r>
              <a:rPr lang="en-GB" altLang="da-DK" sz="2600" b="1" dirty="0" smtClean="0">
                <a:solidFill>
                  <a:srgbClr val="0000FF"/>
                </a:solidFill>
                <a:effectLst/>
              </a:rPr>
              <a:t>Research on ice hockey coaches</a:t>
            </a:r>
          </a:p>
          <a:p>
            <a:pPr lvl="1" eaLnBrk="1" hangingPunct="1">
              <a:lnSpc>
                <a:spcPct val="90000"/>
              </a:lnSpc>
            </a:pPr>
            <a:r>
              <a:rPr lang="en-GB" altLang="da-DK" sz="2400" b="1" dirty="0" smtClean="0">
                <a:solidFill>
                  <a:srgbClr val="0000FF"/>
                </a:solidFill>
                <a:effectLst/>
              </a:rPr>
              <a:t>MLM (</a:t>
            </a:r>
            <a:r>
              <a:rPr lang="en-GB" altLang="da-DK" sz="2400" b="1" dirty="0" err="1" smtClean="0">
                <a:solidFill>
                  <a:srgbClr val="0000FF"/>
                </a:solidFill>
                <a:effectLst/>
              </a:rPr>
              <a:t>Chelladurai</a:t>
            </a:r>
            <a:r>
              <a:rPr lang="en-GB" altLang="da-DK" sz="2400" b="1" dirty="0" smtClean="0">
                <a:solidFill>
                  <a:srgbClr val="0000FF"/>
                </a:solidFill>
                <a:effectLst/>
              </a:rPr>
              <a:t>)</a:t>
            </a:r>
          </a:p>
          <a:p>
            <a:pPr lvl="1" eaLnBrk="1" hangingPunct="1">
              <a:lnSpc>
                <a:spcPct val="90000"/>
              </a:lnSpc>
            </a:pPr>
            <a:r>
              <a:rPr lang="en-GB" altLang="da-DK" sz="2400" b="1" dirty="0" smtClean="0">
                <a:solidFill>
                  <a:srgbClr val="FF0000"/>
                </a:solidFill>
                <a:effectLst/>
              </a:rPr>
              <a:t>Coaches had long player experience (on high level)</a:t>
            </a:r>
          </a:p>
          <a:p>
            <a:pPr lvl="1" eaLnBrk="1" hangingPunct="1">
              <a:lnSpc>
                <a:spcPct val="90000"/>
              </a:lnSpc>
            </a:pPr>
            <a:r>
              <a:rPr lang="en-GB" altLang="da-DK" sz="2400" b="1" dirty="0" smtClean="0">
                <a:solidFill>
                  <a:srgbClr val="FF0000"/>
                </a:solidFill>
                <a:effectLst/>
              </a:rPr>
              <a:t>Cultural/contextual impact on preferred and required behaviour</a:t>
            </a:r>
          </a:p>
          <a:p>
            <a:pPr lvl="1" eaLnBrk="1" hangingPunct="1">
              <a:lnSpc>
                <a:spcPct val="90000"/>
              </a:lnSpc>
            </a:pPr>
            <a:r>
              <a:rPr lang="en-GB" altLang="da-DK" sz="2400" b="1" dirty="0" smtClean="0">
                <a:solidFill>
                  <a:srgbClr val="0000FF"/>
                </a:solidFill>
                <a:effectLst/>
              </a:rPr>
              <a:t>Ice hockey typical coach style</a:t>
            </a:r>
          </a:p>
          <a:p>
            <a:pPr eaLnBrk="1" hangingPunct="1">
              <a:lnSpc>
                <a:spcPct val="90000"/>
              </a:lnSpc>
            </a:pPr>
            <a:r>
              <a:rPr lang="en-GB" altLang="da-DK" sz="2500" b="1" dirty="0" smtClean="0">
                <a:solidFill>
                  <a:srgbClr val="0000FF"/>
                </a:solidFill>
                <a:effectLst/>
              </a:rPr>
              <a:t>Research on coaches in ice hockey an</a:t>
            </a:r>
            <a:r>
              <a:rPr lang="en-GB" altLang="ja-JP" sz="2500" b="1" dirty="0" smtClean="0">
                <a:solidFill>
                  <a:srgbClr val="0000FF"/>
                </a:solidFill>
                <a:effectLst/>
              </a:rPr>
              <a:t>d soccer</a:t>
            </a:r>
          </a:p>
          <a:p>
            <a:pPr lvl="1" eaLnBrk="1" hangingPunct="1">
              <a:lnSpc>
                <a:spcPct val="90000"/>
              </a:lnSpc>
            </a:pPr>
            <a:r>
              <a:rPr lang="en-GB" altLang="da-DK" sz="2400" b="1" dirty="0" smtClean="0">
                <a:solidFill>
                  <a:srgbClr val="0000FF"/>
                </a:solidFill>
                <a:effectLst/>
              </a:rPr>
              <a:t>Recruitment strategies </a:t>
            </a:r>
          </a:p>
          <a:p>
            <a:pPr lvl="1" eaLnBrk="1" hangingPunct="1">
              <a:lnSpc>
                <a:spcPct val="90000"/>
              </a:lnSpc>
            </a:pPr>
            <a:r>
              <a:rPr lang="en-GB" altLang="da-DK" sz="2400" b="1" dirty="0" smtClean="0">
                <a:solidFill>
                  <a:srgbClr val="0000FF"/>
                </a:solidFill>
                <a:effectLst/>
              </a:rPr>
              <a:t>Player background</a:t>
            </a:r>
          </a:p>
          <a:p>
            <a:pPr lvl="1" eaLnBrk="1" hangingPunct="1">
              <a:lnSpc>
                <a:spcPct val="90000"/>
              </a:lnSpc>
            </a:pPr>
            <a:r>
              <a:rPr lang="en-GB" altLang="da-DK" sz="2400" b="1" dirty="0" smtClean="0">
                <a:solidFill>
                  <a:srgbClr val="FF0000"/>
                </a:solidFill>
                <a:effectLst/>
              </a:rPr>
              <a:t>Successful players become coaches</a:t>
            </a:r>
          </a:p>
          <a:p>
            <a:pPr lvl="1" eaLnBrk="1" hangingPunct="1">
              <a:lnSpc>
                <a:spcPct val="90000"/>
              </a:lnSpc>
            </a:pPr>
            <a:r>
              <a:rPr lang="en-GB" altLang="da-DK" sz="2400" b="1" dirty="0" smtClean="0">
                <a:solidFill>
                  <a:srgbClr val="FF0000"/>
                </a:solidFill>
                <a:effectLst/>
              </a:rPr>
              <a:t>Reproduction - Closed system - Conformity - Creativity!?</a:t>
            </a:r>
          </a:p>
        </p:txBody>
      </p:sp>
    </p:spTree>
    <p:extLst>
      <p:ext uri="{BB962C8B-B14F-4D97-AF65-F5344CB8AC3E}">
        <p14:creationId xmlns:p14="http://schemas.microsoft.com/office/powerpoint/2010/main" val="42238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8750"/>
            <a:ext cx="8229600" cy="1110010"/>
          </a:xfrm>
        </p:spPr>
        <p:txBody>
          <a:bodyPr/>
          <a:lstStyle/>
          <a:p>
            <a:pPr eaLnBrk="1" hangingPunct="1">
              <a:defRPr/>
            </a:pPr>
            <a:r>
              <a:rPr lang="en-GB" sz="3600" b="1" dirty="0" smtClean="0">
                <a:effectLst>
                  <a:outerShdw blurRad="38100" dist="38100" dir="2700000" algn="tl">
                    <a:srgbClr val="000000">
                      <a:alpha val="43137"/>
                    </a:srgbClr>
                  </a:outerShdw>
                </a:effectLst>
              </a:rPr>
              <a:t>Nordic research on coaching  </a:t>
            </a:r>
            <a:r>
              <a:rPr lang="en-GB" sz="1600" b="1" dirty="0" err="1" smtClean="0">
                <a:effectLst/>
              </a:rPr>
              <a:t>Annerstedt</a:t>
            </a:r>
            <a:r>
              <a:rPr lang="en-GB" sz="1600" b="1" dirty="0" smtClean="0">
                <a:effectLst/>
              </a:rPr>
              <a:t> (2006)</a:t>
            </a:r>
          </a:p>
        </p:txBody>
      </p:sp>
      <p:sp>
        <p:nvSpPr>
          <p:cNvPr id="3" name="Pladsholder til indhold 2"/>
          <p:cNvSpPr>
            <a:spLocks noGrp="1"/>
          </p:cNvSpPr>
          <p:nvPr>
            <p:ph idx="1"/>
          </p:nvPr>
        </p:nvSpPr>
        <p:spPr>
          <a:xfrm>
            <a:off x="467544" y="1340768"/>
            <a:ext cx="8461448" cy="5184576"/>
          </a:xfrm>
        </p:spPr>
        <p:txBody>
          <a:bodyPr/>
          <a:lstStyle/>
          <a:p>
            <a:pPr eaLnBrk="1" hangingPunct="1">
              <a:lnSpc>
                <a:spcPct val="90000"/>
              </a:lnSpc>
              <a:buFont typeface="Arial" charset="0"/>
              <a:buNone/>
            </a:pPr>
            <a:r>
              <a:rPr lang="en-GB" altLang="da-DK" sz="2600" b="1" i="1" dirty="0" smtClean="0">
                <a:solidFill>
                  <a:srgbClr val="0000FF"/>
                </a:solidFill>
                <a:effectLst/>
              </a:rPr>
              <a:t>“Successful” </a:t>
            </a:r>
            <a:r>
              <a:rPr lang="en-GB" altLang="da-DK" sz="2600" b="1" dirty="0" smtClean="0">
                <a:solidFill>
                  <a:srgbClr val="0000FF"/>
                </a:solidFill>
                <a:effectLst/>
              </a:rPr>
              <a:t>Swedish elite coaches</a:t>
            </a:r>
          </a:p>
          <a:p>
            <a:pPr lvl="1" eaLnBrk="1" hangingPunct="1">
              <a:lnSpc>
                <a:spcPct val="90000"/>
              </a:lnSpc>
            </a:pPr>
            <a:r>
              <a:rPr lang="en-GB" altLang="da-DK" sz="2400" b="1" dirty="0" smtClean="0">
                <a:solidFill>
                  <a:srgbClr val="0000FF"/>
                </a:solidFill>
                <a:effectLst/>
              </a:rPr>
              <a:t>Background</a:t>
            </a:r>
          </a:p>
          <a:p>
            <a:pPr lvl="2" eaLnBrk="1" hangingPunct="1">
              <a:lnSpc>
                <a:spcPct val="90000"/>
              </a:lnSpc>
            </a:pPr>
            <a:r>
              <a:rPr lang="en-GB" altLang="da-DK" sz="2000" b="1" dirty="0" smtClean="0">
                <a:solidFill>
                  <a:srgbClr val="FF0000"/>
                </a:solidFill>
                <a:effectLst/>
              </a:rPr>
              <a:t>Broad sport background</a:t>
            </a:r>
          </a:p>
          <a:p>
            <a:pPr lvl="2" eaLnBrk="1" hangingPunct="1">
              <a:lnSpc>
                <a:spcPct val="90000"/>
              </a:lnSpc>
            </a:pPr>
            <a:r>
              <a:rPr lang="en-GB" altLang="da-DK" sz="2000" b="1" dirty="0" smtClean="0">
                <a:solidFill>
                  <a:srgbClr val="FF0000"/>
                </a:solidFill>
                <a:effectLst/>
              </a:rPr>
              <a:t>Education through Sport Federations</a:t>
            </a:r>
          </a:p>
          <a:p>
            <a:pPr lvl="1" eaLnBrk="1" hangingPunct="1">
              <a:lnSpc>
                <a:spcPct val="90000"/>
              </a:lnSpc>
            </a:pPr>
            <a:r>
              <a:rPr lang="en-GB" altLang="da-DK" sz="2400" b="1" dirty="0" smtClean="0">
                <a:solidFill>
                  <a:srgbClr val="0000FF"/>
                </a:solidFill>
                <a:effectLst/>
              </a:rPr>
              <a:t>Swedish sport leadership</a:t>
            </a:r>
          </a:p>
          <a:p>
            <a:pPr lvl="2" eaLnBrk="1" hangingPunct="1">
              <a:lnSpc>
                <a:spcPct val="90000"/>
              </a:lnSpc>
            </a:pPr>
            <a:r>
              <a:rPr lang="en-GB" altLang="da-DK" sz="2000" b="1" i="1" dirty="0" smtClean="0">
                <a:solidFill>
                  <a:srgbClr val="C00000"/>
                </a:solidFill>
                <a:effectLst/>
              </a:rPr>
              <a:t>The Swedish context is different</a:t>
            </a:r>
            <a:endParaRPr lang="en-GB" altLang="da-DK" sz="2000" b="1" dirty="0" smtClean="0">
              <a:solidFill>
                <a:srgbClr val="C00000"/>
              </a:solidFill>
              <a:effectLst/>
            </a:endParaRPr>
          </a:p>
          <a:p>
            <a:pPr lvl="3" eaLnBrk="1" hangingPunct="1">
              <a:lnSpc>
                <a:spcPct val="90000"/>
              </a:lnSpc>
            </a:pPr>
            <a:r>
              <a:rPr lang="en-GB" altLang="da-DK" sz="1800" b="1" dirty="0" smtClean="0">
                <a:solidFill>
                  <a:srgbClr val="FF0000"/>
                </a:solidFill>
                <a:effectLst/>
              </a:rPr>
              <a:t>Loyalty</a:t>
            </a:r>
            <a:r>
              <a:rPr lang="en-GB" altLang="da-DK" sz="1800" b="1" dirty="0" smtClean="0">
                <a:solidFill>
                  <a:srgbClr val="0000FF"/>
                </a:solidFill>
                <a:effectLst/>
              </a:rPr>
              <a:t> - </a:t>
            </a:r>
            <a:r>
              <a:rPr lang="en-GB" altLang="da-DK" sz="1800" b="1" dirty="0" smtClean="0">
                <a:solidFill>
                  <a:srgbClr val="FF0000"/>
                </a:solidFill>
                <a:effectLst/>
              </a:rPr>
              <a:t>Cooperation</a:t>
            </a:r>
            <a:r>
              <a:rPr lang="en-GB" altLang="da-DK" sz="1800" b="1" dirty="0" smtClean="0">
                <a:solidFill>
                  <a:srgbClr val="0000FF"/>
                </a:solidFill>
                <a:effectLst/>
              </a:rPr>
              <a:t> - </a:t>
            </a:r>
            <a:r>
              <a:rPr lang="en-GB" altLang="da-DK" sz="1800" b="1" dirty="0" smtClean="0">
                <a:solidFill>
                  <a:srgbClr val="FF0000"/>
                </a:solidFill>
                <a:effectLst/>
              </a:rPr>
              <a:t>“Team thinking”</a:t>
            </a:r>
          </a:p>
          <a:p>
            <a:pPr lvl="3" eaLnBrk="1" hangingPunct="1">
              <a:lnSpc>
                <a:spcPct val="90000"/>
              </a:lnSpc>
            </a:pPr>
            <a:r>
              <a:rPr lang="en-GB" altLang="da-DK" sz="1800" b="1" dirty="0" smtClean="0">
                <a:solidFill>
                  <a:srgbClr val="0000FF"/>
                </a:solidFill>
                <a:effectLst/>
              </a:rPr>
              <a:t>The coaches are closer to the athletes</a:t>
            </a:r>
          </a:p>
          <a:p>
            <a:pPr lvl="2" eaLnBrk="1" hangingPunct="1">
              <a:lnSpc>
                <a:spcPct val="90000"/>
              </a:lnSpc>
            </a:pPr>
            <a:r>
              <a:rPr lang="en-GB" altLang="da-DK" sz="2000" b="1" dirty="0" smtClean="0">
                <a:solidFill>
                  <a:srgbClr val="0000FF"/>
                </a:solidFill>
                <a:effectLst/>
              </a:rPr>
              <a:t>Swedish (sport) culture</a:t>
            </a:r>
          </a:p>
          <a:p>
            <a:pPr lvl="1" eaLnBrk="1" hangingPunct="1">
              <a:lnSpc>
                <a:spcPct val="90000"/>
              </a:lnSpc>
            </a:pPr>
            <a:r>
              <a:rPr lang="en-GB" altLang="da-DK" sz="2400" b="1" dirty="0" smtClean="0">
                <a:solidFill>
                  <a:srgbClr val="0000FF"/>
                </a:solidFill>
                <a:effectLst/>
              </a:rPr>
              <a:t>Coach philosophy</a:t>
            </a:r>
          </a:p>
          <a:p>
            <a:pPr lvl="2" eaLnBrk="1" hangingPunct="1">
              <a:lnSpc>
                <a:spcPct val="90000"/>
              </a:lnSpc>
            </a:pPr>
            <a:r>
              <a:rPr lang="en-GB" altLang="da-DK" sz="2000" b="1" dirty="0" smtClean="0">
                <a:solidFill>
                  <a:srgbClr val="0000FF"/>
                </a:solidFill>
                <a:effectLst/>
              </a:rPr>
              <a:t>Experience changes/develops philosophy</a:t>
            </a:r>
          </a:p>
          <a:p>
            <a:pPr lvl="2" eaLnBrk="1" hangingPunct="1">
              <a:lnSpc>
                <a:spcPct val="90000"/>
              </a:lnSpc>
            </a:pPr>
            <a:r>
              <a:rPr lang="en-GB" altLang="da-DK" sz="2000" b="1" dirty="0" smtClean="0">
                <a:solidFill>
                  <a:srgbClr val="0000FF"/>
                </a:solidFill>
                <a:effectLst/>
              </a:rPr>
              <a:t>Philosophy focuses on social personal factors/skills:</a:t>
            </a:r>
          </a:p>
          <a:p>
            <a:pPr lvl="3" eaLnBrk="1" hangingPunct="1">
              <a:lnSpc>
                <a:spcPct val="90000"/>
              </a:lnSpc>
            </a:pPr>
            <a:r>
              <a:rPr lang="en-GB" altLang="da-DK" sz="1800" b="1" dirty="0" smtClean="0">
                <a:solidFill>
                  <a:srgbClr val="FF0000"/>
                </a:solidFill>
                <a:effectLst/>
              </a:rPr>
              <a:t>Communication</a:t>
            </a:r>
            <a:r>
              <a:rPr lang="en-GB" altLang="da-DK" sz="1800" b="1" dirty="0" smtClean="0">
                <a:solidFill>
                  <a:srgbClr val="0000FF"/>
                </a:solidFill>
                <a:effectLst/>
              </a:rPr>
              <a:t> - </a:t>
            </a:r>
            <a:r>
              <a:rPr lang="en-GB" altLang="da-DK" sz="1800" b="1" dirty="0" smtClean="0">
                <a:solidFill>
                  <a:srgbClr val="FF0000"/>
                </a:solidFill>
                <a:effectLst/>
              </a:rPr>
              <a:t>Confidence</a:t>
            </a:r>
            <a:r>
              <a:rPr lang="en-GB" altLang="da-DK" sz="1800" b="1" dirty="0" smtClean="0">
                <a:solidFill>
                  <a:srgbClr val="0000FF"/>
                </a:solidFill>
                <a:effectLst/>
              </a:rPr>
              <a:t> - </a:t>
            </a:r>
            <a:r>
              <a:rPr lang="en-GB" altLang="da-DK" sz="1800" b="1" dirty="0" smtClean="0">
                <a:solidFill>
                  <a:srgbClr val="FF0000"/>
                </a:solidFill>
                <a:effectLst/>
              </a:rPr>
              <a:t>Commitment </a:t>
            </a:r>
          </a:p>
          <a:p>
            <a:pPr lvl="3" eaLnBrk="1" hangingPunct="1">
              <a:lnSpc>
                <a:spcPct val="90000"/>
              </a:lnSpc>
            </a:pPr>
            <a:r>
              <a:rPr lang="en-GB" altLang="da-DK" sz="1800" b="1" dirty="0" smtClean="0">
                <a:solidFill>
                  <a:srgbClr val="0000FF"/>
                </a:solidFill>
                <a:effectLst/>
              </a:rPr>
              <a:t>Situation specific - Relation oriented - </a:t>
            </a:r>
            <a:r>
              <a:rPr lang="en-GB" altLang="da-DK" sz="1800" b="1" dirty="0" err="1" smtClean="0">
                <a:solidFill>
                  <a:srgbClr val="0000FF"/>
                </a:solidFill>
                <a:effectLst/>
              </a:rPr>
              <a:t>Delegative</a:t>
            </a:r>
            <a:endParaRPr lang="en-GB" altLang="da-DK" sz="1800" b="1" dirty="0" smtClean="0">
              <a:solidFill>
                <a:srgbClr val="0000FF"/>
              </a:solidFill>
              <a:effectLst/>
            </a:endParaRPr>
          </a:p>
        </p:txBody>
      </p:sp>
    </p:spTree>
    <p:extLst>
      <p:ext uri="{BB962C8B-B14F-4D97-AF65-F5344CB8AC3E}">
        <p14:creationId xmlns:p14="http://schemas.microsoft.com/office/powerpoint/2010/main" val="89712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endParaRPr lang="da-DK"/>
          </a:p>
        </p:txBody>
      </p:sp>
      <p:sp>
        <p:nvSpPr>
          <p:cNvPr id="3" name="Pladsholder til diasnummer 2"/>
          <p:cNvSpPr>
            <a:spLocks noGrp="1"/>
          </p:cNvSpPr>
          <p:nvPr>
            <p:ph type="sldNum" sz="quarter" idx="12"/>
          </p:nvPr>
        </p:nvSpPr>
        <p:spPr/>
        <p:txBody>
          <a:bodyPr/>
          <a:lstStyle/>
          <a:p>
            <a:fld id="{C3D64A52-D3CE-40E7-954A-563C04E35A81}" type="slidenum">
              <a:rPr lang="da-DK" smtClean="0"/>
              <a:pPr/>
              <a:t>12</a:t>
            </a:fld>
            <a:endParaRPr lang="da-DK"/>
          </a:p>
        </p:txBody>
      </p:sp>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8010"/>
            <a:ext cx="5256583" cy="671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40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52128"/>
          </a:xfrm>
        </p:spPr>
        <p:txBody>
          <a:bodyPr anchor="t">
            <a:normAutofit fontScale="90000"/>
          </a:bodyPr>
          <a:lstStyle/>
          <a:p>
            <a:pPr>
              <a:defRPr/>
            </a:pPr>
            <a:r>
              <a:rPr lang="en-GB" sz="3300" b="1" dirty="0" smtClean="0">
                <a:effectLst>
                  <a:outerShdw blurRad="38100" dist="38100" dir="2700000" algn="tl">
                    <a:srgbClr val="000000">
                      <a:alpha val="43137"/>
                    </a:srgbClr>
                  </a:outerShdw>
                </a:effectLst>
              </a:rPr>
              <a:t>Nordic coach project: </a:t>
            </a:r>
            <a:r>
              <a:rPr lang="en-GB" sz="3300" b="1" i="1" dirty="0" smtClean="0"/>
              <a:t>Study </a:t>
            </a:r>
            <a:r>
              <a:rPr lang="en-GB" sz="3300" b="1" i="1" dirty="0"/>
              <a:t>leadership style among Nordic coaches on top level</a:t>
            </a:r>
            <a:r>
              <a:rPr lang="en-GB" sz="3600" b="1" i="1" dirty="0"/>
              <a:t/>
            </a:r>
            <a:br>
              <a:rPr lang="en-GB" sz="3600" b="1" i="1" dirty="0"/>
            </a:br>
            <a:r>
              <a:rPr lang="en-GB" sz="3600" b="1" dirty="0" smtClean="0"/>
              <a:t> </a:t>
            </a:r>
          </a:p>
        </p:txBody>
      </p:sp>
      <p:sp>
        <p:nvSpPr>
          <p:cNvPr id="3" name="Pladsholder til indhold 2"/>
          <p:cNvSpPr>
            <a:spLocks noGrp="1"/>
          </p:cNvSpPr>
          <p:nvPr>
            <p:ph idx="1"/>
          </p:nvPr>
        </p:nvSpPr>
        <p:spPr>
          <a:xfrm>
            <a:off x="107504" y="1196752"/>
            <a:ext cx="8856984" cy="5616624"/>
          </a:xfrm>
        </p:spPr>
        <p:txBody>
          <a:bodyPr rtlCol="0" anchor="t">
            <a:normAutofit fontScale="25000" lnSpcReduction="20000"/>
          </a:bodyPr>
          <a:lstStyle/>
          <a:p>
            <a:pPr marL="0" indent="0" eaLnBrk="1" fontAlgn="auto" hangingPunct="1">
              <a:spcAft>
                <a:spcPts val="0"/>
              </a:spcAft>
              <a:buNone/>
              <a:defRPr/>
            </a:pPr>
            <a:r>
              <a:rPr lang="en-GB" sz="8000" b="1" dirty="0" smtClean="0">
                <a:solidFill>
                  <a:srgbClr val="0000FF"/>
                </a:solidFill>
              </a:rPr>
              <a:t>M</a:t>
            </a:r>
            <a:r>
              <a:rPr lang="en-GB" sz="8000" b="1" dirty="0" smtClean="0">
                <a:solidFill>
                  <a:srgbClr val="0000FF"/>
                </a:solidFill>
                <a:effectLst/>
              </a:rPr>
              <a:t>ethods:</a:t>
            </a:r>
          </a:p>
          <a:p>
            <a:pPr lvl="1" eaLnBrk="1" fontAlgn="auto" hangingPunct="1">
              <a:spcAft>
                <a:spcPts val="0"/>
              </a:spcAft>
              <a:buFont typeface="Arial" pitchFamily="34" charset="0"/>
              <a:buChar char="–"/>
              <a:defRPr/>
            </a:pPr>
            <a:r>
              <a:rPr lang="en-GB" sz="7200" b="1" dirty="0" smtClean="0">
                <a:effectLst/>
              </a:rPr>
              <a:t>LSS (Leaderships Scale for Sports)-questionnaire: </a:t>
            </a:r>
          </a:p>
          <a:p>
            <a:pPr lvl="1" eaLnBrk="1" fontAlgn="auto" hangingPunct="1">
              <a:spcAft>
                <a:spcPts val="0"/>
              </a:spcAft>
              <a:buFont typeface="Arial" pitchFamily="34" charset="0"/>
              <a:buChar char="–"/>
              <a:defRPr/>
            </a:pPr>
            <a:r>
              <a:rPr lang="en-GB" sz="7200" b="1" dirty="0" smtClean="0">
                <a:effectLst/>
              </a:rPr>
              <a:t>40 statements that describes five categories of coach behaviour</a:t>
            </a:r>
          </a:p>
          <a:p>
            <a:pPr lvl="2">
              <a:defRPr/>
            </a:pPr>
            <a:r>
              <a:rPr lang="en-GB" sz="7200" b="1" dirty="0" smtClean="0">
                <a:effectLst/>
              </a:rPr>
              <a:t>TI:  Training and Instruction behaviour </a:t>
            </a:r>
            <a:r>
              <a:rPr lang="en-GB" sz="6000" dirty="0" smtClean="0">
                <a:solidFill>
                  <a:srgbClr val="0000FF"/>
                </a:solidFill>
                <a:effectLst/>
              </a:rPr>
              <a:t>(</a:t>
            </a:r>
            <a:r>
              <a:rPr lang="en-GB" sz="6000" dirty="0" err="1" smtClean="0">
                <a:solidFill>
                  <a:srgbClr val="0000FF"/>
                </a:solidFill>
                <a:effectLst/>
              </a:rPr>
              <a:t>hård</a:t>
            </a:r>
            <a:r>
              <a:rPr lang="en-GB" sz="6000" dirty="0" smtClean="0">
                <a:solidFill>
                  <a:srgbClr val="0000FF"/>
                </a:solidFill>
                <a:effectLst/>
              </a:rPr>
              <a:t> / </a:t>
            </a:r>
            <a:r>
              <a:rPr lang="en-GB" sz="6000" dirty="0" err="1" smtClean="0">
                <a:solidFill>
                  <a:srgbClr val="0000FF"/>
                </a:solidFill>
                <a:effectLst/>
              </a:rPr>
              <a:t>anstrengende</a:t>
            </a:r>
            <a:r>
              <a:rPr lang="en-GB" sz="6000" dirty="0" smtClean="0">
                <a:solidFill>
                  <a:srgbClr val="0000FF"/>
                </a:solidFill>
                <a:effectLst/>
              </a:rPr>
              <a:t>, </a:t>
            </a:r>
            <a:r>
              <a:rPr lang="en-GB" sz="6000" dirty="0" err="1" smtClean="0">
                <a:solidFill>
                  <a:srgbClr val="0000FF"/>
                </a:solidFill>
                <a:effectLst/>
              </a:rPr>
              <a:t>énsidig</a:t>
            </a:r>
            <a:r>
              <a:rPr lang="en-GB" sz="6000" dirty="0" smtClean="0">
                <a:solidFill>
                  <a:srgbClr val="0000FF"/>
                </a:solidFill>
                <a:effectLst/>
              </a:rPr>
              <a:t>, </a:t>
            </a:r>
            <a:r>
              <a:rPr lang="en-GB" sz="6000" dirty="0" err="1" smtClean="0">
                <a:solidFill>
                  <a:srgbClr val="0000FF"/>
                </a:solidFill>
                <a:effectLst/>
              </a:rPr>
              <a:t>målrettet</a:t>
            </a:r>
            <a:r>
              <a:rPr lang="en-GB" sz="6000" dirty="0" smtClean="0">
                <a:solidFill>
                  <a:srgbClr val="0000FF"/>
                </a:solidFill>
                <a:effectLst/>
              </a:rPr>
              <a:t> </a:t>
            </a:r>
            <a:r>
              <a:rPr lang="en-GB" sz="6000" dirty="0" err="1" smtClean="0">
                <a:solidFill>
                  <a:srgbClr val="0000FF"/>
                </a:solidFill>
                <a:effectLst/>
              </a:rPr>
              <a:t>træning</a:t>
            </a:r>
            <a:r>
              <a:rPr lang="en-GB" sz="6000" dirty="0" smtClean="0">
                <a:solidFill>
                  <a:srgbClr val="0000FF"/>
                </a:solidFill>
                <a:effectLst/>
              </a:rPr>
              <a:t> </a:t>
            </a:r>
            <a:r>
              <a:rPr lang="en-GB" sz="6000" dirty="0" err="1" smtClean="0">
                <a:solidFill>
                  <a:srgbClr val="0000FF"/>
                </a:solidFill>
                <a:effectLst/>
              </a:rPr>
              <a:t>af</a:t>
            </a:r>
            <a:r>
              <a:rPr lang="en-GB" sz="6000" dirty="0" smtClean="0">
                <a:solidFill>
                  <a:srgbClr val="0000FF"/>
                </a:solidFill>
                <a:effectLst/>
              </a:rPr>
              <a:t> </a:t>
            </a:r>
            <a:r>
              <a:rPr lang="en-GB" sz="6000" dirty="0" err="1" smtClean="0">
                <a:solidFill>
                  <a:srgbClr val="0000FF"/>
                </a:solidFill>
                <a:effectLst/>
              </a:rPr>
              <a:t>færdigheder</a:t>
            </a:r>
            <a:r>
              <a:rPr lang="en-GB" sz="6000" dirty="0" smtClean="0">
                <a:solidFill>
                  <a:srgbClr val="0000FF"/>
                </a:solidFill>
                <a:effectLst/>
              </a:rPr>
              <a:t>, </a:t>
            </a:r>
            <a:r>
              <a:rPr lang="en-GB" sz="6000" dirty="0" err="1" smtClean="0">
                <a:solidFill>
                  <a:srgbClr val="0000FF"/>
                </a:solidFill>
                <a:effectLst/>
              </a:rPr>
              <a:t>teknik</a:t>
            </a:r>
            <a:r>
              <a:rPr lang="en-GB" sz="6000" dirty="0">
                <a:solidFill>
                  <a:srgbClr val="0000FF"/>
                </a:solidFill>
              </a:rPr>
              <a:t> </a:t>
            </a:r>
            <a:r>
              <a:rPr lang="en-GB" sz="6000" dirty="0" smtClean="0">
                <a:solidFill>
                  <a:srgbClr val="0000FF"/>
                </a:solidFill>
              </a:rPr>
              <a:t>og</a:t>
            </a:r>
            <a:r>
              <a:rPr lang="en-GB" sz="6000" dirty="0" smtClean="0">
                <a:solidFill>
                  <a:srgbClr val="0000FF"/>
                </a:solidFill>
                <a:effectLst/>
              </a:rPr>
              <a:t> </a:t>
            </a:r>
            <a:r>
              <a:rPr lang="en-GB" sz="6000" dirty="0" err="1" smtClean="0">
                <a:solidFill>
                  <a:srgbClr val="0000FF"/>
                </a:solidFill>
                <a:effectLst/>
              </a:rPr>
              <a:t>taktik</a:t>
            </a:r>
            <a:r>
              <a:rPr lang="en-GB" sz="6000" dirty="0" smtClean="0">
                <a:solidFill>
                  <a:srgbClr val="0000FF"/>
                </a:solidFill>
                <a:effectLst/>
              </a:rPr>
              <a:t> </a:t>
            </a:r>
            <a:r>
              <a:rPr lang="en-GB" sz="6000" dirty="0">
                <a:solidFill>
                  <a:srgbClr val="0000FF"/>
                </a:solidFill>
              </a:rPr>
              <a:t>i</a:t>
            </a:r>
            <a:r>
              <a:rPr lang="en-GB" sz="6000" dirty="0" smtClean="0">
                <a:solidFill>
                  <a:srgbClr val="0000FF"/>
                </a:solidFill>
                <a:effectLst/>
              </a:rPr>
              <a:t> et </a:t>
            </a:r>
            <a:r>
              <a:rPr lang="en-GB" sz="6000" dirty="0" err="1" smtClean="0">
                <a:solidFill>
                  <a:srgbClr val="0000FF"/>
                </a:solidFill>
                <a:effectLst/>
              </a:rPr>
              <a:t>miljø</a:t>
            </a:r>
            <a:r>
              <a:rPr lang="en-GB" sz="6000" dirty="0" smtClean="0">
                <a:solidFill>
                  <a:srgbClr val="0000FF"/>
                </a:solidFill>
                <a:effectLst/>
              </a:rPr>
              <a:t> med </a:t>
            </a:r>
            <a:r>
              <a:rPr lang="en-GB" sz="6000" dirty="0" err="1" smtClean="0">
                <a:solidFill>
                  <a:srgbClr val="0000FF"/>
                </a:solidFill>
                <a:effectLst/>
              </a:rPr>
              <a:t>tydelig</a:t>
            </a:r>
            <a:r>
              <a:rPr lang="en-GB" sz="6000" dirty="0" smtClean="0">
                <a:solidFill>
                  <a:srgbClr val="0000FF"/>
                </a:solidFill>
                <a:effectLst/>
              </a:rPr>
              <a:t> </a:t>
            </a:r>
            <a:r>
              <a:rPr lang="en-GB" sz="6000" dirty="0" err="1" smtClean="0">
                <a:solidFill>
                  <a:srgbClr val="0000FF"/>
                </a:solidFill>
                <a:effectLst/>
              </a:rPr>
              <a:t>gruppestruktur</a:t>
            </a:r>
            <a:r>
              <a:rPr lang="en-GB" sz="6000" dirty="0" smtClean="0">
                <a:solidFill>
                  <a:srgbClr val="0000FF"/>
                </a:solidFill>
                <a:effectLst/>
              </a:rPr>
              <a:t> og </a:t>
            </a:r>
            <a:r>
              <a:rPr lang="en-GB" sz="6000" dirty="0" err="1" smtClean="0">
                <a:solidFill>
                  <a:srgbClr val="0000FF"/>
                </a:solidFill>
                <a:effectLst/>
              </a:rPr>
              <a:t>rollefordeling</a:t>
            </a:r>
            <a:r>
              <a:rPr lang="en-GB" sz="6000" dirty="0" smtClean="0">
                <a:solidFill>
                  <a:srgbClr val="0000FF"/>
                </a:solidFill>
                <a:effectLst/>
              </a:rPr>
              <a:t>.)</a:t>
            </a:r>
          </a:p>
          <a:p>
            <a:pPr lvl="2">
              <a:defRPr/>
            </a:pPr>
            <a:r>
              <a:rPr lang="en-GB" sz="7200" b="1" dirty="0" smtClean="0">
                <a:effectLst/>
              </a:rPr>
              <a:t>DB: Democratic behaviour </a:t>
            </a:r>
            <a:r>
              <a:rPr lang="en-GB" sz="6000" dirty="0" smtClean="0">
                <a:solidFill>
                  <a:srgbClr val="0000FF"/>
                </a:solidFill>
                <a:effectLst/>
              </a:rPr>
              <a:t>(</a:t>
            </a:r>
            <a:r>
              <a:rPr lang="da-DK" sz="6000" dirty="0">
                <a:solidFill>
                  <a:srgbClr val="0000FF"/>
                </a:solidFill>
              </a:rPr>
              <a:t>adfærd, der giver </a:t>
            </a:r>
            <a:r>
              <a:rPr lang="da-DK" sz="6000" dirty="0" smtClean="0">
                <a:solidFill>
                  <a:srgbClr val="0000FF"/>
                </a:solidFill>
              </a:rPr>
              <a:t>de aktive mulighed </a:t>
            </a:r>
            <a:r>
              <a:rPr lang="da-DK" sz="6000" dirty="0">
                <a:solidFill>
                  <a:srgbClr val="0000FF"/>
                </a:solidFill>
              </a:rPr>
              <a:t>for </a:t>
            </a:r>
            <a:r>
              <a:rPr lang="da-DK" sz="6000" dirty="0" smtClean="0">
                <a:solidFill>
                  <a:srgbClr val="0000FF"/>
                </a:solidFill>
              </a:rPr>
              <a:t>at deltage </a:t>
            </a:r>
            <a:r>
              <a:rPr lang="da-DK" sz="6000" dirty="0">
                <a:solidFill>
                  <a:srgbClr val="0000FF"/>
                </a:solidFill>
              </a:rPr>
              <a:t>i </a:t>
            </a:r>
            <a:r>
              <a:rPr lang="da-DK" sz="6000" dirty="0" smtClean="0">
                <a:solidFill>
                  <a:srgbClr val="0000FF"/>
                </a:solidFill>
              </a:rPr>
              <a:t>beslutninger vedrørende </a:t>
            </a:r>
            <a:r>
              <a:rPr lang="da-DK" sz="6000" dirty="0">
                <a:solidFill>
                  <a:srgbClr val="0000FF"/>
                </a:solidFill>
              </a:rPr>
              <a:t>gruppens </a:t>
            </a:r>
            <a:r>
              <a:rPr lang="da-DK" sz="6000" dirty="0" smtClean="0">
                <a:solidFill>
                  <a:srgbClr val="0000FF"/>
                </a:solidFill>
              </a:rPr>
              <a:t>mål, træningsmetoder, strategier </a:t>
            </a:r>
            <a:r>
              <a:rPr lang="da-DK" sz="6000" dirty="0">
                <a:solidFill>
                  <a:srgbClr val="0000FF"/>
                </a:solidFill>
              </a:rPr>
              <a:t>og </a:t>
            </a:r>
            <a:r>
              <a:rPr lang="da-DK" sz="6000" dirty="0" smtClean="0">
                <a:solidFill>
                  <a:srgbClr val="0000FF"/>
                </a:solidFill>
              </a:rPr>
              <a:t>taktiske overvejelser) </a:t>
            </a:r>
            <a:endParaRPr lang="en-GB" sz="6000" dirty="0" smtClean="0">
              <a:solidFill>
                <a:srgbClr val="0000FF"/>
              </a:solidFill>
              <a:effectLst/>
            </a:endParaRPr>
          </a:p>
          <a:p>
            <a:pPr lvl="2" eaLnBrk="1" fontAlgn="auto" hangingPunct="1">
              <a:spcAft>
                <a:spcPts val="0"/>
              </a:spcAft>
              <a:buFont typeface="Arial" pitchFamily="34" charset="0"/>
              <a:buChar char="•"/>
              <a:defRPr/>
            </a:pPr>
            <a:r>
              <a:rPr lang="en-GB" sz="7200" b="1" dirty="0" smtClean="0">
                <a:effectLst/>
              </a:rPr>
              <a:t>AB: Autocratic behaviour </a:t>
            </a:r>
            <a:r>
              <a:rPr lang="en-GB" sz="6000" dirty="0" smtClean="0">
                <a:solidFill>
                  <a:srgbClr val="0000FF"/>
                </a:solidFill>
                <a:effectLst/>
              </a:rPr>
              <a:t>(</a:t>
            </a:r>
            <a:r>
              <a:rPr lang="en-GB" sz="6000" dirty="0" err="1" smtClean="0">
                <a:solidFill>
                  <a:srgbClr val="0000FF"/>
                </a:solidFill>
                <a:effectLst/>
              </a:rPr>
              <a:t>adfærd</a:t>
            </a:r>
            <a:r>
              <a:rPr lang="en-GB" sz="6000" dirty="0" smtClean="0">
                <a:solidFill>
                  <a:srgbClr val="0000FF"/>
                </a:solidFill>
                <a:effectLst/>
              </a:rPr>
              <a:t>, med minimal </a:t>
            </a:r>
            <a:r>
              <a:rPr lang="en-GB" sz="6000" dirty="0" err="1" smtClean="0">
                <a:solidFill>
                  <a:srgbClr val="0000FF"/>
                </a:solidFill>
                <a:effectLst/>
              </a:rPr>
              <a:t>udøver</a:t>
            </a:r>
            <a:r>
              <a:rPr lang="en-GB" sz="6000" dirty="0" smtClean="0">
                <a:solidFill>
                  <a:srgbClr val="0000FF"/>
                </a:solidFill>
                <a:effectLst/>
              </a:rPr>
              <a:t> </a:t>
            </a:r>
            <a:r>
              <a:rPr lang="en-GB" sz="6000" dirty="0" err="1" smtClean="0">
                <a:solidFill>
                  <a:srgbClr val="0000FF"/>
                </a:solidFill>
                <a:effectLst/>
              </a:rPr>
              <a:t>indflydelse</a:t>
            </a:r>
            <a:r>
              <a:rPr lang="en-GB" sz="6000" dirty="0" smtClean="0">
                <a:solidFill>
                  <a:srgbClr val="0000FF"/>
                </a:solidFill>
                <a:effectLst/>
              </a:rPr>
              <a:t> og </a:t>
            </a:r>
            <a:r>
              <a:rPr lang="en-GB" sz="6000" dirty="0" err="1" smtClean="0">
                <a:solidFill>
                  <a:srgbClr val="0000FF"/>
                </a:solidFill>
                <a:effectLst/>
              </a:rPr>
              <a:t>tydelig</a:t>
            </a:r>
            <a:r>
              <a:rPr lang="en-GB" sz="6000" dirty="0" smtClean="0">
                <a:solidFill>
                  <a:srgbClr val="0000FF"/>
                </a:solidFill>
                <a:effectLst/>
              </a:rPr>
              <a:t>, </a:t>
            </a:r>
            <a:r>
              <a:rPr lang="en-GB" sz="6000" dirty="0" err="1" smtClean="0">
                <a:solidFill>
                  <a:srgbClr val="0000FF"/>
                </a:solidFill>
                <a:effectLst/>
              </a:rPr>
              <a:t>myndig</a:t>
            </a:r>
            <a:r>
              <a:rPr lang="en-GB" sz="6000" dirty="0" smtClean="0">
                <a:solidFill>
                  <a:srgbClr val="0000FF"/>
                </a:solidFill>
                <a:effectLst/>
              </a:rPr>
              <a:t> </a:t>
            </a:r>
            <a:r>
              <a:rPr lang="en-GB" sz="6000" dirty="0" err="1" smtClean="0">
                <a:solidFill>
                  <a:srgbClr val="0000FF"/>
                </a:solidFill>
                <a:effectLst/>
              </a:rPr>
              <a:t>trænerbeslutninger</a:t>
            </a:r>
            <a:r>
              <a:rPr lang="en-GB" sz="6000" dirty="0" smtClean="0">
                <a:solidFill>
                  <a:srgbClr val="0000FF"/>
                </a:solidFill>
                <a:effectLst/>
              </a:rPr>
              <a:t>)</a:t>
            </a:r>
            <a:endParaRPr lang="en-GB" sz="6000" dirty="0" smtClean="0">
              <a:effectLst/>
            </a:endParaRPr>
          </a:p>
          <a:p>
            <a:pPr lvl="2" eaLnBrk="1" fontAlgn="auto" hangingPunct="1">
              <a:spcAft>
                <a:spcPts val="0"/>
              </a:spcAft>
              <a:buFont typeface="Arial" pitchFamily="34" charset="0"/>
              <a:buChar char="•"/>
              <a:defRPr/>
            </a:pPr>
            <a:r>
              <a:rPr lang="en-GB" sz="7200" b="1" dirty="0" smtClean="0">
                <a:effectLst/>
              </a:rPr>
              <a:t>SS: Social supporting behaviour </a:t>
            </a:r>
            <a:r>
              <a:rPr lang="en-GB" sz="6000" dirty="0" smtClean="0">
                <a:solidFill>
                  <a:srgbClr val="0000FF"/>
                </a:solidFill>
              </a:rPr>
              <a:t>(</a:t>
            </a:r>
            <a:r>
              <a:rPr lang="en-GB" sz="6000" dirty="0" err="1" smtClean="0">
                <a:solidFill>
                  <a:srgbClr val="0000FF"/>
                </a:solidFill>
              </a:rPr>
              <a:t>adfærd</a:t>
            </a:r>
            <a:r>
              <a:rPr lang="en-GB" sz="6000" dirty="0" smtClean="0">
                <a:solidFill>
                  <a:srgbClr val="0000FF"/>
                </a:solidFill>
              </a:rPr>
              <a:t>, der </a:t>
            </a:r>
            <a:r>
              <a:rPr lang="en-GB" sz="6000" dirty="0" err="1" smtClean="0">
                <a:solidFill>
                  <a:srgbClr val="0000FF"/>
                </a:solidFill>
              </a:rPr>
              <a:t>er</a:t>
            </a:r>
            <a:r>
              <a:rPr lang="en-GB" sz="6000" dirty="0" smtClean="0">
                <a:solidFill>
                  <a:srgbClr val="0000FF"/>
                </a:solidFill>
              </a:rPr>
              <a:t> </a:t>
            </a:r>
            <a:r>
              <a:rPr lang="en-GB" sz="6000" dirty="0" err="1" smtClean="0">
                <a:solidFill>
                  <a:srgbClr val="0000FF"/>
                </a:solidFill>
              </a:rPr>
              <a:t>karakteriseret</a:t>
            </a:r>
            <a:r>
              <a:rPr lang="en-GB" sz="6000" dirty="0" smtClean="0">
                <a:solidFill>
                  <a:srgbClr val="0000FF"/>
                </a:solidFill>
              </a:rPr>
              <a:t> </a:t>
            </a:r>
            <a:r>
              <a:rPr lang="en-GB" sz="6000" dirty="0" err="1" smtClean="0">
                <a:solidFill>
                  <a:srgbClr val="0000FF"/>
                </a:solidFill>
              </a:rPr>
              <a:t>ved</a:t>
            </a:r>
            <a:r>
              <a:rPr lang="en-GB" sz="6000" dirty="0" smtClean="0">
                <a:solidFill>
                  <a:srgbClr val="0000FF"/>
                </a:solidFill>
              </a:rPr>
              <a:t> </a:t>
            </a:r>
            <a:r>
              <a:rPr lang="en-GB" sz="6000" dirty="0" err="1" smtClean="0">
                <a:solidFill>
                  <a:srgbClr val="0000FF"/>
                </a:solidFill>
              </a:rPr>
              <a:t>opmærksomhed</a:t>
            </a:r>
            <a:r>
              <a:rPr lang="en-GB" sz="6000" dirty="0" smtClean="0">
                <a:solidFill>
                  <a:srgbClr val="0000FF"/>
                </a:solidFill>
              </a:rPr>
              <a:t> </a:t>
            </a:r>
            <a:r>
              <a:rPr lang="en-GB" sz="6000" dirty="0" err="1" smtClean="0">
                <a:solidFill>
                  <a:srgbClr val="0000FF"/>
                </a:solidFill>
              </a:rPr>
              <a:t>på</a:t>
            </a:r>
            <a:r>
              <a:rPr lang="en-GB" sz="6000" dirty="0" smtClean="0">
                <a:solidFill>
                  <a:srgbClr val="0000FF"/>
                </a:solidFill>
              </a:rPr>
              <a:t> den </a:t>
            </a:r>
            <a:r>
              <a:rPr lang="en-GB" sz="6000" dirty="0" err="1" smtClean="0">
                <a:solidFill>
                  <a:srgbClr val="0000FF"/>
                </a:solidFill>
              </a:rPr>
              <a:t>enkelte</a:t>
            </a:r>
            <a:r>
              <a:rPr lang="en-GB" sz="6000" dirty="0" smtClean="0">
                <a:solidFill>
                  <a:srgbClr val="0000FF"/>
                </a:solidFill>
              </a:rPr>
              <a:t>  </a:t>
            </a:r>
            <a:r>
              <a:rPr lang="en-GB" sz="6000" dirty="0" err="1" smtClean="0">
                <a:solidFill>
                  <a:srgbClr val="0000FF"/>
                </a:solidFill>
              </a:rPr>
              <a:t>aktives</a:t>
            </a:r>
            <a:r>
              <a:rPr lang="en-GB" sz="6000" dirty="0" smtClean="0">
                <a:solidFill>
                  <a:srgbClr val="0000FF"/>
                </a:solidFill>
              </a:rPr>
              <a:t> </a:t>
            </a:r>
            <a:r>
              <a:rPr lang="en-GB" sz="6000" dirty="0" err="1" smtClean="0">
                <a:solidFill>
                  <a:srgbClr val="0000FF"/>
                </a:solidFill>
              </a:rPr>
              <a:t>velbefindende</a:t>
            </a:r>
            <a:r>
              <a:rPr lang="en-GB" sz="6000" dirty="0" smtClean="0">
                <a:solidFill>
                  <a:srgbClr val="0000FF"/>
                </a:solidFill>
              </a:rPr>
              <a:t>, for den positive </a:t>
            </a:r>
            <a:r>
              <a:rPr lang="en-GB" sz="6000" dirty="0" err="1" smtClean="0">
                <a:solidFill>
                  <a:srgbClr val="0000FF"/>
                </a:solidFill>
              </a:rPr>
              <a:t>gruppestemning</a:t>
            </a:r>
            <a:r>
              <a:rPr lang="en-GB" sz="6000" dirty="0" smtClean="0">
                <a:solidFill>
                  <a:srgbClr val="0000FF"/>
                </a:solidFill>
              </a:rPr>
              <a:t> og for </a:t>
            </a:r>
            <a:r>
              <a:rPr lang="en-GB" sz="6000" dirty="0" err="1" smtClean="0">
                <a:solidFill>
                  <a:srgbClr val="0000FF"/>
                </a:solidFill>
              </a:rPr>
              <a:t>varme</a:t>
            </a:r>
            <a:r>
              <a:rPr lang="en-GB" sz="6000" dirty="0" smtClean="0">
                <a:solidFill>
                  <a:srgbClr val="0000FF"/>
                </a:solidFill>
              </a:rPr>
              <a:t> </a:t>
            </a:r>
            <a:r>
              <a:rPr lang="en-GB" sz="6000" dirty="0" err="1" smtClean="0">
                <a:solidFill>
                  <a:srgbClr val="0000FF"/>
                </a:solidFill>
              </a:rPr>
              <a:t>interpersonelle</a:t>
            </a:r>
            <a:r>
              <a:rPr lang="en-GB" sz="6000" dirty="0" smtClean="0">
                <a:solidFill>
                  <a:srgbClr val="0000FF"/>
                </a:solidFill>
              </a:rPr>
              <a:t> </a:t>
            </a:r>
            <a:r>
              <a:rPr lang="en-GB" sz="6000" dirty="0" err="1" smtClean="0">
                <a:solidFill>
                  <a:srgbClr val="0000FF"/>
                </a:solidFill>
              </a:rPr>
              <a:t>relationer</a:t>
            </a:r>
            <a:r>
              <a:rPr lang="en-GB" sz="6000" dirty="0" smtClean="0">
                <a:solidFill>
                  <a:srgbClr val="0000FF"/>
                </a:solidFill>
              </a:rPr>
              <a:t> I </a:t>
            </a:r>
            <a:r>
              <a:rPr lang="en-GB" sz="6000" dirty="0" err="1" smtClean="0">
                <a:solidFill>
                  <a:srgbClr val="0000FF"/>
                </a:solidFill>
              </a:rPr>
              <a:t>gruppen</a:t>
            </a:r>
            <a:r>
              <a:rPr lang="en-GB" sz="6000" dirty="0" smtClean="0">
                <a:solidFill>
                  <a:srgbClr val="0000FF"/>
                </a:solidFill>
              </a:rPr>
              <a:t>)</a:t>
            </a:r>
            <a:endParaRPr lang="en-GB" sz="6000" dirty="0" smtClean="0">
              <a:effectLst/>
            </a:endParaRPr>
          </a:p>
          <a:p>
            <a:pPr lvl="2">
              <a:defRPr/>
            </a:pPr>
            <a:r>
              <a:rPr lang="en-GB" sz="7200" b="1" dirty="0" smtClean="0">
                <a:effectLst/>
              </a:rPr>
              <a:t>PF: Positive feedback behaviour </a:t>
            </a:r>
            <a:r>
              <a:rPr lang="en-GB" sz="6000" dirty="0" smtClean="0">
                <a:solidFill>
                  <a:srgbClr val="0000FF"/>
                </a:solidFill>
                <a:effectLst/>
              </a:rPr>
              <a:t>(</a:t>
            </a:r>
            <a:r>
              <a:rPr lang="en-GB" sz="6000" dirty="0" err="1" smtClean="0">
                <a:solidFill>
                  <a:srgbClr val="0000FF"/>
                </a:solidFill>
                <a:effectLst/>
              </a:rPr>
              <a:t>adfærd</a:t>
            </a:r>
            <a:r>
              <a:rPr lang="en-GB" sz="6000" dirty="0" smtClean="0">
                <a:solidFill>
                  <a:srgbClr val="0000FF"/>
                </a:solidFill>
              </a:rPr>
              <a:t>, der </a:t>
            </a:r>
            <a:r>
              <a:rPr lang="en-GB" sz="6000" dirty="0" err="1" smtClean="0">
                <a:solidFill>
                  <a:srgbClr val="0000FF"/>
                </a:solidFill>
              </a:rPr>
              <a:t>styrker</a:t>
            </a:r>
            <a:r>
              <a:rPr lang="en-GB" sz="6000" dirty="0" smtClean="0">
                <a:solidFill>
                  <a:srgbClr val="0000FF"/>
                </a:solidFill>
              </a:rPr>
              <a:t> og </a:t>
            </a:r>
            <a:r>
              <a:rPr lang="en-GB" sz="6000" dirty="0" err="1" smtClean="0">
                <a:solidFill>
                  <a:srgbClr val="0000FF"/>
                </a:solidFill>
              </a:rPr>
              <a:t>støtter</a:t>
            </a:r>
            <a:r>
              <a:rPr lang="en-GB" sz="6000" dirty="0" smtClean="0">
                <a:solidFill>
                  <a:srgbClr val="0000FF"/>
                </a:solidFill>
              </a:rPr>
              <a:t> </a:t>
            </a:r>
            <a:r>
              <a:rPr lang="en-GB" sz="6000" dirty="0" err="1" smtClean="0">
                <a:solidFill>
                  <a:srgbClr val="0000FF"/>
                </a:solidFill>
              </a:rPr>
              <a:t>en</a:t>
            </a:r>
            <a:r>
              <a:rPr lang="en-GB" sz="6000" dirty="0" smtClean="0">
                <a:solidFill>
                  <a:srgbClr val="0000FF"/>
                </a:solidFill>
              </a:rPr>
              <a:t> </a:t>
            </a:r>
            <a:r>
              <a:rPr lang="en-GB" sz="6000" dirty="0" err="1" smtClean="0">
                <a:solidFill>
                  <a:srgbClr val="0000FF"/>
                </a:solidFill>
              </a:rPr>
              <a:t>aktiv</a:t>
            </a:r>
            <a:r>
              <a:rPr lang="en-GB" sz="6000" dirty="0" smtClean="0">
                <a:solidFill>
                  <a:srgbClr val="0000FF"/>
                </a:solidFill>
              </a:rPr>
              <a:t> </a:t>
            </a:r>
            <a:r>
              <a:rPr lang="en-GB" sz="6000" dirty="0" err="1" smtClean="0">
                <a:solidFill>
                  <a:srgbClr val="0000FF"/>
                </a:solidFill>
              </a:rPr>
              <a:t>ved</a:t>
            </a:r>
            <a:r>
              <a:rPr lang="en-GB" sz="6000" dirty="0" smtClean="0">
                <a:solidFill>
                  <a:srgbClr val="0000FF"/>
                </a:solidFill>
              </a:rPr>
              <a:t> at </a:t>
            </a:r>
            <a:r>
              <a:rPr lang="en-GB" sz="6000" dirty="0" err="1" smtClean="0">
                <a:solidFill>
                  <a:srgbClr val="0000FF"/>
                </a:solidFill>
              </a:rPr>
              <a:t>anerkende</a:t>
            </a:r>
            <a:r>
              <a:rPr lang="en-GB" sz="6000" dirty="0" smtClean="0">
                <a:solidFill>
                  <a:srgbClr val="0000FF"/>
                </a:solidFill>
              </a:rPr>
              <a:t> og </a:t>
            </a:r>
            <a:r>
              <a:rPr lang="en-GB" sz="6000" dirty="0" err="1" smtClean="0">
                <a:solidFill>
                  <a:srgbClr val="0000FF"/>
                </a:solidFill>
              </a:rPr>
              <a:t>belønne</a:t>
            </a:r>
            <a:r>
              <a:rPr lang="en-GB" sz="6000" dirty="0" smtClean="0">
                <a:solidFill>
                  <a:srgbClr val="0000FF"/>
                </a:solidFill>
              </a:rPr>
              <a:t> </a:t>
            </a:r>
            <a:r>
              <a:rPr lang="en-GB" sz="6000" dirty="0" err="1" smtClean="0">
                <a:solidFill>
                  <a:srgbClr val="0000FF"/>
                </a:solidFill>
              </a:rPr>
              <a:t>gode</a:t>
            </a:r>
            <a:r>
              <a:rPr lang="en-GB" sz="6000" dirty="0" smtClean="0">
                <a:solidFill>
                  <a:srgbClr val="0000FF"/>
                </a:solidFill>
              </a:rPr>
              <a:t> </a:t>
            </a:r>
            <a:r>
              <a:rPr lang="en-GB" sz="6000" dirty="0" err="1" smtClean="0">
                <a:solidFill>
                  <a:srgbClr val="0000FF"/>
                </a:solidFill>
              </a:rPr>
              <a:t>resultater</a:t>
            </a:r>
            <a:r>
              <a:rPr lang="en-GB" sz="6000" dirty="0" smtClean="0">
                <a:solidFill>
                  <a:srgbClr val="0000FF"/>
                </a:solidFill>
              </a:rPr>
              <a:t>, der </a:t>
            </a:r>
            <a:r>
              <a:rPr lang="en-GB" sz="6000" dirty="0" err="1" smtClean="0">
                <a:solidFill>
                  <a:srgbClr val="0000FF"/>
                </a:solidFill>
              </a:rPr>
              <a:t>bl.a</a:t>
            </a:r>
            <a:r>
              <a:rPr lang="en-GB" sz="6000" dirty="0" smtClean="0">
                <a:solidFill>
                  <a:srgbClr val="0000FF"/>
                </a:solidFill>
              </a:rPr>
              <a:t>. </a:t>
            </a:r>
            <a:r>
              <a:rPr lang="en-GB" sz="6000" dirty="0" err="1" smtClean="0">
                <a:solidFill>
                  <a:srgbClr val="0000FF"/>
                </a:solidFill>
              </a:rPr>
              <a:t>involverer</a:t>
            </a:r>
            <a:r>
              <a:rPr lang="en-GB" sz="6000" dirty="0" smtClean="0">
                <a:solidFill>
                  <a:srgbClr val="0000FF"/>
                </a:solidFill>
              </a:rPr>
              <a:t> den </a:t>
            </a:r>
            <a:r>
              <a:rPr lang="en-GB" sz="6000" dirty="0" err="1" smtClean="0">
                <a:solidFill>
                  <a:srgbClr val="0000FF"/>
                </a:solidFill>
              </a:rPr>
              <a:t>aktives</a:t>
            </a:r>
            <a:r>
              <a:rPr lang="en-GB" sz="6000" dirty="0" smtClean="0">
                <a:solidFill>
                  <a:srgbClr val="0000FF"/>
                </a:solidFill>
              </a:rPr>
              <a:t> </a:t>
            </a:r>
            <a:r>
              <a:rPr lang="en-GB" sz="6000" dirty="0" err="1" smtClean="0">
                <a:solidFill>
                  <a:srgbClr val="0000FF"/>
                </a:solidFill>
              </a:rPr>
              <a:t>egne</a:t>
            </a:r>
            <a:r>
              <a:rPr lang="en-GB" sz="6000" dirty="0" smtClean="0">
                <a:solidFill>
                  <a:srgbClr val="0000FF"/>
                </a:solidFill>
              </a:rPr>
              <a:t> </a:t>
            </a:r>
            <a:r>
              <a:rPr lang="en-GB" sz="6000" dirty="0" err="1" smtClean="0">
                <a:solidFill>
                  <a:srgbClr val="0000FF"/>
                </a:solidFill>
              </a:rPr>
              <a:t>beslutninger</a:t>
            </a:r>
            <a:r>
              <a:rPr lang="en-GB" sz="6000" dirty="0" smtClean="0">
                <a:solidFill>
                  <a:srgbClr val="0000FF"/>
                </a:solidFill>
              </a:rPr>
              <a:t> og </a:t>
            </a:r>
            <a:r>
              <a:rPr lang="en-GB" sz="6000" dirty="0" err="1" smtClean="0">
                <a:solidFill>
                  <a:srgbClr val="0000FF"/>
                </a:solidFill>
              </a:rPr>
              <a:t>selvstændighed</a:t>
            </a:r>
            <a:r>
              <a:rPr lang="en-GB" sz="6000" dirty="0" smtClean="0">
                <a:solidFill>
                  <a:srgbClr val="0000FF"/>
                </a:solidFill>
              </a:rPr>
              <a:t>)</a:t>
            </a:r>
            <a:endParaRPr lang="en-GB" sz="6000" dirty="0" smtClean="0">
              <a:solidFill>
                <a:srgbClr val="0000FF"/>
              </a:solidFill>
              <a:effectLst/>
            </a:endParaRPr>
          </a:p>
          <a:p>
            <a:pPr lvl="1" eaLnBrk="1" fontAlgn="auto" hangingPunct="1">
              <a:spcAft>
                <a:spcPts val="0"/>
              </a:spcAft>
              <a:buFont typeface="Arial" pitchFamily="34" charset="0"/>
              <a:buChar char="–"/>
              <a:defRPr/>
            </a:pPr>
            <a:r>
              <a:rPr lang="en-GB" sz="7200" dirty="0" smtClean="0">
                <a:effectLst/>
              </a:rPr>
              <a:t>+ 22 demographic background questions</a:t>
            </a:r>
          </a:p>
          <a:p>
            <a:pPr marL="0" indent="0" eaLnBrk="1" fontAlgn="auto" hangingPunct="1">
              <a:spcAft>
                <a:spcPts val="0"/>
              </a:spcAft>
              <a:buNone/>
              <a:defRPr/>
            </a:pPr>
            <a:r>
              <a:rPr lang="en-GB" sz="8000" b="1" dirty="0" smtClean="0">
                <a:solidFill>
                  <a:srgbClr val="0000FF"/>
                </a:solidFill>
                <a:effectLst/>
              </a:rPr>
              <a:t>Demographic data:</a:t>
            </a:r>
          </a:p>
          <a:p>
            <a:pPr lvl="1" eaLnBrk="1" fontAlgn="auto" hangingPunct="1">
              <a:spcAft>
                <a:spcPts val="0"/>
              </a:spcAft>
              <a:buFont typeface="Arial" pitchFamily="34" charset="0"/>
              <a:buChar char="–"/>
              <a:defRPr/>
            </a:pPr>
            <a:r>
              <a:rPr lang="en-GB" sz="7200" b="1" dirty="0" smtClean="0">
                <a:effectLst/>
              </a:rPr>
              <a:t>Gender, age, family, income</a:t>
            </a:r>
          </a:p>
          <a:p>
            <a:pPr lvl="1" eaLnBrk="1" fontAlgn="auto" hangingPunct="1">
              <a:spcAft>
                <a:spcPts val="0"/>
              </a:spcAft>
              <a:buFont typeface="Arial" pitchFamily="34" charset="0"/>
              <a:buChar char="–"/>
              <a:defRPr/>
            </a:pPr>
            <a:r>
              <a:rPr lang="en-GB" sz="7200" b="1" dirty="0" smtClean="0">
                <a:effectLst/>
              </a:rPr>
              <a:t>Present coaching position</a:t>
            </a:r>
          </a:p>
          <a:p>
            <a:pPr lvl="1" eaLnBrk="1" fontAlgn="auto" hangingPunct="1">
              <a:spcAft>
                <a:spcPts val="0"/>
              </a:spcAft>
              <a:buFont typeface="Arial" pitchFamily="34" charset="0"/>
              <a:buChar char="–"/>
              <a:defRPr/>
            </a:pPr>
            <a:r>
              <a:rPr lang="en-GB" sz="7200" b="1" dirty="0" smtClean="0">
                <a:effectLst/>
              </a:rPr>
              <a:t>Education: Civil - sports</a:t>
            </a:r>
          </a:p>
          <a:p>
            <a:pPr lvl="1" eaLnBrk="1" fontAlgn="auto" hangingPunct="1">
              <a:spcAft>
                <a:spcPts val="0"/>
              </a:spcAft>
              <a:buFont typeface="Arial" pitchFamily="34" charset="0"/>
              <a:buChar char="–"/>
              <a:defRPr/>
            </a:pPr>
            <a:r>
              <a:rPr lang="en-GB" sz="7200" b="1" dirty="0" smtClean="0">
                <a:effectLst/>
              </a:rPr>
              <a:t>Coaching sessions – coaching practice</a:t>
            </a:r>
          </a:p>
          <a:p>
            <a:pPr lvl="1" eaLnBrk="1" fontAlgn="auto" hangingPunct="1">
              <a:spcAft>
                <a:spcPts val="0"/>
              </a:spcAft>
              <a:buFont typeface="Arial" pitchFamily="34" charset="0"/>
              <a:buChar char="–"/>
              <a:defRPr/>
            </a:pPr>
            <a:r>
              <a:rPr lang="en-GB" sz="7200" b="1" dirty="0" smtClean="0">
                <a:effectLst/>
              </a:rPr>
              <a:t>Former sports career – end of career </a:t>
            </a:r>
          </a:p>
          <a:p>
            <a:pPr lvl="1" eaLnBrk="1" fontAlgn="auto" hangingPunct="1">
              <a:spcAft>
                <a:spcPts val="0"/>
              </a:spcAft>
              <a:buFont typeface="Arial" pitchFamily="34" charset="0"/>
              <a:buChar char="–"/>
              <a:defRPr/>
            </a:pPr>
            <a:r>
              <a:rPr lang="en-GB" sz="7200" b="1" dirty="0" smtClean="0">
                <a:effectLst/>
              </a:rPr>
              <a:t>Motive to be a coach, leader</a:t>
            </a:r>
          </a:p>
        </p:txBody>
      </p:sp>
    </p:spTree>
    <p:extLst>
      <p:ext uri="{BB962C8B-B14F-4D97-AF65-F5344CB8AC3E}">
        <p14:creationId xmlns:p14="http://schemas.microsoft.com/office/powerpoint/2010/main" val="209002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en-US" sz="4000" b="1" dirty="0" smtClean="0">
                <a:effectLst>
                  <a:outerShdw blurRad="38100" dist="38100" dir="2700000" algn="tl">
                    <a:srgbClr val="000000">
                      <a:alpha val="43137"/>
                    </a:srgbClr>
                  </a:outerShdw>
                </a:effectLst>
              </a:rPr>
              <a:t>Sophia Jowett et.al.: </a:t>
            </a:r>
            <a:r>
              <a:rPr lang="en-US" sz="3100" b="1" dirty="0" smtClean="0"/>
              <a:t>Coach – athlete relationship 3C –model</a:t>
            </a:r>
            <a:r>
              <a:rPr lang="en-US" sz="4000" b="1" dirty="0" smtClean="0"/>
              <a:t> </a:t>
            </a:r>
            <a:r>
              <a:rPr lang="en-US" sz="1800" b="1" dirty="0" smtClean="0"/>
              <a:t>(2004)</a:t>
            </a:r>
            <a:endParaRPr lang="en-US" sz="1800" b="1" dirty="0"/>
          </a:p>
        </p:txBody>
      </p:sp>
      <p:sp>
        <p:nvSpPr>
          <p:cNvPr id="8" name="Pladsholder til indhold 7"/>
          <p:cNvSpPr>
            <a:spLocks noGrp="1"/>
          </p:cNvSpPr>
          <p:nvPr>
            <p:ph idx="1"/>
          </p:nvPr>
        </p:nvSpPr>
        <p:spPr>
          <a:xfrm>
            <a:off x="467544" y="1927373"/>
            <a:ext cx="8229600" cy="4525963"/>
          </a:xfrm>
        </p:spPr>
        <p:txBody>
          <a:bodyPr>
            <a:normAutofit/>
          </a:bodyPr>
          <a:lstStyle/>
          <a:p>
            <a:r>
              <a:rPr lang="en-US" sz="3600" b="1" dirty="0" smtClean="0">
                <a:solidFill>
                  <a:srgbClr val="0000FF"/>
                </a:solidFill>
              </a:rPr>
              <a:t>Closeness:</a:t>
            </a:r>
            <a:r>
              <a:rPr lang="en-US" sz="3600" dirty="0" smtClean="0">
                <a:solidFill>
                  <a:srgbClr val="0000FF"/>
                </a:solidFill>
              </a:rPr>
              <a:t> </a:t>
            </a:r>
            <a:r>
              <a:rPr lang="en-US" sz="3600" dirty="0" smtClean="0"/>
              <a:t>Trust, respect &amp; interpersonal liking</a:t>
            </a:r>
          </a:p>
          <a:p>
            <a:r>
              <a:rPr lang="en-US" sz="3600" b="1" dirty="0" smtClean="0">
                <a:solidFill>
                  <a:srgbClr val="0000FF"/>
                </a:solidFill>
              </a:rPr>
              <a:t>Commitment:</a:t>
            </a:r>
            <a:r>
              <a:rPr lang="en-US" sz="3600" dirty="0" smtClean="0">
                <a:solidFill>
                  <a:srgbClr val="0000FF"/>
                </a:solidFill>
              </a:rPr>
              <a:t> </a:t>
            </a:r>
            <a:r>
              <a:rPr lang="en-US" sz="3600" dirty="0" smtClean="0"/>
              <a:t>Intention to maintain an athletic relationship</a:t>
            </a:r>
          </a:p>
          <a:p>
            <a:r>
              <a:rPr lang="en-US" sz="3600" b="1" dirty="0" smtClean="0">
                <a:solidFill>
                  <a:srgbClr val="0000FF"/>
                </a:solidFill>
              </a:rPr>
              <a:t>Complementarity: </a:t>
            </a:r>
            <a:r>
              <a:rPr lang="en-US" sz="3600" dirty="0" smtClean="0"/>
              <a:t>Coaches’ and athletes’ cooperation</a:t>
            </a:r>
            <a:endParaRPr lang="en-US" sz="3600" dirty="0"/>
          </a:p>
        </p:txBody>
      </p:sp>
      <p:sp>
        <p:nvSpPr>
          <p:cNvPr id="6" name="Pladsholder til diasnummer 5"/>
          <p:cNvSpPr>
            <a:spLocks noGrp="1"/>
          </p:cNvSpPr>
          <p:nvPr>
            <p:ph type="sldNum" sz="quarter" idx="12"/>
          </p:nvPr>
        </p:nvSpPr>
        <p:spPr/>
        <p:txBody>
          <a:bodyPr/>
          <a:lstStyle/>
          <a:p>
            <a:fld id="{C3D64A52-D3CE-40E7-954A-563C04E35A81}" type="slidenum">
              <a:rPr lang="da-DK" smtClean="0"/>
              <a:pPr/>
              <a:t>14</a:t>
            </a:fld>
            <a:endParaRPr lang="da-DK"/>
          </a:p>
        </p:txBody>
      </p:sp>
    </p:spTree>
    <p:extLst>
      <p:ext uri="{BB962C8B-B14F-4D97-AF65-F5344CB8AC3E}">
        <p14:creationId xmlns:p14="http://schemas.microsoft.com/office/powerpoint/2010/main" val="62775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half" idx="1"/>
          </p:nvPr>
        </p:nvSpPr>
        <p:spPr/>
        <p:txBody>
          <a:bodyPr/>
          <a:lstStyle/>
          <a:p>
            <a:endParaRPr lang="da-DK" dirty="0"/>
          </a:p>
        </p:txBody>
      </p:sp>
      <p:pic>
        <p:nvPicPr>
          <p:cNvPr id="146434" name="Picture 2"/>
          <p:cNvPicPr>
            <a:picLocks noGrp="1" noChangeAspect="1" noChangeArrowheads="1"/>
          </p:cNvPicPr>
          <p:nvPr>
            <p:ph sz="half" idx="2"/>
          </p:nvPr>
        </p:nvPicPr>
        <p:blipFill>
          <a:blip r:embed="rId2"/>
          <a:stretch>
            <a:fillRect/>
          </a:stretch>
        </p:blipFill>
        <p:spPr bwMode="auto">
          <a:xfrm rot="16200000">
            <a:off x="-730836" y="1645171"/>
            <a:ext cx="5908669" cy="4176469"/>
          </a:xfrm>
          <a:prstGeom prst="rect">
            <a:avLst/>
          </a:prstGeom>
          <a:noFill/>
          <a:ln w="9525">
            <a:noFill/>
            <a:miter lim="800000"/>
            <a:headEnd/>
            <a:tailEnd/>
          </a:ln>
          <a:effectLst/>
        </p:spPr>
      </p:pic>
      <p:sp>
        <p:nvSpPr>
          <p:cNvPr id="5" name="Pladsholder til diasnummer 4"/>
          <p:cNvSpPr>
            <a:spLocks noGrp="1"/>
          </p:cNvSpPr>
          <p:nvPr>
            <p:ph type="sldNum" sz="quarter" idx="12"/>
          </p:nvPr>
        </p:nvSpPr>
        <p:spPr/>
        <p:txBody>
          <a:bodyPr/>
          <a:lstStyle/>
          <a:p>
            <a:fld id="{C3D64A52-D3CE-40E7-954A-563C04E35A81}" type="slidenum">
              <a:rPr lang="da-DK" smtClean="0"/>
              <a:pPr/>
              <a:t>15</a:t>
            </a:fld>
            <a:endParaRPr lang="da-DK"/>
          </a:p>
        </p:txBody>
      </p:sp>
      <p:pic>
        <p:nvPicPr>
          <p:cNvPr id="6" name="Picture 2"/>
          <p:cNvPicPr>
            <a:picLocks noChangeAspect="1" noChangeArrowheads="1"/>
          </p:cNvPicPr>
          <p:nvPr/>
        </p:nvPicPr>
        <p:blipFill>
          <a:blip r:embed="rId3"/>
          <a:srcRect/>
          <a:stretch>
            <a:fillRect/>
          </a:stretch>
        </p:blipFill>
        <p:spPr bwMode="auto">
          <a:xfrm rot="16200000">
            <a:off x="3777906" y="1647257"/>
            <a:ext cx="5908669" cy="4176465"/>
          </a:xfrm>
          <a:prstGeom prst="rect">
            <a:avLst/>
          </a:prstGeom>
          <a:noFill/>
          <a:ln w="9525">
            <a:noFill/>
            <a:miter lim="800000"/>
            <a:headEnd/>
            <a:tailEnd/>
          </a:ln>
          <a:effectLst/>
        </p:spPr>
      </p:pic>
      <p:sp>
        <p:nvSpPr>
          <p:cNvPr id="7" name="Tekstboks 6"/>
          <p:cNvSpPr txBox="1"/>
          <p:nvPr/>
        </p:nvSpPr>
        <p:spPr>
          <a:xfrm>
            <a:off x="107503" y="105599"/>
            <a:ext cx="8964000" cy="1200329"/>
          </a:xfrm>
          <a:prstGeom prst="rect">
            <a:avLst/>
          </a:prstGeom>
          <a:noFill/>
        </p:spPr>
        <p:txBody>
          <a:bodyPr wrap="square" rtlCol="0" anchor="b">
            <a:spAutoFit/>
          </a:bodyPr>
          <a:lstStyle/>
          <a:p>
            <a:pPr algn="ctr">
              <a:lnSpc>
                <a:spcPct val="150000"/>
              </a:lnSpc>
            </a:pPr>
            <a:r>
              <a:rPr lang="da-DK" sz="2800" b="1" dirty="0" smtClean="0">
                <a:effectLst>
                  <a:outerShdw blurRad="38100" dist="38100" dir="2700000" algn="tl">
                    <a:srgbClr val="000000">
                      <a:alpha val="43137"/>
                    </a:srgbClr>
                  </a:outerShdw>
                </a:effectLst>
              </a:rPr>
              <a:t>Trænerrollen:</a:t>
            </a:r>
          </a:p>
          <a:p>
            <a:pPr algn="ctr">
              <a:lnSpc>
                <a:spcPct val="150000"/>
              </a:lnSpc>
            </a:pPr>
            <a:r>
              <a:rPr lang="da-DK" sz="2000" b="1" dirty="0" smtClean="0"/>
              <a:t>Din opfattelse af </a:t>
            </a:r>
            <a:r>
              <a:rPr lang="da-DK" sz="2000" b="1" i="1" dirty="0" smtClean="0">
                <a:solidFill>
                  <a:srgbClr val="FF0000"/>
                </a:solidFill>
              </a:rPr>
              <a:t>egen træner/coach adfærd </a:t>
            </a:r>
            <a:r>
              <a:rPr lang="da-DK" sz="2000" b="1" i="1" dirty="0" smtClean="0"/>
              <a:t>&amp; træner/udøver relationen</a:t>
            </a:r>
            <a:endParaRPr lang="da-DK" sz="2000" b="1" i="1" dirty="0"/>
          </a:p>
        </p:txBody>
      </p:sp>
    </p:spTree>
    <p:extLst>
      <p:ext uri="{BB962C8B-B14F-4D97-AF65-F5344CB8AC3E}">
        <p14:creationId xmlns:p14="http://schemas.microsoft.com/office/powerpoint/2010/main" val="15257183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600" dirty="0" smtClean="0">
                <a:effectLst>
                  <a:outerShdw blurRad="38100" dist="38100" dir="2700000" algn="tl">
                    <a:srgbClr val="000000">
                      <a:alpha val="43137"/>
                    </a:srgbClr>
                  </a:outerShdw>
                </a:effectLst>
              </a:rPr>
              <a:t> </a:t>
            </a:r>
            <a:r>
              <a:rPr lang="en-GB" sz="3600" b="1" dirty="0" smtClean="0">
                <a:effectLst>
                  <a:outerShdw blurRad="38100" dist="38100" dir="2700000" algn="tl">
                    <a:srgbClr val="000000">
                      <a:alpha val="43137"/>
                    </a:srgbClr>
                  </a:outerShdw>
                </a:effectLst>
              </a:rPr>
              <a:t>Nordic coach project 1</a:t>
            </a:r>
            <a:br>
              <a:rPr lang="en-GB" sz="3600" b="1" dirty="0" smtClean="0">
                <a:effectLst>
                  <a:outerShdw blurRad="38100" dist="38100" dir="2700000" algn="tl">
                    <a:srgbClr val="000000">
                      <a:alpha val="43137"/>
                    </a:srgbClr>
                  </a:outerShdw>
                </a:effectLst>
              </a:rPr>
            </a:br>
            <a:r>
              <a:rPr lang="en-GB" sz="3200" b="1" dirty="0" smtClean="0">
                <a:effectLst>
                  <a:outerShdw blurRad="38100" dist="38100" dir="2700000" algn="tl">
                    <a:srgbClr val="000000">
                      <a:alpha val="43137"/>
                    </a:srgbClr>
                  </a:outerShdw>
                </a:effectLst>
              </a:rPr>
              <a:t> </a:t>
            </a:r>
            <a:r>
              <a:rPr lang="en-GB" sz="2400" b="1" dirty="0" smtClean="0">
                <a:effectLst/>
              </a:rPr>
              <a:t>Participants</a:t>
            </a:r>
          </a:p>
        </p:txBody>
      </p:sp>
      <p:sp>
        <p:nvSpPr>
          <p:cNvPr id="44035" name="Rectangle 3"/>
          <p:cNvSpPr>
            <a:spLocks noGrp="1" noChangeArrowheads="1"/>
          </p:cNvSpPr>
          <p:nvPr>
            <p:ph idx="1"/>
          </p:nvPr>
        </p:nvSpPr>
        <p:spPr>
          <a:xfrm>
            <a:off x="323528" y="1700808"/>
            <a:ext cx="8640960" cy="4214812"/>
          </a:xfrm>
        </p:spPr>
        <p:txBody>
          <a:bodyPr>
            <a:normAutofit lnSpcReduction="10000"/>
          </a:bodyPr>
          <a:lstStyle/>
          <a:p>
            <a:pPr eaLnBrk="1" hangingPunct="1">
              <a:lnSpc>
                <a:spcPct val="90000"/>
              </a:lnSpc>
            </a:pPr>
            <a:r>
              <a:rPr lang="en-GB" sz="2400" b="1" dirty="0" smtClean="0">
                <a:solidFill>
                  <a:srgbClr val="0000FF"/>
                </a:solidFill>
                <a:effectLst/>
              </a:rPr>
              <a:t>149 elite coaches </a:t>
            </a:r>
          </a:p>
          <a:p>
            <a:pPr eaLnBrk="1" hangingPunct="1">
              <a:lnSpc>
                <a:spcPct val="90000"/>
              </a:lnSpc>
            </a:pPr>
            <a:r>
              <a:rPr lang="en-GB" sz="2000" b="1" dirty="0" smtClean="0">
                <a:solidFill>
                  <a:srgbClr val="0000FF"/>
                </a:solidFill>
                <a:effectLst/>
              </a:rPr>
              <a:t>Denmark</a:t>
            </a:r>
            <a:r>
              <a:rPr lang="en-GB" sz="2400" b="1" dirty="0" smtClean="0">
                <a:solidFill>
                  <a:srgbClr val="0000FF"/>
                </a:solidFill>
                <a:effectLst/>
              </a:rPr>
              <a:t> </a:t>
            </a:r>
            <a:r>
              <a:rPr lang="en-GB" sz="1400" b="1" dirty="0" smtClean="0">
                <a:solidFill>
                  <a:srgbClr val="0000FF"/>
                </a:solidFill>
                <a:effectLst/>
              </a:rPr>
              <a:t>(</a:t>
            </a:r>
            <a:r>
              <a:rPr lang="en-GB" sz="1400" b="1" dirty="0">
                <a:solidFill>
                  <a:srgbClr val="0000FF"/>
                </a:solidFill>
              </a:rPr>
              <a:t>n=50 </a:t>
            </a:r>
            <a:r>
              <a:rPr lang="en-GB" sz="1400" b="1" dirty="0" smtClean="0">
                <a:solidFill>
                  <a:srgbClr val="0000FF"/>
                </a:solidFill>
              </a:rPr>
              <a:t>(data </a:t>
            </a:r>
            <a:r>
              <a:rPr lang="en-GB" sz="1400" b="1" dirty="0">
                <a:solidFill>
                  <a:srgbClr val="0000FF"/>
                </a:solidFill>
              </a:rPr>
              <a:t>by DIF &amp; </a:t>
            </a:r>
            <a:r>
              <a:rPr lang="en-GB" sz="1400" b="1" dirty="0" smtClean="0">
                <a:solidFill>
                  <a:srgbClr val="0000FF"/>
                </a:solidFill>
              </a:rPr>
              <a:t>TD; </a:t>
            </a:r>
            <a:r>
              <a:rPr lang="en-GB" sz="1400" b="1" dirty="0">
                <a:solidFill>
                  <a:srgbClr val="0000FF"/>
                </a:solidFill>
              </a:rPr>
              <a:t>2007</a:t>
            </a:r>
            <a:r>
              <a:rPr lang="en-GB" sz="1400" b="1" dirty="0" smtClean="0">
                <a:solidFill>
                  <a:srgbClr val="0000FF"/>
                </a:solidFill>
              </a:rPr>
              <a:t>)</a:t>
            </a:r>
            <a:r>
              <a:rPr lang="en-GB" sz="1400" b="1" dirty="0" smtClean="0">
                <a:solidFill>
                  <a:srgbClr val="0000FF"/>
                </a:solidFill>
                <a:effectLst/>
              </a:rPr>
              <a:t>)</a:t>
            </a:r>
            <a:r>
              <a:rPr lang="en-GB" sz="2000" b="1" dirty="0" smtClean="0">
                <a:solidFill>
                  <a:srgbClr val="0000FF"/>
                </a:solidFill>
                <a:effectLst/>
              </a:rPr>
              <a:t>,</a:t>
            </a:r>
            <a:r>
              <a:rPr lang="en-GB" sz="2400" b="1" dirty="0" smtClean="0">
                <a:solidFill>
                  <a:srgbClr val="0000FF"/>
                </a:solidFill>
                <a:effectLst/>
              </a:rPr>
              <a:t> </a:t>
            </a:r>
            <a:r>
              <a:rPr lang="en-GB" sz="2000" b="1" dirty="0" smtClean="0">
                <a:solidFill>
                  <a:srgbClr val="0000FF"/>
                </a:solidFill>
                <a:effectLst/>
              </a:rPr>
              <a:t>Norway</a:t>
            </a:r>
            <a:r>
              <a:rPr lang="en-GB" sz="2400" b="1" dirty="0" smtClean="0">
                <a:solidFill>
                  <a:srgbClr val="0000FF"/>
                </a:solidFill>
                <a:effectLst/>
              </a:rPr>
              <a:t> </a:t>
            </a:r>
            <a:r>
              <a:rPr lang="en-GB" sz="1400" b="1" dirty="0" smtClean="0">
                <a:solidFill>
                  <a:srgbClr val="0000FF"/>
                </a:solidFill>
                <a:effectLst/>
              </a:rPr>
              <a:t>(n=50) </a:t>
            </a:r>
            <a:r>
              <a:rPr lang="en-GB" sz="2000" b="1" dirty="0" smtClean="0">
                <a:solidFill>
                  <a:srgbClr val="0000FF"/>
                </a:solidFill>
                <a:effectLst/>
              </a:rPr>
              <a:t>, Sweden </a:t>
            </a:r>
            <a:r>
              <a:rPr lang="en-GB" sz="1400" b="1" dirty="0" smtClean="0">
                <a:solidFill>
                  <a:srgbClr val="0000FF"/>
                </a:solidFill>
                <a:effectLst/>
              </a:rPr>
              <a:t>(n=49)</a:t>
            </a:r>
          </a:p>
          <a:p>
            <a:pPr eaLnBrk="1" hangingPunct="1">
              <a:lnSpc>
                <a:spcPct val="90000"/>
              </a:lnSpc>
            </a:pPr>
            <a:r>
              <a:rPr lang="en-GB" sz="2400" b="1" dirty="0" smtClean="0">
                <a:solidFill>
                  <a:srgbClr val="0000FF"/>
                </a:solidFill>
                <a:effectLst/>
              </a:rPr>
              <a:t>Coaches on national top and/or international level</a:t>
            </a:r>
          </a:p>
          <a:p>
            <a:pPr lvl="1">
              <a:lnSpc>
                <a:spcPct val="90000"/>
              </a:lnSpc>
            </a:pPr>
            <a:r>
              <a:rPr lang="en-GB" sz="2000" b="1" dirty="0" smtClean="0">
                <a:solidFill>
                  <a:srgbClr val="0000FF"/>
                </a:solidFill>
              </a:rPr>
              <a:t>56,4 % from individual sports</a:t>
            </a:r>
          </a:p>
          <a:p>
            <a:pPr lvl="1">
              <a:lnSpc>
                <a:spcPct val="90000"/>
              </a:lnSpc>
            </a:pPr>
            <a:r>
              <a:rPr lang="en-GB" sz="2000" b="1" dirty="0" smtClean="0">
                <a:solidFill>
                  <a:srgbClr val="0000FF"/>
                </a:solidFill>
                <a:effectLst/>
              </a:rPr>
              <a:t>43,6 % from team sports</a:t>
            </a:r>
          </a:p>
          <a:p>
            <a:pPr marL="0" indent="0" eaLnBrk="1" hangingPunct="1">
              <a:lnSpc>
                <a:spcPct val="90000"/>
              </a:lnSpc>
              <a:buNone/>
            </a:pPr>
            <a:endParaRPr lang="en-GB" sz="2400" b="1" dirty="0" smtClean="0">
              <a:solidFill>
                <a:srgbClr val="0000FF"/>
              </a:solidFill>
              <a:effectLst/>
            </a:endParaRPr>
          </a:p>
          <a:p>
            <a:pPr eaLnBrk="1" hangingPunct="1">
              <a:lnSpc>
                <a:spcPct val="90000"/>
              </a:lnSpc>
            </a:pPr>
            <a:r>
              <a:rPr lang="en-GB" sz="2400" b="1" dirty="0" smtClean="0">
                <a:solidFill>
                  <a:srgbClr val="0000FF"/>
                </a:solidFill>
                <a:effectLst/>
              </a:rPr>
              <a:t>134 male </a:t>
            </a:r>
            <a:r>
              <a:rPr lang="en-GB" sz="1600" b="1" dirty="0" smtClean="0">
                <a:solidFill>
                  <a:srgbClr val="0000FF"/>
                </a:solidFill>
                <a:effectLst/>
              </a:rPr>
              <a:t>(90%)</a:t>
            </a:r>
          </a:p>
          <a:p>
            <a:pPr lvl="1" eaLnBrk="1" hangingPunct="1">
              <a:lnSpc>
                <a:spcPct val="90000"/>
              </a:lnSpc>
            </a:pPr>
            <a:r>
              <a:rPr lang="en-GB" sz="2000" b="1" dirty="0" smtClean="0">
                <a:solidFill>
                  <a:srgbClr val="0000FF"/>
                </a:solidFill>
                <a:effectLst/>
              </a:rPr>
              <a:t>Mean age: 38,3 years; SD 9,8 years</a:t>
            </a:r>
          </a:p>
          <a:p>
            <a:pPr eaLnBrk="1" hangingPunct="1">
              <a:lnSpc>
                <a:spcPct val="90000"/>
              </a:lnSpc>
            </a:pPr>
            <a:r>
              <a:rPr lang="en-GB" sz="2400" b="1" dirty="0" smtClean="0">
                <a:solidFill>
                  <a:srgbClr val="0000FF"/>
                </a:solidFill>
                <a:effectLst/>
              </a:rPr>
              <a:t>15 female </a:t>
            </a:r>
            <a:r>
              <a:rPr lang="en-GB" sz="1600" b="1" dirty="0" smtClean="0">
                <a:solidFill>
                  <a:srgbClr val="0000FF"/>
                </a:solidFill>
                <a:effectLst/>
              </a:rPr>
              <a:t>(10%)</a:t>
            </a:r>
          </a:p>
          <a:p>
            <a:pPr lvl="1" eaLnBrk="1" hangingPunct="1">
              <a:lnSpc>
                <a:spcPct val="90000"/>
              </a:lnSpc>
            </a:pPr>
            <a:r>
              <a:rPr lang="en-GB" sz="2000" b="1" dirty="0" smtClean="0">
                <a:solidFill>
                  <a:srgbClr val="0000FF"/>
                </a:solidFill>
                <a:effectLst/>
              </a:rPr>
              <a:t>Mean age: 39,1 years; SD 8,4 years</a:t>
            </a:r>
          </a:p>
          <a:p>
            <a:pPr eaLnBrk="1" hangingPunct="1">
              <a:lnSpc>
                <a:spcPct val="90000"/>
              </a:lnSpc>
            </a:pPr>
            <a:r>
              <a:rPr lang="en-GB" sz="2400" b="1" dirty="0" smtClean="0">
                <a:solidFill>
                  <a:srgbClr val="0000FF"/>
                </a:solidFill>
                <a:effectLst/>
              </a:rPr>
              <a:t>Marital status: </a:t>
            </a:r>
            <a:r>
              <a:rPr lang="en-GB" sz="2000" b="1" dirty="0" smtClean="0">
                <a:solidFill>
                  <a:srgbClr val="0000FF"/>
                </a:solidFill>
                <a:effectLst/>
              </a:rPr>
              <a:t>77 % married/common-law spouse</a:t>
            </a:r>
          </a:p>
          <a:p>
            <a:pPr eaLnBrk="1" hangingPunct="1">
              <a:lnSpc>
                <a:spcPct val="90000"/>
              </a:lnSpc>
            </a:pPr>
            <a:r>
              <a:rPr lang="en-GB" sz="2400" b="1" dirty="0" smtClean="0">
                <a:solidFill>
                  <a:srgbClr val="0000FF"/>
                </a:solidFill>
                <a:effectLst/>
              </a:rPr>
              <a:t>Children: 1,4</a:t>
            </a:r>
          </a:p>
        </p:txBody>
      </p:sp>
    </p:spTree>
    <p:extLst>
      <p:ext uri="{BB962C8B-B14F-4D97-AF65-F5344CB8AC3E}">
        <p14:creationId xmlns:p14="http://schemas.microsoft.com/office/powerpoint/2010/main" val="3552954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GB" sz="4000" b="1" dirty="0" smtClean="0"/>
              <a:t> </a:t>
            </a:r>
            <a:r>
              <a:rPr lang="en-GB" sz="4000" b="1" dirty="0" smtClean="0">
                <a:effectLst>
                  <a:outerShdw blurRad="38100" dist="38100" dir="2700000" algn="tl">
                    <a:srgbClr val="000000">
                      <a:alpha val="43137"/>
                    </a:srgbClr>
                  </a:outerShdw>
                </a:effectLst>
              </a:rPr>
              <a:t>Nordic coach project 1</a:t>
            </a:r>
            <a:r>
              <a:rPr lang="en-GB" sz="4000" b="1" dirty="0" smtClean="0"/>
              <a:t/>
            </a:r>
            <a:br>
              <a:rPr lang="en-GB" sz="4000" b="1" dirty="0" smtClean="0"/>
            </a:br>
            <a:r>
              <a:rPr lang="en-GB" sz="3600" b="1" dirty="0" smtClean="0"/>
              <a:t> </a:t>
            </a:r>
            <a:r>
              <a:rPr lang="en-GB" sz="2700" b="1" dirty="0" smtClean="0">
                <a:effectLst/>
              </a:rPr>
              <a:t>Education</a:t>
            </a:r>
          </a:p>
        </p:txBody>
      </p:sp>
      <p:graphicFrame>
        <p:nvGraphicFramePr>
          <p:cNvPr id="69661" name="Group 29"/>
          <p:cNvGraphicFramePr>
            <a:graphicFrameLocks noGrp="1"/>
          </p:cNvGraphicFramePr>
          <p:nvPr>
            <p:extLst>
              <p:ext uri="{D42A27DB-BD31-4B8C-83A1-F6EECF244321}">
                <p14:modId xmlns:p14="http://schemas.microsoft.com/office/powerpoint/2010/main" val="2732028835"/>
              </p:ext>
            </p:extLst>
          </p:nvPr>
        </p:nvGraphicFramePr>
        <p:xfrm>
          <a:off x="1143000" y="1500188"/>
          <a:ext cx="6858000" cy="1999298"/>
        </p:xfrm>
        <a:graphic>
          <a:graphicData uri="http://schemas.openxmlformats.org/drawingml/2006/table">
            <a:tbl>
              <a:tblPr/>
              <a:tblGrid>
                <a:gridCol w="5181600"/>
                <a:gridCol w="1676400"/>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Education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smtClean="0">
                          <a:ln>
                            <a:noFill/>
                          </a:ln>
                          <a:solidFill>
                            <a:srgbClr val="0000FF"/>
                          </a:solidFill>
                          <a:effectLst/>
                          <a:latin typeface="Arial" charset="0"/>
                          <a:ea typeface="ＭＳ Ｐゴシック" pitchFamily="1" charset="-128"/>
                        </a:rPr>
                        <a:t>Frequence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Compulsory school (1-9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Upper secondary/High school (10-12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University Bachelor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University 4 years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00FF"/>
                          </a:solidFill>
                          <a:effectLst/>
                          <a:latin typeface="Arial" charset="0"/>
                          <a:ea typeface="ＭＳ Ｐゴシック" pitchFamily="1" charset="-128"/>
                        </a:rPr>
                        <a:t>Total</a:t>
                      </a:r>
                      <a:endParaRPr kumimoji="0" lang="en-GB" sz="1800" b="0" i="0" u="none" strike="noStrike" cap="none" normalizeH="0" baseline="0" noProof="0" dirty="0" smtClean="0">
                        <a:ln>
                          <a:noFill/>
                        </a:ln>
                        <a:solidFill>
                          <a:srgbClr val="0000FF"/>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45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00FF"/>
                          </a:solidFill>
                          <a:effectLst/>
                          <a:latin typeface="Arial" charset="0"/>
                          <a:ea typeface="ＭＳ Ｐゴシック" pitchFamily="1" charset="-128"/>
                        </a:rPr>
                        <a:t>100</a:t>
                      </a:r>
                      <a:endParaRPr kumimoji="0" lang="en-GB" sz="1800" b="0" i="0" u="none" strike="noStrike" cap="none" normalizeH="0" baseline="0" noProof="0" dirty="0" smtClean="0">
                        <a:ln>
                          <a:noFill/>
                        </a:ln>
                        <a:solidFill>
                          <a:srgbClr val="0000FF"/>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9662" name="Group 30"/>
          <p:cNvGraphicFramePr>
            <a:graphicFrameLocks noGrp="1"/>
          </p:cNvGraphicFramePr>
          <p:nvPr>
            <p:extLst>
              <p:ext uri="{D42A27DB-BD31-4B8C-83A1-F6EECF244321}">
                <p14:modId xmlns:p14="http://schemas.microsoft.com/office/powerpoint/2010/main" val="2413481182"/>
              </p:ext>
            </p:extLst>
          </p:nvPr>
        </p:nvGraphicFramePr>
        <p:xfrm>
          <a:off x="1143000" y="3892550"/>
          <a:ext cx="6858000" cy="1999298"/>
        </p:xfrm>
        <a:graphic>
          <a:graphicData uri="http://schemas.openxmlformats.org/drawingml/2006/table">
            <a:tbl>
              <a:tblPr/>
              <a:tblGrid>
                <a:gridCol w="5181600"/>
                <a:gridCol w="1676400"/>
              </a:tblGrid>
              <a:tr h="347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Academic Sport 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smtClean="0">
                          <a:ln>
                            <a:noFill/>
                          </a:ln>
                          <a:solidFill>
                            <a:srgbClr val="0000FF"/>
                          </a:solidFill>
                          <a:effectLst/>
                          <a:latin typeface="Arial" charset="0"/>
                          <a:ea typeface="ＭＳ Ｐゴシック" pitchFamily="1" charset="-128"/>
                        </a:rPr>
                        <a:t>Frequence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- 1 year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Bachelor 3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Master 5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Ph 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00FF"/>
                          </a:solidFill>
                          <a:effectLst/>
                          <a:latin typeface="Arial" charset="0"/>
                          <a:ea typeface="ＭＳ Ｐゴシック" pitchFamily="1" charset="-128"/>
                        </a:rPr>
                        <a:t>Total</a:t>
                      </a:r>
                      <a:endParaRPr kumimoji="0" lang="en-GB" sz="1800" b="0" i="0" u="none" strike="noStrike" cap="none" normalizeH="0" baseline="0" noProof="0" dirty="0" smtClean="0">
                        <a:ln>
                          <a:noFill/>
                        </a:ln>
                        <a:solidFill>
                          <a:srgbClr val="0000FF"/>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47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42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00FF"/>
                          </a:solidFill>
                          <a:effectLst/>
                          <a:latin typeface="Arial" charset="0"/>
                          <a:ea typeface="ＭＳ Ｐゴシック" pitchFamily="1" charset="-128"/>
                        </a:rPr>
                        <a:t>100</a:t>
                      </a:r>
                      <a:endParaRPr kumimoji="0" lang="en-GB" sz="1800" b="0" i="0" u="none" strike="noStrike" cap="none" normalizeH="0" baseline="0" noProof="0" dirty="0" smtClean="0">
                        <a:ln>
                          <a:noFill/>
                        </a:ln>
                        <a:solidFill>
                          <a:srgbClr val="0000FF"/>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AutoShape 26"/>
          <p:cNvSpPr>
            <a:spLocks/>
          </p:cNvSpPr>
          <p:nvPr/>
        </p:nvSpPr>
        <p:spPr bwMode="auto">
          <a:xfrm>
            <a:off x="7429500" y="2571750"/>
            <a:ext cx="71438" cy="509588"/>
          </a:xfrm>
          <a:prstGeom prst="rightBrace">
            <a:avLst>
              <a:gd name="adj1" fmla="val 49999"/>
              <a:gd name="adj2" fmla="val 50000"/>
            </a:avLst>
          </a:prstGeom>
          <a:noFill/>
          <a:ln w="9525">
            <a:solidFill>
              <a:schemeClr val="tx1"/>
            </a:solidFill>
            <a:round/>
            <a:headEnd/>
            <a:tailEnd/>
          </a:ln>
        </p:spPr>
        <p:txBody>
          <a:bodyPr wrap="none" anchor="ctr"/>
          <a:lstStyle/>
          <a:p>
            <a:endParaRPr lang="da-DK"/>
          </a:p>
        </p:txBody>
      </p:sp>
      <p:sp>
        <p:nvSpPr>
          <p:cNvPr id="6" name="Text Box 27"/>
          <p:cNvSpPr txBox="1">
            <a:spLocks noChangeArrowheads="1"/>
          </p:cNvSpPr>
          <p:nvPr/>
        </p:nvSpPr>
        <p:spPr bwMode="auto">
          <a:xfrm>
            <a:off x="7500938" y="2643188"/>
            <a:ext cx="438150" cy="366712"/>
          </a:xfrm>
          <a:prstGeom prst="rect">
            <a:avLst/>
          </a:prstGeom>
          <a:noFill/>
          <a:ln w="9525">
            <a:noFill/>
            <a:miter lim="800000"/>
            <a:headEnd/>
            <a:tailEnd/>
          </a:ln>
        </p:spPr>
        <p:txBody>
          <a:bodyPr wrap="none">
            <a:spAutoFit/>
          </a:bodyPr>
          <a:lstStyle/>
          <a:p>
            <a:r>
              <a:rPr lang="sv-SE">
                <a:solidFill>
                  <a:srgbClr val="FF0000"/>
                </a:solidFill>
              </a:rPr>
              <a:t>75</a:t>
            </a:r>
          </a:p>
        </p:txBody>
      </p:sp>
    </p:spTree>
    <p:extLst>
      <p:ext uri="{BB962C8B-B14F-4D97-AF65-F5344CB8AC3E}">
        <p14:creationId xmlns:p14="http://schemas.microsoft.com/office/powerpoint/2010/main" val="3519540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600" dirty="0" smtClean="0"/>
              <a:t> </a:t>
            </a:r>
            <a:r>
              <a:rPr lang="en-GB" sz="3600" b="1" dirty="0" smtClean="0">
                <a:effectLst>
                  <a:outerShdw blurRad="38100" dist="38100" dir="2700000" algn="tl">
                    <a:srgbClr val="000000">
                      <a:alpha val="43137"/>
                    </a:srgbClr>
                  </a:outerShdw>
                </a:effectLst>
              </a:rPr>
              <a:t>Nordic coach project 1</a:t>
            </a:r>
            <a:br>
              <a:rPr lang="en-GB" sz="3600" b="1" dirty="0" smtClean="0">
                <a:effectLst>
                  <a:outerShdw blurRad="38100" dist="38100" dir="2700000" algn="tl">
                    <a:srgbClr val="000000">
                      <a:alpha val="43137"/>
                    </a:srgbClr>
                  </a:outerShdw>
                </a:effectLst>
              </a:rPr>
            </a:br>
            <a:r>
              <a:rPr lang="en-GB" sz="2800" dirty="0" smtClean="0"/>
              <a:t> </a:t>
            </a:r>
            <a:r>
              <a:rPr lang="en-GB" sz="2400" b="1" dirty="0" smtClean="0">
                <a:effectLst/>
              </a:rPr>
              <a:t>Income from coaching</a:t>
            </a:r>
          </a:p>
        </p:txBody>
      </p:sp>
      <p:graphicFrame>
        <p:nvGraphicFramePr>
          <p:cNvPr id="5" name="Group 4"/>
          <p:cNvGraphicFramePr>
            <a:graphicFrameLocks noGrp="1"/>
          </p:cNvGraphicFramePr>
          <p:nvPr>
            <p:extLst>
              <p:ext uri="{D42A27DB-BD31-4B8C-83A1-F6EECF244321}">
                <p14:modId xmlns:p14="http://schemas.microsoft.com/office/powerpoint/2010/main" val="1784413352"/>
              </p:ext>
            </p:extLst>
          </p:nvPr>
        </p:nvGraphicFramePr>
        <p:xfrm>
          <a:off x="1143000" y="2378075"/>
          <a:ext cx="6858000" cy="3108325"/>
        </p:xfrm>
        <a:graphic>
          <a:graphicData uri="http://schemas.openxmlformats.org/drawingml/2006/table">
            <a:tbl>
              <a:tblPr/>
              <a:tblGrid>
                <a:gridCol w="5181600"/>
                <a:gridCol w="1676400"/>
              </a:tblGrid>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Income from coaching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pitchFamily="34" charset="0"/>
                          <a:ea typeface="Osaka" pitchFamily="1" charset="-128"/>
                        </a:rPr>
                        <a:t>Frequence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6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No income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- 6.000 €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6.000 - 12.000 €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12.000 - 24.000 €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24.000 - 48.000 €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48.000 - 62.000 €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62.000 €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ea typeface="Osaka" pitchFamily="1" charset="-128"/>
                        </a:rPr>
                        <a:t>Total</a:t>
                      </a:r>
                      <a:endParaRPr kumimoji="0" lang="en-US" sz="1800" b="0" i="0" u="none" strike="noStrike" cap="none" normalizeH="0" baseline="0" dirty="0" smtClean="0">
                        <a:ln>
                          <a:noFill/>
                        </a:ln>
                        <a:solidFill>
                          <a:srgbClr val="0000FF"/>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19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pitchFamily="34" charset="0"/>
                          <a:ea typeface="Osaka" pitchFamily="1" charset="-128"/>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ea typeface="Osaka" pitchFamily="1" charset="-128"/>
                        </a:rPr>
                        <a:t>100</a:t>
                      </a:r>
                      <a:endParaRPr kumimoji="0" lang="en-US" sz="1800" b="0" i="0" u="none" strike="noStrike" cap="none" normalizeH="0" baseline="0" dirty="0" smtClean="0">
                        <a:ln>
                          <a:noFill/>
                        </a:ln>
                        <a:solidFill>
                          <a:srgbClr val="0000FF"/>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AutoShape 16"/>
          <p:cNvSpPr>
            <a:spLocks/>
          </p:cNvSpPr>
          <p:nvPr/>
        </p:nvSpPr>
        <p:spPr bwMode="auto">
          <a:xfrm>
            <a:off x="7391400" y="2946400"/>
            <a:ext cx="76200" cy="685800"/>
          </a:xfrm>
          <a:prstGeom prst="rightBrace">
            <a:avLst>
              <a:gd name="adj1" fmla="val 75000"/>
              <a:gd name="adj2" fmla="val 50000"/>
            </a:avLst>
          </a:prstGeom>
          <a:noFill/>
          <a:ln w="9525">
            <a:solidFill>
              <a:schemeClr val="tx1"/>
            </a:solidFill>
            <a:round/>
            <a:headEnd/>
            <a:tailEnd/>
          </a:ln>
        </p:spPr>
        <p:txBody>
          <a:bodyPr wrap="none" anchor="ctr"/>
          <a:lstStyle/>
          <a:p>
            <a:endParaRPr lang="da-DK"/>
          </a:p>
        </p:txBody>
      </p:sp>
      <p:sp>
        <p:nvSpPr>
          <p:cNvPr id="8" name="Text Box 17"/>
          <p:cNvSpPr txBox="1">
            <a:spLocks noChangeArrowheads="1"/>
          </p:cNvSpPr>
          <p:nvPr/>
        </p:nvSpPr>
        <p:spPr bwMode="auto">
          <a:xfrm>
            <a:off x="7488238" y="3098800"/>
            <a:ext cx="438150" cy="366713"/>
          </a:xfrm>
          <a:prstGeom prst="rect">
            <a:avLst/>
          </a:prstGeom>
          <a:noFill/>
          <a:ln w="9525">
            <a:noFill/>
            <a:miter lim="800000"/>
            <a:headEnd/>
            <a:tailEnd/>
          </a:ln>
        </p:spPr>
        <p:txBody>
          <a:bodyPr wrap="none">
            <a:spAutoFit/>
          </a:bodyPr>
          <a:lstStyle/>
          <a:p>
            <a:r>
              <a:rPr lang="sv-SE">
                <a:solidFill>
                  <a:srgbClr val="FF0000"/>
                </a:solidFill>
              </a:rPr>
              <a:t>50</a:t>
            </a:r>
          </a:p>
        </p:txBody>
      </p:sp>
    </p:spTree>
    <p:extLst>
      <p:ext uri="{BB962C8B-B14F-4D97-AF65-F5344CB8AC3E}">
        <p14:creationId xmlns:p14="http://schemas.microsoft.com/office/powerpoint/2010/main" val="2389113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3600" b="1" dirty="0" smtClean="0"/>
              <a:t> </a:t>
            </a:r>
            <a:r>
              <a:rPr lang="en-GB" sz="3600" b="1" dirty="0" smtClean="0">
                <a:effectLst>
                  <a:outerShdw blurRad="38100" dist="38100" dir="2700000" algn="tl">
                    <a:srgbClr val="000000">
                      <a:alpha val="43137"/>
                    </a:srgbClr>
                  </a:outerShdw>
                </a:effectLst>
              </a:rPr>
              <a:t>Nordic coach project 1</a:t>
            </a:r>
            <a:br>
              <a:rPr lang="en-GB" sz="3600" b="1" dirty="0" smtClean="0">
                <a:effectLst>
                  <a:outerShdw blurRad="38100" dist="38100" dir="2700000" algn="tl">
                    <a:srgbClr val="000000">
                      <a:alpha val="43137"/>
                    </a:srgbClr>
                  </a:outerShdw>
                </a:effectLst>
              </a:rPr>
            </a:br>
            <a:r>
              <a:rPr lang="en-GB" sz="2400" b="1" dirty="0" smtClean="0">
                <a:effectLst/>
              </a:rPr>
              <a:t> End of sports career</a:t>
            </a:r>
          </a:p>
        </p:txBody>
      </p:sp>
      <p:graphicFrame>
        <p:nvGraphicFramePr>
          <p:cNvPr id="83987" name="Group 19"/>
          <p:cNvGraphicFramePr>
            <a:graphicFrameLocks noGrp="1"/>
          </p:cNvGraphicFramePr>
          <p:nvPr>
            <p:extLst>
              <p:ext uri="{D42A27DB-BD31-4B8C-83A1-F6EECF244321}">
                <p14:modId xmlns:p14="http://schemas.microsoft.com/office/powerpoint/2010/main" val="2436782956"/>
              </p:ext>
            </p:extLst>
          </p:nvPr>
        </p:nvGraphicFramePr>
        <p:xfrm>
          <a:off x="1143000" y="2327275"/>
          <a:ext cx="6858000" cy="2717800"/>
        </p:xfrm>
        <a:graphic>
          <a:graphicData uri="http://schemas.openxmlformats.org/drawingml/2006/table">
            <a:tbl>
              <a:tblPr/>
              <a:tblGrid>
                <a:gridCol w="5181600"/>
                <a:gridCol w="1676400"/>
              </a:tblGrid>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Reason to quit athlete career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smtClean="0">
                          <a:ln>
                            <a:noFill/>
                          </a:ln>
                          <a:solidFill>
                            <a:srgbClr val="0000FF"/>
                          </a:solidFill>
                          <a:effectLst/>
                          <a:latin typeface="Arial" charset="0"/>
                          <a:ea typeface="ＭＳ Ｐゴシック" pitchFamily="1" charset="-128"/>
                        </a:rPr>
                        <a:t>Frequence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FF0000"/>
                          </a:solidFill>
                          <a:effectLst/>
                          <a:latin typeface="Arial" charset="0"/>
                          <a:ea typeface="ＭＳ Ｐゴシック" pitchFamily="1" charset="-128"/>
                        </a:rPr>
                        <a:t>Injuries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FF0000"/>
                          </a:solidFill>
                          <a:effectLst/>
                          <a:latin typeface="Arial" charset="0"/>
                          <a:ea typeface="ＭＳ Ｐゴシック" pitchFamily="1" charset="-128"/>
                        </a:rPr>
                        <a:t>Stagnation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FF0000"/>
                          </a:solidFill>
                          <a:effectLst/>
                          <a:latin typeface="Arial" charset="0"/>
                          <a:ea typeface="ＭＳ Ｐゴシック" pitchFamily="1" charset="-128"/>
                        </a:rPr>
                        <a:t>Lack of motivation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Family</a:t>
                      </a:r>
                      <a:endParaRPr kumimoji="0" lang="en-GB" altLang="ja-JP" sz="1800" b="0" i="0" u="none" strike="noStrike" cap="none" normalizeH="0" baseline="0" noProof="0" dirty="0" smtClean="0">
                        <a:ln>
                          <a:noFill/>
                        </a:ln>
                        <a:solidFill>
                          <a:srgbClr val="0000FF"/>
                        </a:solidFill>
                        <a:effectLst/>
                        <a:latin typeface="ヒラギノ角ゴ Pro W3" pitchFamily="1" charset="-128"/>
                        <a:ea typeface="ＭＳ Ｐゴシック" pitchFamily="1"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panose="020B0604020202020204" pitchFamily="34" charset="0"/>
                          <a:ea typeface="ＭＳ Ｐゴシック" pitchFamily="1" charset="-128"/>
                          <a:cs typeface="Arial" panose="020B0604020202020204" pitchFamily="34" charset="0"/>
                        </a:rPr>
                        <a:t>Education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FF0000"/>
                          </a:solidFill>
                          <a:effectLst/>
                          <a:latin typeface="Arial" charset="0"/>
                          <a:ea typeface="ＭＳ Ｐゴシック" pitchFamily="1" charset="-128"/>
                        </a:rPr>
                        <a:t>Because of the coach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Other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00FF"/>
                          </a:solidFill>
                          <a:effectLst/>
                          <a:latin typeface="Arial" charset="0"/>
                          <a:ea typeface="ＭＳ Ｐゴシック" pitchFamily="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0000FF"/>
                          </a:solidFill>
                          <a:effectLst/>
                          <a:latin typeface="Arial" charset="0"/>
                          <a:ea typeface="ＭＳ Ｐゴシック" pitchFamily="1" charset="-128"/>
                        </a:rPr>
                        <a:t>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noProof="0" dirty="0" smtClean="0">
                          <a:ln>
                            <a:noFill/>
                          </a:ln>
                          <a:solidFill>
                            <a:srgbClr val="0000FF"/>
                          </a:solidFill>
                          <a:effectLst/>
                          <a:latin typeface="Arial" charset="0"/>
                          <a:ea typeface="ＭＳ Ｐゴシック" pitchFamily="1" charset="-128"/>
                        </a:rPr>
                        <a:t>100</a:t>
                      </a:r>
                      <a:endParaRPr kumimoji="0" lang="en-GB" sz="1800" b="0" i="0" u="none" strike="noStrike" cap="none" normalizeH="0" baseline="0" noProof="0" dirty="0" smtClean="0">
                        <a:ln>
                          <a:noFill/>
                        </a:ln>
                        <a:solidFill>
                          <a:srgbClr val="0000FF"/>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432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n-NO" sz="3200" b="1" dirty="0" smtClean="0">
                <a:effectLst>
                  <a:outerShdw blurRad="38100" dist="38100" dir="2700000" algn="tl">
                    <a:srgbClr val="000000">
                      <a:alpha val="43137"/>
                    </a:srgbClr>
                  </a:outerShdw>
                </a:effectLst>
              </a:rPr>
              <a:t>Hva karakteriserer den nordiske topptreneren? </a:t>
            </a:r>
            <a:r>
              <a:rPr lang="nn-NO" sz="2000" b="1" dirty="0" smtClean="0">
                <a:solidFill>
                  <a:srgbClr val="0000FF"/>
                </a:solidFill>
                <a:effectLst>
                  <a:outerShdw blurRad="38100" dist="38100" dir="2700000" algn="tl">
                    <a:srgbClr val="000000">
                      <a:alpha val="43137"/>
                    </a:srgbClr>
                  </a:outerShdw>
                </a:effectLst>
              </a:rPr>
              <a:t>- </a:t>
            </a:r>
            <a:r>
              <a:rPr lang="nn-NO" sz="2000" b="1" dirty="0" smtClean="0">
                <a:solidFill>
                  <a:srgbClr val="0000FF"/>
                </a:solidFill>
              </a:rPr>
              <a:t>Hva er framtidens krav til treneren for å kunne oppnå optimal prestasjonsutvikling i friidrett?</a:t>
            </a:r>
            <a:endParaRPr lang="nn-NO" sz="2000" b="1" dirty="0">
              <a:solidFill>
                <a:srgbClr val="0000FF"/>
              </a:solidFill>
            </a:endParaRPr>
          </a:p>
        </p:txBody>
      </p:sp>
      <p:sp>
        <p:nvSpPr>
          <p:cNvPr id="4" name="Pladsholder til diasnummer 3"/>
          <p:cNvSpPr>
            <a:spLocks noGrp="1"/>
          </p:cNvSpPr>
          <p:nvPr>
            <p:ph type="sldNum" sz="quarter" idx="12"/>
          </p:nvPr>
        </p:nvSpPr>
        <p:spPr/>
        <p:txBody>
          <a:bodyPr/>
          <a:lstStyle/>
          <a:p>
            <a:fld id="{761A16E9-28A2-4A0C-A97F-D33D459D914D}" type="slidenum">
              <a:rPr lang="da-DK" smtClean="0"/>
              <a:t>2</a:t>
            </a:fld>
            <a:endParaRPr lang="da-DK"/>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88840"/>
            <a:ext cx="2170931" cy="217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jbch\Desktop\P9293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2690916"/>
            <a:ext cx="3240360" cy="24302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50394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3203848" y="1988840"/>
            <a:ext cx="3024336" cy="523220"/>
          </a:xfrm>
          <a:prstGeom prst="rect">
            <a:avLst/>
          </a:prstGeom>
          <a:noFill/>
        </p:spPr>
        <p:txBody>
          <a:bodyPr wrap="square" rtlCol="0">
            <a:spAutoFit/>
          </a:bodyPr>
          <a:lstStyle/>
          <a:p>
            <a:r>
              <a:rPr lang="da-DK" sz="2800" b="1" i="1" dirty="0" smtClean="0">
                <a:solidFill>
                  <a:srgbClr val="0000FF"/>
                </a:solidFill>
                <a:effectLst>
                  <a:outerShdw blurRad="38100" dist="38100" dir="2700000" algn="tl">
                    <a:srgbClr val="000000">
                      <a:alpha val="43137"/>
                    </a:srgbClr>
                  </a:outerShdw>
                </a:effectLst>
              </a:rPr>
              <a:t>A </a:t>
            </a:r>
            <a:r>
              <a:rPr lang="da-DK" sz="2800" b="1" i="1" dirty="0" err="1" smtClean="0">
                <a:solidFill>
                  <a:srgbClr val="0000FF"/>
                </a:solidFill>
                <a:effectLst>
                  <a:outerShdw blurRad="38100" dist="38100" dir="2700000" algn="tl">
                    <a:srgbClr val="000000">
                      <a:alpha val="43137"/>
                    </a:srgbClr>
                  </a:outerShdw>
                </a:effectLst>
              </a:rPr>
              <a:t>tribute</a:t>
            </a:r>
            <a:r>
              <a:rPr lang="da-DK" sz="2800" b="1" i="1" dirty="0" smtClean="0">
                <a:solidFill>
                  <a:srgbClr val="0000FF"/>
                </a:solidFill>
                <a:effectLst>
                  <a:outerShdw blurRad="38100" dist="38100" dir="2700000" algn="tl">
                    <a:srgbClr val="000000">
                      <a:alpha val="43137"/>
                    </a:srgbClr>
                  </a:outerShdw>
                </a:effectLst>
              </a:rPr>
              <a:t> to Eystein</a:t>
            </a:r>
            <a:endParaRPr lang="da-DK" sz="2800" b="1" i="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8425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chor="ctr">
            <a:normAutofit fontScale="90000"/>
          </a:bodyPr>
          <a:lstStyle/>
          <a:p>
            <a:pPr eaLnBrk="1" hangingPunct="1"/>
            <a:r>
              <a:rPr lang="en-US" sz="3600" dirty="0" smtClean="0"/>
              <a:t> </a:t>
            </a:r>
            <a:r>
              <a:rPr lang="en-GB" sz="4000" b="1" dirty="0" smtClean="0">
                <a:effectLst>
                  <a:outerShdw blurRad="38100" dist="38100" dir="2700000" algn="tl">
                    <a:srgbClr val="000000">
                      <a:alpha val="43137"/>
                    </a:srgbClr>
                  </a:outerShdw>
                </a:effectLst>
              </a:rPr>
              <a:t>Nordic coach project 1</a:t>
            </a:r>
            <a:br>
              <a:rPr lang="en-GB" sz="4000" b="1" dirty="0" smtClean="0">
                <a:effectLst>
                  <a:outerShdw blurRad="38100" dist="38100" dir="2700000" algn="tl">
                    <a:srgbClr val="000000">
                      <a:alpha val="43137"/>
                    </a:srgbClr>
                  </a:outerShdw>
                </a:effectLst>
              </a:rPr>
            </a:br>
            <a:r>
              <a:rPr lang="en-GB" sz="3600" dirty="0" smtClean="0"/>
              <a:t> </a:t>
            </a:r>
            <a:r>
              <a:rPr lang="en-GB" sz="2700" b="1" dirty="0" smtClean="0"/>
              <a:t>Actual behaviour</a:t>
            </a:r>
          </a:p>
        </p:txBody>
      </p:sp>
      <p:graphicFrame>
        <p:nvGraphicFramePr>
          <p:cNvPr id="86022" name="Object 2"/>
          <p:cNvGraphicFramePr>
            <a:graphicFrameLocks noChangeAspect="1"/>
          </p:cNvGraphicFramePr>
          <p:nvPr>
            <p:extLst>
              <p:ext uri="{D42A27DB-BD31-4B8C-83A1-F6EECF244321}">
                <p14:modId xmlns:p14="http://schemas.microsoft.com/office/powerpoint/2010/main" val="1475084690"/>
              </p:ext>
            </p:extLst>
          </p:nvPr>
        </p:nvGraphicFramePr>
        <p:xfrm>
          <a:off x="226628" y="1628800"/>
          <a:ext cx="8538343" cy="4341894"/>
        </p:xfrm>
        <a:graphic>
          <a:graphicData uri="http://schemas.openxmlformats.org/presentationml/2006/ole">
            <mc:AlternateContent xmlns:mc="http://schemas.openxmlformats.org/markup-compatibility/2006">
              <mc:Choice xmlns:v="urn:schemas-microsoft-com:vml" Requires="v">
                <p:oleObj spid="_x0000_s1153" name="Diagram" r:id="rId4" imgW="8915400" imgH="4533900" progId="">
                  <p:embed followColorScheme="full"/>
                </p:oleObj>
              </mc:Choice>
              <mc:Fallback>
                <p:oleObj name="Diagram" r:id="rId4" imgW="8915400" imgH="4533900" progId="">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28" y="1628800"/>
                        <a:ext cx="8538343" cy="4341894"/>
                      </a:xfrm>
                      <a:prstGeom prst="rect">
                        <a:avLst/>
                      </a:prstGeom>
                      <a:solidFill>
                        <a:srgbClr val="003300"/>
                      </a:solidFill>
                      <a:ln>
                        <a:noFill/>
                      </a:ln>
                      <a:effectLst/>
                      <a:extLst/>
                    </p:spPr>
                  </p:pic>
                </p:oleObj>
              </mc:Fallback>
            </mc:AlternateContent>
          </a:graphicData>
        </a:graphic>
      </p:graphicFrame>
      <p:sp>
        <p:nvSpPr>
          <p:cNvPr id="4" name="Text Box 19"/>
          <p:cNvSpPr txBox="1">
            <a:spLocks noChangeArrowheads="1"/>
          </p:cNvSpPr>
          <p:nvPr/>
        </p:nvSpPr>
        <p:spPr bwMode="auto">
          <a:xfrm>
            <a:off x="1066800" y="6270625"/>
            <a:ext cx="6858000" cy="336550"/>
          </a:xfrm>
          <a:prstGeom prst="rect">
            <a:avLst/>
          </a:prstGeom>
          <a:noFill/>
          <a:ln w="9525">
            <a:noFill/>
            <a:miter lim="800000"/>
            <a:headEnd/>
            <a:tailEnd/>
          </a:ln>
        </p:spPr>
        <p:txBody>
          <a:bodyPr>
            <a:spAutoFit/>
          </a:bodyPr>
          <a:lstStyle/>
          <a:p>
            <a:pPr algn="ctr">
              <a:spcBef>
                <a:spcPct val="50000"/>
              </a:spcBef>
            </a:pPr>
            <a:r>
              <a:rPr lang="en-GB" sz="1600" b="1"/>
              <a:t>No significant differences between the three countries’ coaches</a:t>
            </a:r>
          </a:p>
        </p:txBody>
      </p:sp>
    </p:spTree>
    <p:extLst>
      <p:ext uri="{BB962C8B-B14F-4D97-AF65-F5344CB8AC3E}">
        <p14:creationId xmlns:p14="http://schemas.microsoft.com/office/powerpoint/2010/main" val="4212179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chor="ctr">
            <a:normAutofit fontScale="90000"/>
          </a:bodyPr>
          <a:lstStyle/>
          <a:p>
            <a:pPr eaLnBrk="1" hangingPunct="1"/>
            <a:r>
              <a:rPr lang="en-GB" sz="3600" dirty="0" smtClean="0"/>
              <a:t> </a:t>
            </a:r>
            <a:r>
              <a:rPr lang="en-GB" sz="4000" b="1" dirty="0" smtClean="0">
                <a:effectLst>
                  <a:outerShdw blurRad="38100" dist="38100" dir="2700000" algn="tl">
                    <a:srgbClr val="000000">
                      <a:alpha val="43137"/>
                    </a:srgbClr>
                  </a:outerShdw>
                </a:effectLst>
              </a:rPr>
              <a:t>Nordic coach project 1</a:t>
            </a:r>
            <a:br>
              <a:rPr lang="en-GB" sz="4000" b="1" dirty="0" smtClean="0">
                <a:effectLst>
                  <a:outerShdw blurRad="38100" dist="38100" dir="2700000" algn="tl">
                    <a:srgbClr val="000000">
                      <a:alpha val="43137"/>
                    </a:srgbClr>
                  </a:outerShdw>
                </a:effectLst>
              </a:rPr>
            </a:br>
            <a:r>
              <a:rPr lang="en-GB" sz="3600" dirty="0" smtClean="0"/>
              <a:t> </a:t>
            </a:r>
            <a:r>
              <a:rPr lang="en-GB" sz="2700" b="1" dirty="0" smtClean="0"/>
              <a:t>Optimal behaviour</a:t>
            </a:r>
          </a:p>
        </p:txBody>
      </p:sp>
      <p:graphicFrame>
        <p:nvGraphicFramePr>
          <p:cNvPr id="90120" name="Object 2"/>
          <p:cNvGraphicFramePr>
            <a:graphicFrameLocks noChangeAspect="1"/>
          </p:cNvGraphicFramePr>
          <p:nvPr>
            <p:extLst>
              <p:ext uri="{D42A27DB-BD31-4B8C-83A1-F6EECF244321}">
                <p14:modId xmlns:p14="http://schemas.microsoft.com/office/powerpoint/2010/main" val="1896029076"/>
              </p:ext>
            </p:extLst>
          </p:nvPr>
        </p:nvGraphicFramePr>
        <p:xfrm>
          <a:off x="111125" y="1700807"/>
          <a:ext cx="8674373" cy="4411067"/>
        </p:xfrm>
        <a:graphic>
          <a:graphicData uri="http://schemas.openxmlformats.org/presentationml/2006/ole">
            <mc:AlternateContent xmlns:mc="http://schemas.openxmlformats.org/markup-compatibility/2006">
              <mc:Choice xmlns:v="urn:schemas-microsoft-com:vml" Requires="v">
                <p:oleObj spid="_x0000_s2177" name="Diagram" r:id="rId4" imgW="8923031" imgH="4541616" progId="MSGraph.Chart.8">
                  <p:embed followColorScheme="full"/>
                </p:oleObj>
              </mc:Choice>
              <mc:Fallback>
                <p:oleObj name="Diagram" r:id="rId4" imgW="8923031" imgH="4541616" progId="MSGraph.Chart.8">
                  <p:embed followColorScheme="full"/>
                  <p:pic>
                    <p:nvPicPr>
                      <p:cNvPr id="0" name=""/>
                      <p:cNvPicPr>
                        <a:picLocks noChangeAspect="1" noChangeArrowheads="1"/>
                      </p:cNvPicPr>
                      <p:nvPr/>
                    </p:nvPicPr>
                    <p:blipFill>
                      <a:blip r:embed="rId5"/>
                      <a:srcRect/>
                      <a:stretch>
                        <a:fillRect/>
                      </a:stretch>
                    </p:blipFill>
                    <p:spPr bwMode="auto">
                      <a:xfrm>
                        <a:off x="111125" y="1700807"/>
                        <a:ext cx="8674373" cy="4411067"/>
                      </a:xfrm>
                      <a:prstGeom prst="rect">
                        <a:avLst/>
                      </a:prstGeom>
                      <a:noFill/>
                      <a:ln>
                        <a:noFill/>
                      </a:ln>
                      <a:effectLst/>
                      <a:extLst/>
                    </p:spPr>
                  </p:pic>
                </p:oleObj>
              </mc:Fallback>
            </mc:AlternateContent>
          </a:graphicData>
        </a:graphic>
      </p:graphicFrame>
      <p:sp>
        <p:nvSpPr>
          <p:cNvPr id="90121" name="Text Box 9"/>
          <p:cNvSpPr txBox="1">
            <a:spLocks noChangeArrowheads="1"/>
          </p:cNvSpPr>
          <p:nvPr/>
        </p:nvSpPr>
        <p:spPr bwMode="auto">
          <a:xfrm>
            <a:off x="533400" y="6019800"/>
            <a:ext cx="8153400" cy="336550"/>
          </a:xfrm>
          <a:prstGeom prst="rect">
            <a:avLst/>
          </a:prstGeom>
          <a:noFill/>
          <a:ln w="9525">
            <a:noFill/>
            <a:miter lim="800000"/>
            <a:headEnd/>
            <a:tailEnd/>
          </a:ln>
        </p:spPr>
        <p:txBody>
          <a:bodyPr>
            <a:spAutoFit/>
          </a:bodyPr>
          <a:lstStyle/>
          <a:p>
            <a:pPr>
              <a:spcBef>
                <a:spcPct val="50000"/>
              </a:spcBef>
            </a:pPr>
            <a:r>
              <a:rPr lang="en-GB" sz="1600" b="1">
                <a:latin typeface="Verdana" pitchFamily="34" charset="0"/>
              </a:rPr>
              <a:t>No significant differences between the three countries’ coaches</a:t>
            </a:r>
          </a:p>
        </p:txBody>
      </p:sp>
    </p:spTree>
    <p:extLst>
      <p:ext uri="{BB962C8B-B14F-4D97-AF65-F5344CB8AC3E}">
        <p14:creationId xmlns:p14="http://schemas.microsoft.com/office/powerpoint/2010/main" val="3971676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chor="ctr"/>
          <a:lstStyle/>
          <a:p>
            <a:pPr eaLnBrk="1" hangingPunct="1"/>
            <a:r>
              <a:rPr lang="en-US" sz="3600" b="1" dirty="0" smtClean="0">
                <a:effectLst>
                  <a:outerShdw blurRad="38100" dist="38100" dir="2700000" algn="tl">
                    <a:srgbClr val="000000">
                      <a:alpha val="43137"/>
                    </a:srgbClr>
                  </a:outerShdw>
                </a:effectLst>
              </a:rPr>
              <a:t> </a:t>
            </a:r>
            <a:r>
              <a:rPr lang="en-GB" sz="3600" b="1" dirty="0" smtClean="0">
                <a:effectLst>
                  <a:outerShdw blurRad="38100" dist="38100" dir="2700000" algn="tl">
                    <a:srgbClr val="000000">
                      <a:alpha val="43137"/>
                    </a:srgbClr>
                  </a:outerShdw>
                </a:effectLst>
              </a:rPr>
              <a:t>Nordic coach project 1</a:t>
            </a:r>
            <a:br>
              <a:rPr lang="en-GB" sz="3600" b="1" dirty="0" smtClean="0">
                <a:effectLst>
                  <a:outerShdw blurRad="38100" dist="38100" dir="2700000" algn="tl">
                    <a:srgbClr val="000000">
                      <a:alpha val="43137"/>
                    </a:srgbClr>
                  </a:outerShdw>
                </a:effectLst>
              </a:rPr>
            </a:br>
            <a:r>
              <a:rPr lang="en-GB" sz="2400" b="1" dirty="0" smtClean="0"/>
              <a:t>Actual versus optimal behaviour</a:t>
            </a:r>
          </a:p>
        </p:txBody>
      </p:sp>
      <p:graphicFrame>
        <p:nvGraphicFramePr>
          <p:cNvPr id="94212" name="Object 2"/>
          <p:cNvGraphicFramePr>
            <a:graphicFrameLocks noChangeAspect="1"/>
          </p:cNvGraphicFramePr>
          <p:nvPr>
            <p:extLst>
              <p:ext uri="{D42A27DB-BD31-4B8C-83A1-F6EECF244321}">
                <p14:modId xmlns:p14="http://schemas.microsoft.com/office/powerpoint/2010/main" val="11138815"/>
              </p:ext>
            </p:extLst>
          </p:nvPr>
        </p:nvGraphicFramePr>
        <p:xfrm>
          <a:off x="251520" y="1470286"/>
          <a:ext cx="8709471" cy="4492625"/>
        </p:xfrm>
        <a:graphic>
          <a:graphicData uri="http://schemas.openxmlformats.org/presentationml/2006/ole">
            <mc:AlternateContent xmlns:mc="http://schemas.openxmlformats.org/markup-compatibility/2006">
              <mc:Choice xmlns:v="urn:schemas-microsoft-com:vml" Requires="v">
                <p:oleObj spid="_x0000_s3201" name="Diagram" r:id="rId4" imgW="8915468" imgH="4526280" progId="MSGraph.Chart.8">
                  <p:embed followColorScheme="full"/>
                </p:oleObj>
              </mc:Choice>
              <mc:Fallback>
                <p:oleObj name="Diagram" r:id="rId4" imgW="8915468" imgH="4526280" progId="MSGraph.Chart.8">
                  <p:embed followColorScheme="full"/>
                  <p:pic>
                    <p:nvPicPr>
                      <p:cNvPr id="0" name=""/>
                      <p:cNvPicPr>
                        <a:picLocks noChangeAspect="1" noChangeArrowheads="1"/>
                      </p:cNvPicPr>
                      <p:nvPr/>
                    </p:nvPicPr>
                    <p:blipFill>
                      <a:blip r:embed="rId5"/>
                      <a:srcRect/>
                      <a:stretch>
                        <a:fillRect/>
                      </a:stretch>
                    </p:blipFill>
                    <p:spPr bwMode="auto">
                      <a:xfrm>
                        <a:off x="251520" y="1470286"/>
                        <a:ext cx="8709471" cy="4492625"/>
                      </a:xfrm>
                      <a:prstGeom prst="rect">
                        <a:avLst/>
                      </a:prstGeom>
                      <a:noFill/>
                      <a:ln>
                        <a:noFill/>
                      </a:ln>
                      <a:effectLst/>
                      <a:extLst/>
                    </p:spPr>
                  </p:pic>
                </p:oleObj>
              </mc:Fallback>
            </mc:AlternateContent>
          </a:graphicData>
        </a:graphic>
      </p:graphicFrame>
      <p:sp>
        <p:nvSpPr>
          <p:cNvPr id="94213" name="Text Box 5"/>
          <p:cNvSpPr txBox="1">
            <a:spLocks noChangeArrowheads="1"/>
          </p:cNvSpPr>
          <p:nvPr/>
        </p:nvSpPr>
        <p:spPr bwMode="auto">
          <a:xfrm>
            <a:off x="381000" y="5943600"/>
            <a:ext cx="8153400" cy="581025"/>
          </a:xfrm>
          <a:prstGeom prst="rect">
            <a:avLst/>
          </a:prstGeom>
          <a:noFill/>
          <a:ln w="9525">
            <a:noFill/>
            <a:miter lim="800000"/>
            <a:headEnd/>
            <a:tailEnd/>
          </a:ln>
        </p:spPr>
        <p:txBody>
          <a:bodyPr>
            <a:spAutoFit/>
          </a:bodyPr>
          <a:lstStyle/>
          <a:p>
            <a:pPr>
              <a:spcBef>
                <a:spcPct val="50000"/>
              </a:spcBef>
            </a:pPr>
            <a:r>
              <a:rPr lang="en-GB" sz="1600" b="1">
                <a:latin typeface="Verdana" pitchFamily="34" charset="0"/>
              </a:rPr>
              <a:t>Significant differences (p&lt;.001) between actual and optimal for all variables. Also the same pattern for all countries.</a:t>
            </a:r>
          </a:p>
        </p:txBody>
      </p:sp>
    </p:spTree>
    <p:extLst>
      <p:ext uri="{BB962C8B-B14F-4D97-AF65-F5344CB8AC3E}">
        <p14:creationId xmlns:p14="http://schemas.microsoft.com/office/powerpoint/2010/main" val="2139160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864096"/>
          </a:xfrm>
        </p:spPr>
        <p:txBody>
          <a:bodyPr anchor="t">
            <a:normAutofit/>
          </a:bodyPr>
          <a:lstStyle/>
          <a:p>
            <a:r>
              <a:rPr lang="en-US" sz="3600" b="1" dirty="0" err="1" smtClean="0">
                <a:effectLst>
                  <a:outerShdw blurRad="38100" dist="38100" dir="2700000" algn="tl">
                    <a:srgbClr val="000000">
                      <a:alpha val="43137"/>
                    </a:srgbClr>
                  </a:outerShdw>
                </a:effectLst>
              </a:rPr>
              <a:t>Resultater</a:t>
            </a:r>
            <a:r>
              <a:rPr lang="en-US" sz="3600" b="1" dirty="0" smtClean="0">
                <a:effectLst>
                  <a:outerShdw blurRad="38100" dist="38100" dir="2700000" algn="tl">
                    <a:srgbClr val="000000">
                      <a:alpha val="43137"/>
                    </a:srgbClr>
                  </a:outerShdw>
                </a:effectLst>
              </a:rPr>
              <a:t> &amp; </a:t>
            </a:r>
            <a:r>
              <a:rPr lang="en-US" sz="3600" b="1" dirty="0" err="1" smtClean="0">
                <a:effectLst>
                  <a:outerShdw blurRad="38100" dist="38100" dir="2700000" algn="tl">
                    <a:srgbClr val="000000">
                      <a:alpha val="43137"/>
                    </a:srgbClr>
                  </a:outerShdw>
                </a:effectLst>
              </a:rPr>
              <a:t>konklusioner</a:t>
            </a:r>
            <a:endParaRPr lang="da-DK" sz="3600" dirty="0"/>
          </a:p>
        </p:txBody>
      </p:sp>
      <p:sp>
        <p:nvSpPr>
          <p:cNvPr id="5" name="Pladsholder til indhold 4"/>
          <p:cNvSpPr>
            <a:spLocks noGrp="1"/>
          </p:cNvSpPr>
          <p:nvPr>
            <p:ph idx="1"/>
          </p:nvPr>
        </p:nvSpPr>
        <p:spPr>
          <a:xfrm>
            <a:off x="0" y="980728"/>
            <a:ext cx="9036496" cy="5688632"/>
          </a:xfrm>
        </p:spPr>
        <p:txBody>
          <a:bodyPr>
            <a:noAutofit/>
          </a:bodyPr>
          <a:lstStyle/>
          <a:p>
            <a:r>
              <a:rPr lang="da-DK" sz="2100" b="1" dirty="0" smtClean="0">
                <a:solidFill>
                  <a:srgbClr val="0000FF"/>
                </a:solidFill>
              </a:rPr>
              <a:t>54 % af trænerne har mere end 10 års trænererfaring </a:t>
            </a:r>
          </a:p>
          <a:p>
            <a:r>
              <a:rPr lang="da-DK" sz="2100" b="1" dirty="0" smtClean="0">
                <a:solidFill>
                  <a:srgbClr val="0000FF"/>
                </a:solidFill>
              </a:rPr>
              <a:t>75 % af trænerne har en universitets uddannelse på 3 år eller mere </a:t>
            </a:r>
          </a:p>
          <a:p>
            <a:r>
              <a:rPr lang="da-DK" sz="2100" b="1" dirty="0" smtClean="0">
                <a:solidFill>
                  <a:srgbClr val="0000FF"/>
                </a:solidFill>
              </a:rPr>
              <a:t>52 % har enten en universitets bachelor eller en kandidatgrad i sport science</a:t>
            </a:r>
          </a:p>
          <a:p>
            <a:r>
              <a:rPr lang="da-DK" sz="2100" b="1" dirty="0" smtClean="0">
                <a:solidFill>
                  <a:srgbClr val="0000FF"/>
                </a:solidFill>
              </a:rPr>
              <a:t>50 % tjente mindre end 12.000 Euro (90.000 kr.) om året inden for sportssektoren</a:t>
            </a:r>
          </a:p>
          <a:p>
            <a:r>
              <a:rPr lang="da-DK" sz="2100" b="1" dirty="0" smtClean="0">
                <a:solidFill>
                  <a:srgbClr val="0000FF"/>
                </a:solidFill>
              </a:rPr>
              <a:t>52 % arbejder på højt internationalt niveau</a:t>
            </a:r>
          </a:p>
          <a:p>
            <a:pPr lvl="1"/>
            <a:r>
              <a:rPr lang="da-DK" sz="2100" b="1" dirty="0" smtClean="0">
                <a:solidFill>
                  <a:srgbClr val="0000FF"/>
                </a:solidFill>
              </a:rPr>
              <a:t>81% på internationalt - og højt nationalt niveau</a:t>
            </a:r>
          </a:p>
          <a:p>
            <a:r>
              <a:rPr lang="da-DK" sz="2100" b="1" dirty="0" smtClean="0">
                <a:solidFill>
                  <a:srgbClr val="0000FF"/>
                </a:solidFill>
              </a:rPr>
              <a:t>64 % fungerer som træner mellem 4 – 10 gange / uge</a:t>
            </a:r>
          </a:p>
          <a:p>
            <a:r>
              <a:rPr lang="da-DK" sz="2100" b="1" dirty="0" smtClean="0">
                <a:solidFill>
                  <a:srgbClr val="0000FF"/>
                </a:solidFill>
              </a:rPr>
              <a:t>77 % har fungeret som trænere i mindst 5 år</a:t>
            </a:r>
          </a:p>
          <a:p>
            <a:r>
              <a:rPr lang="da-DK" sz="2100" b="1" dirty="0" smtClean="0">
                <a:solidFill>
                  <a:srgbClr val="0000FF"/>
                </a:solidFill>
              </a:rPr>
              <a:t>65 % har selv været aktiv på meget højt niveau</a:t>
            </a:r>
          </a:p>
          <a:p>
            <a:pPr lvl="1"/>
            <a:r>
              <a:rPr lang="da-DK" sz="2100" b="1" dirty="0" smtClean="0">
                <a:solidFill>
                  <a:srgbClr val="0000FF"/>
                </a:solidFill>
              </a:rPr>
              <a:t>75 % af dem i mere end 5 år</a:t>
            </a:r>
          </a:p>
          <a:p>
            <a:r>
              <a:rPr lang="da-DK" sz="2100" b="1" dirty="0" smtClean="0">
                <a:solidFill>
                  <a:srgbClr val="0000FF"/>
                </a:solidFill>
              </a:rPr>
              <a:t>De bruger en masse tid “på banen.”</a:t>
            </a:r>
          </a:p>
          <a:p>
            <a:r>
              <a:rPr lang="da-DK" sz="2100" b="1" dirty="0" smtClean="0">
                <a:solidFill>
                  <a:srgbClr val="0000FF"/>
                </a:solidFill>
              </a:rPr>
              <a:t>De har en omfattende idræts- / sports uddannelse via SPF og TD - ITA i DK:</a:t>
            </a:r>
          </a:p>
          <a:p>
            <a:pPr lvl="1"/>
            <a:r>
              <a:rPr lang="da-DK" sz="2100" b="1" dirty="0" smtClean="0">
                <a:solidFill>
                  <a:srgbClr val="0000FF"/>
                </a:solidFill>
              </a:rPr>
              <a:t>Demokratisk / forbundsspecifik  kulturel indflydelse (opdragelse) </a:t>
            </a:r>
          </a:p>
          <a:p>
            <a:pPr lvl="1"/>
            <a:r>
              <a:rPr lang="da-DK" sz="2100" b="1" dirty="0" smtClean="0">
                <a:solidFill>
                  <a:srgbClr val="0000FF"/>
                </a:solidFill>
              </a:rPr>
              <a:t>Frivillig tradition </a:t>
            </a:r>
          </a:p>
        </p:txBody>
      </p:sp>
      <p:sp>
        <p:nvSpPr>
          <p:cNvPr id="4" name="Pladsholder til diasnummer 3"/>
          <p:cNvSpPr>
            <a:spLocks noGrp="1"/>
          </p:cNvSpPr>
          <p:nvPr>
            <p:ph type="sldNum" sz="quarter" idx="12"/>
          </p:nvPr>
        </p:nvSpPr>
        <p:spPr/>
        <p:txBody>
          <a:bodyPr/>
          <a:lstStyle/>
          <a:p>
            <a:fld id="{C3D64A52-D3CE-40E7-954A-563C04E35A81}" type="slidenum">
              <a:rPr lang="da-DK" smtClean="0"/>
              <a:pPr/>
              <a:t>23</a:t>
            </a:fld>
            <a:endParaRPr lang="da-DK"/>
          </a:p>
        </p:txBody>
      </p:sp>
    </p:spTree>
    <p:extLst>
      <p:ext uri="{BB962C8B-B14F-4D97-AF65-F5344CB8AC3E}">
        <p14:creationId xmlns:p14="http://schemas.microsoft.com/office/powerpoint/2010/main" val="175303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chor="t">
            <a:normAutofit/>
          </a:bodyPr>
          <a:lstStyle/>
          <a:p>
            <a:r>
              <a:rPr lang="en-US" sz="3600" b="1" dirty="0" err="1">
                <a:effectLst>
                  <a:outerShdw blurRad="38100" dist="38100" dir="2700000" algn="tl">
                    <a:srgbClr val="000000">
                      <a:alpha val="43137"/>
                    </a:srgbClr>
                  </a:outerShdw>
                </a:effectLst>
              </a:rPr>
              <a:t>Resultater</a:t>
            </a:r>
            <a:r>
              <a:rPr lang="en-US" sz="3600" b="1" dirty="0">
                <a:effectLst>
                  <a:outerShdw blurRad="38100" dist="38100" dir="2700000" algn="tl">
                    <a:srgbClr val="000000">
                      <a:alpha val="43137"/>
                    </a:srgbClr>
                  </a:outerShdw>
                </a:effectLst>
              </a:rPr>
              <a:t> &amp; </a:t>
            </a:r>
            <a:r>
              <a:rPr lang="en-US" sz="3600" b="1" dirty="0" err="1">
                <a:effectLst>
                  <a:outerShdw blurRad="38100" dist="38100" dir="2700000" algn="tl">
                    <a:srgbClr val="000000">
                      <a:alpha val="43137"/>
                    </a:srgbClr>
                  </a:outerShdw>
                </a:effectLst>
              </a:rPr>
              <a:t>konklusioner</a:t>
            </a:r>
            <a:endParaRPr lang="da-DK" sz="3600" dirty="0"/>
          </a:p>
        </p:txBody>
      </p:sp>
      <p:sp>
        <p:nvSpPr>
          <p:cNvPr id="3" name="Pladsholder til indhold 2"/>
          <p:cNvSpPr>
            <a:spLocks noGrp="1"/>
          </p:cNvSpPr>
          <p:nvPr>
            <p:ph idx="1"/>
          </p:nvPr>
        </p:nvSpPr>
        <p:spPr>
          <a:xfrm>
            <a:off x="323528" y="980728"/>
            <a:ext cx="8568952" cy="5400600"/>
          </a:xfrm>
        </p:spPr>
        <p:txBody>
          <a:bodyPr>
            <a:normAutofit fontScale="25000" lnSpcReduction="20000"/>
          </a:bodyPr>
          <a:lstStyle/>
          <a:p>
            <a:r>
              <a:rPr lang="da-DK" sz="8000" b="1" dirty="0" smtClean="0">
                <a:solidFill>
                  <a:srgbClr val="0000FF"/>
                </a:solidFill>
              </a:rPr>
              <a:t>Svarene ift. 3</a:t>
            </a:r>
            <a:r>
              <a:rPr lang="da-DK" sz="9600" b="1" dirty="0" smtClean="0">
                <a:solidFill>
                  <a:srgbClr val="0000FF"/>
                </a:solidFill>
              </a:rPr>
              <a:t>C</a:t>
            </a:r>
            <a:r>
              <a:rPr lang="da-DK" sz="8000" b="1" dirty="0" smtClean="0">
                <a:solidFill>
                  <a:srgbClr val="0000FF"/>
                </a:solidFill>
              </a:rPr>
              <a:t>-modellen (</a:t>
            </a:r>
            <a:r>
              <a:rPr lang="da-DK" sz="8000" b="1" dirty="0" err="1" smtClean="0">
                <a:solidFill>
                  <a:srgbClr val="0000FF"/>
                </a:solidFill>
              </a:rPr>
              <a:t>Jowett</a:t>
            </a:r>
            <a:r>
              <a:rPr lang="da-DK" sz="8000" b="1" dirty="0" smtClean="0">
                <a:solidFill>
                  <a:srgbClr val="0000FF"/>
                </a:solidFill>
              </a:rPr>
              <a:t>) </a:t>
            </a:r>
            <a:r>
              <a:rPr lang="da-DK" sz="8000" b="1" dirty="0">
                <a:solidFill>
                  <a:srgbClr val="0000FF"/>
                </a:solidFill>
              </a:rPr>
              <a:t>peger på, at det optimale træningsmiljø er kendetegnet ved åbenhed, omsorg, </a:t>
            </a:r>
            <a:r>
              <a:rPr lang="da-DK" sz="8000" b="1" dirty="0" smtClean="0">
                <a:solidFill>
                  <a:srgbClr val="0000FF"/>
                </a:solidFill>
              </a:rPr>
              <a:t>tillid, ærlighed, gensidig respekt og anerkendelse</a:t>
            </a:r>
            <a:endParaRPr lang="da-DK" sz="8000" b="1" dirty="0">
              <a:solidFill>
                <a:srgbClr val="0000FF"/>
              </a:solidFill>
            </a:endParaRPr>
          </a:p>
          <a:p>
            <a:r>
              <a:rPr lang="da-DK" sz="8000" b="1" dirty="0" smtClean="0">
                <a:solidFill>
                  <a:srgbClr val="0000FF"/>
                </a:solidFill>
              </a:rPr>
              <a:t>Trænere</a:t>
            </a:r>
            <a:r>
              <a:rPr lang="da-DK" sz="8000" b="1" dirty="0">
                <a:solidFill>
                  <a:srgbClr val="0000FF"/>
                </a:solidFill>
              </a:rPr>
              <a:t>, der har mere end 10 års erfaring, bruger markant mere </a:t>
            </a:r>
            <a:r>
              <a:rPr lang="da-DK" sz="8000" b="1" dirty="0" smtClean="0">
                <a:solidFill>
                  <a:srgbClr val="0000FF"/>
                </a:solidFill>
              </a:rPr>
              <a:t>tid på teknisk </a:t>
            </a:r>
            <a:r>
              <a:rPr lang="da-DK" sz="8000" b="1" dirty="0">
                <a:solidFill>
                  <a:srgbClr val="0000FF"/>
                </a:solidFill>
              </a:rPr>
              <a:t>/</a:t>
            </a:r>
            <a:r>
              <a:rPr lang="da-DK" sz="8000" b="1" dirty="0" smtClean="0">
                <a:solidFill>
                  <a:srgbClr val="0000FF"/>
                </a:solidFill>
              </a:rPr>
              <a:t> taktisk træning kombineret med større opmærksomhed på de aktives velbefindende end </a:t>
            </a:r>
            <a:r>
              <a:rPr lang="da-DK" sz="8000" b="1" dirty="0">
                <a:solidFill>
                  <a:srgbClr val="0000FF"/>
                </a:solidFill>
              </a:rPr>
              <a:t>trænere med mindre </a:t>
            </a:r>
            <a:r>
              <a:rPr lang="da-DK" sz="8000" b="1" dirty="0" smtClean="0">
                <a:solidFill>
                  <a:srgbClr val="0000FF"/>
                </a:solidFill>
              </a:rPr>
              <a:t>erfaring</a:t>
            </a:r>
          </a:p>
          <a:p>
            <a:r>
              <a:rPr lang="da-DK" sz="8000" b="1" dirty="0">
                <a:solidFill>
                  <a:srgbClr val="0000FF"/>
                </a:solidFill>
              </a:rPr>
              <a:t>Trænere, der har en formel idrætsuddannelse, </a:t>
            </a:r>
            <a:r>
              <a:rPr lang="da-DK" sz="8000" b="1" dirty="0" smtClean="0">
                <a:solidFill>
                  <a:srgbClr val="0000FF"/>
                </a:solidFill>
              </a:rPr>
              <a:t>involverer de aktive mere i beslutningsprocesserne end trænere med en SPF baggrund</a:t>
            </a:r>
          </a:p>
          <a:p>
            <a:r>
              <a:rPr lang="da-DK" sz="8000" b="1" dirty="0">
                <a:solidFill>
                  <a:srgbClr val="0000FF"/>
                </a:solidFill>
              </a:rPr>
              <a:t>Jo højere niveau, de aktive er på, des tættere er samarbejdet </a:t>
            </a:r>
            <a:r>
              <a:rPr lang="da-DK" sz="8000" b="1" dirty="0" smtClean="0">
                <a:solidFill>
                  <a:srgbClr val="0000FF"/>
                </a:solidFill>
              </a:rPr>
              <a:t>---- på </a:t>
            </a:r>
            <a:r>
              <a:rPr lang="da-DK" sz="8000" b="1" dirty="0">
                <a:solidFill>
                  <a:srgbClr val="0000FF"/>
                </a:solidFill>
              </a:rPr>
              <a:t>alle områder med træneren</a:t>
            </a:r>
          </a:p>
          <a:p>
            <a:r>
              <a:rPr lang="da-DK" sz="8000" b="1" dirty="0" smtClean="0">
                <a:solidFill>
                  <a:srgbClr val="0000FF"/>
                </a:solidFill>
              </a:rPr>
              <a:t>Inddragelse af de aktive i diskussionerne om målsætning, træningsmetoder mv. fremmer og udvikler et </a:t>
            </a:r>
            <a:r>
              <a:rPr lang="da-DK" sz="8000" b="1" dirty="0">
                <a:solidFill>
                  <a:srgbClr val="0000FF"/>
                </a:solidFill>
              </a:rPr>
              <a:t>stimulerende og udfordrende </a:t>
            </a:r>
            <a:r>
              <a:rPr lang="da-DK" sz="8000" b="1" dirty="0" smtClean="0">
                <a:solidFill>
                  <a:srgbClr val="0000FF"/>
                </a:solidFill>
              </a:rPr>
              <a:t>træningsmiljø </a:t>
            </a:r>
          </a:p>
          <a:p>
            <a:pPr lvl="1">
              <a:buFont typeface="Wingdings" panose="05000000000000000000" pitchFamily="2" charset="2"/>
              <a:buChar char="Ø"/>
            </a:pPr>
            <a:r>
              <a:rPr lang="da-DK" sz="7200" b="1" dirty="0" smtClean="0">
                <a:solidFill>
                  <a:srgbClr val="FF0000"/>
                </a:solidFill>
              </a:rPr>
              <a:t>Forskningen viser, </a:t>
            </a:r>
            <a:r>
              <a:rPr lang="da-DK" sz="7200" b="1" dirty="0">
                <a:solidFill>
                  <a:srgbClr val="FF0000"/>
                </a:solidFill>
              </a:rPr>
              <a:t>at jo højere </a:t>
            </a:r>
            <a:r>
              <a:rPr lang="da-DK" sz="7200" b="1" dirty="0" smtClean="0">
                <a:solidFill>
                  <a:srgbClr val="FF0000"/>
                </a:solidFill>
              </a:rPr>
              <a:t>uddannelsesniveau en træner har, des mere </a:t>
            </a:r>
            <a:r>
              <a:rPr lang="da-DK" sz="7200" b="1" dirty="0">
                <a:solidFill>
                  <a:srgbClr val="FF0000"/>
                </a:solidFill>
              </a:rPr>
              <a:t>demokratisk agerer </a:t>
            </a:r>
            <a:r>
              <a:rPr lang="da-DK" sz="7200" b="1" dirty="0" smtClean="0">
                <a:solidFill>
                  <a:srgbClr val="FF0000"/>
                </a:solidFill>
              </a:rPr>
              <a:t>man i træningssamarbejdet </a:t>
            </a:r>
            <a:endParaRPr lang="da-DK" sz="7200" b="1" dirty="0">
              <a:solidFill>
                <a:srgbClr val="FF0000"/>
              </a:solidFill>
            </a:endParaRPr>
          </a:p>
          <a:p>
            <a:r>
              <a:rPr lang="da-DK" sz="8000" b="1" dirty="0" smtClean="0">
                <a:solidFill>
                  <a:srgbClr val="0000FF"/>
                </a:solidFill>
              </a:rPr>
              <a:t>Der er mere empati mellem trænere og aktive i individuelle idrætsgrene</a:t>
            </a:r>
          </a:p>
          <a:p>
            <a:r>
              <a:rPr lang="da-DK" sz="8000" b="1" dirty="0" smtClean="0">
                <a:solidFill>
                  <a:srgbClr val="0000FF"/>
                </a:solidFill>
              </a:rPr>
              <a:t>Trænerne for holdidrætter er mere autokratiske </a:t>
            </a:r>
          </a:p>
          <a:p>
            <a:pPr lvl="1">
              <a:buFont typeface="Wingdings" panose="05000000000000000000" pitchFamily="2" charset="2"/>
              <a:buChar char="Ø"/>
            </a:pPr>
            <a:r>
              <a:rPr lang="da-DK" sz="7200" b="1" dirty="0" smtClean="0">
                <a:solidFill>
                  <a:srgbClr val="FF0000"/>
                </a:solidFill>
              </a:rPr>
              <a:t>det kan hænge sammen med større krav om differentiering og organisering af træning mv.</a:t>
            </a:r>
          </a:p>
          <a:p>
            <a:pPr lvl="1">
              <a:buFont typeface="Wingdings" panose="05000000000000000000" pitchFamily="2" charset="2"/>
              <a:buChar char="Ø"/>
            </a:pPr>
            <a:r>
              <a:rPr lang="da-DK" sz="7200" b="1" dirty="0" smtClean="0">
                <a:solidFill>
                  <a:srgbClr val="FF0000"/>
                </a:solidFill>
              </a:rPr>
              <a:t>man er måske yderlig påvirket af klubstrukturer, klubinteresser, flere aktive til de enkelte pladser, måske af om det er mænd / kvinder mv. </a:t>
            </a:r>
          </a:p>
          <a:p>
            <a:endParaRPr lang="da-DK" sz="7200" dirty="0"/>
          </a:p>
        </p:txBody>
      </p:sp>
      <p:sp>
        <p:nvSpPr>
          <p:cNvPr id="5" name="Pladsholder til diasnummer 4"/>
          <p:cNvSpPr>
            <a:spLocks noGrp="1"/>
          </p:cNvSpPr>
          <p:nvPr>
            <p:ph type="sldNum" sz="quarter" idx="12"/>
          </p:nvPr>
        </p:nvSpPr>
        <p:spPr/>
        <p:txBody>
          <a:bodyPr/>
          <a:lstStyle/>
          <a:p>
            <a:fld id="{761A16E9-28A2-4A0C-A97F-D33D459D914D}" type="slidenum">
              <a:rPr lang="da-DK" smtClean="0"/>
              <a:t>24</a:t>
            </a:fld>
            <a:endParaRPr lang="da-DK"/>
          </a:p>
        </p:txBody>
      </p:sp>
    </p:spTree>
    <p:extLst>
      <p:ext uri="{BB962C8B-B14F-4D97-AF65-F5344CB8AC3E}">
        <p14:creationId xmlns:p14="http://schemas.microsoft.com/office/powerpoint/2010/main" val="717209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a:bodyPr>
          <a:lstStyle/>
          <a:p>
            <a:r>
              <a:rPr lang="en-US" sz="3600" b="1" dirty="0" err="1">
                <a:effectLst>
                  <a:outerShdw blurRad="38100" dist="38100" dir="2700000" algn="tl">
                    <a:srgbClr val="000000">
                      <a:alpha val="43137"/>
                    </a:srgbClr>
                  </a:outerShdw>
                </a:effectLst>
              </a:rPr>
              <a:t>Resultater</a:t>
            </a:r>
            <a:r>
              <a:rPr lang="en-US" sz="3600" b="1" dirty="0">
                <a:effectLst>
                  <a:outerShdw blurRad="38100" dist="38100" dir="2700000" algn="tl">
                    <a:srgbClr val="000000">
                      <a:alpha val="43137"/>
                    </a:srgbClr>
                  </a:outerShdw>
                </a:effectLst>
              </a:rPr>
              <a:t> &amp; </a:t>
            </a:r>
            <a:r>
              <a:rPr lang="en-US" sz="3600" b="1" dirty="0" err="1">
                <a:effectLst>
                  <a:outerShdw blurRad="38100" dist="38100" dir="2700000" algn="tl">
                    <a:srgbClr val="000000">
                      <a:alpha val="43137"/>
                    </a:srgbClr>
                  </a:outerShdw>
                </a:effectLst>
              </a:rPr>
              <a:t>konklusioner</a:t>
            </a:r>
            <a:endParaRPr lang="da-DK" sz="3600" dirty="0"/>
          </a:p>
        </p:txBody>
      </p:sp>
      <p:sp>
        <p:nvSpPr>
          <p:cNvPr id="3" name="Pladsholder til indhold 2"/>
          <p:cNvSpPr>
            <a:spLocks noGrp="1"/>
          </p:cNvSpPr>
          <p:nvPr>
            <p:ph idx="1"/>
          </p:nvPr>
        </p:nvSpPr>
        <p:spPr>
          <a:xfrm>
            <a:off x="457200" y="1268760"/>
            <a:ext cx="8229600" cy="4857403"/>
          </a:xfrm>
        </p:spPr>
        <p:txBody>
          <a:bodyPr>
            <a:normAutofit fontScale="77500" lnSpcReduction="20000"/>
          </a:bodyPr>
          <a:lstStyle/>
          <a:p>
            <a:r>
              <a:rPr lang="da-DK" sz="3100" b="1" dirty="0" smtClean="0">
                <a:solidFill>
                  <a:srgbClr val="0000FF"/>
                </a:solidFill>
              </a:rPr>
              <a:t>Optimal coaching / træneradfærd opstår, når der er balance mellem de situationsbestemte krav og de aktives præstation</a:t>
            </a:r>
          </a:p>
          <a:p>
            <a:r>
              <a:rPr lang="da-DK" sz="3100" b="1" dirty="0" smtClean="0">
                <a:solidFill>
                  <a:srgbClr val="0000FF"/>
                </a:solidFill>
              </a:rPr>
              <a:t>Markant forskel på svenske og danske træneres indstilling til at forpligte / engagere sig ift. en aktivs karriere. Det kan undre, da landene kulturelt mv. er meget ens. </a:t>
            </a:r>
          </a:p>
          <a:p>
            <a:pPr lvl="1"/>
            <a:r>
              <a:rPr lang="da-DK" b="1" dirty="0">
                <a:solidFill>
                  <a:srgbClr val="0000FF"/>
                </a:solidFill>
              </a:rPr>
              <a:t>h</a:t>
            </a:r>
            <a:r>
              <a:rPr lang="da-DK" b="1" dirty="0" smtClean="0">
                <a:solidFill>
                  <a:srgbClr val="0000FF"/>
                </a:solidFill>
              </a:rPr>
              <a:t>istorisk / organisatorisk (</a:t>
            </a:r>
            <a:r>
              <a:rPr lang="da-DK" b="1" dirty="0">
                <a:solidFill>
                  <a:srgbClr val="0000FF"/>
                </a:solidFill>
              </a:rPr>
              <a:t>S</a:t>
            </a:r>
            <a:r>
              <a:rPr lang="da-DK" b="1" dirty="0" smtClean="0">
                <a:solidFill>
                  <a:srgbClr val="0000FF"/>
                </a:solidFill>
              </a:rPr>
              <a:t>verige én enhedsorganisation) </a:t>
            </a:r>
          </a:p>
          <a:p>
            <a:pPr lvl="1"/>
            <a:r>
              <a:rPr lang="da-DK" b="1" dirty="0" smtClean="0">
                <a:solidFill>
                  <a:srgbClr val="0000FF"/>
                </a:solidFill>
              </a:rPr>
              <a:t>længere tradition i Sverige for eliteidræt</a:t>
            </a:r>
          </a:p>
          <a:p>
            <a:pPr lvl="1"/>
            <a:r>
              <a:rPr lang="da-DK" b="1" dirty="0" err="1" smtClean="0">
                <a:solidFill>
                  <a:srgbClr val="FF0000"/>
                </a:solidFill>
              </a:rPr>
              <a:t>Annerstedt</a:t>
            </a:r>
            <a:r>
              <a:rPr lang="da-DK" b="1" dirty="0" smtClean="0">
                <a:solidFill>
                  <a:srgbClr val="FF0000"/>
                </a:solidFill>
              </a:rPr>
              <a:t>: </a:t>
            </a:r>
          </a:p>
          <a:p>
            <a:pPr lvl="2"/>
            <a:r>
              <a:rPr lang="da-DK" sz="2600" b="1" dirty="0" smtClean="0">
                <a:solidFill>
                  <a:srgbClr val="0000FF"/>
                </a:solidFill>
              </a:rPr>
              <a:t>det </a:t>
            </a:r>
            <a:r>
              <a:rPr lang="da-DK" sz="2600" b="1" dirty="0">
                <a:solidFill>
                  <a:srgbClr val="0000FF"/>
                </a:solidFill>
              </a:rPr>
              <a:t>svenske </a:t>
            </a:r>
            <a:r>
              <a:rPr lang="da-DK" sz="2600" b="1" dirty="0" smtClean="0">
                <a:solidFill>
                  <a:srgbClr val="0000FF"/>
                </a:solidFill>
              </a:rPr>
              <a:t>system: </a:t>
            </a:r>
            <a:r>
              <a:rPr lang="da-DK" sz="2600" b="1" dirty="0" err="1">
                <a:solidFill>
                  <a:srgbClr val="0000FF"/>
                </a:solidFill>
              </a:rPr>
              <a:t>bottom</a:t>
            </a:r>
            <a:r>
              <a:rPr lang="da-DK" sz="2600" b="1" dirty="0">
                <a:solidFill>
                  <a:srgbClr val="0000FF"/>
                </a:solidFill>
              </a:rPr>
              <a:t> – up, </a:t>
            </a:r>
            <a:r>
              <a:rPr lang="da-DK" sz="2600" b="1" dirty="0" smtClean="0">
                <a:solidFill>
                  <a:srgbClr val="0000FF"/>
                </a:solidFill>
              </a:rPr>
              <a:t>danske: </a:t>
            </a:r>
            <a:r>
              <a:rPr lang="da-DK" sz="2600" b="1" dirty="0">
                <a:solidFill>
                  <a:srgbClr val="0000FF"/>
                </a:solidFill>
              </a:rPr>
              <a:t>top </a:t>
            </a:r>
            <a:r>
              <a:rPr lang="da-DK" sz="2600" b="1" dirty="0" smtClean="0">
                <a:solidFill>
                  <a:srgbClr val="0000FF"/>
                </a:solidFill>
              </a:rPr>
              <a:t>– </a:t>
            </a:r>
            <a:r>
              <a:rPr lang="da-DK" sz="2600" b="1" dirty="0" err="1" smtClean="0">
                <a:solidFill>
                  <a:srgbClr val="0000FF"/>
                </a:solidFill>
              </a:rPr>
              <a:t>down</a:t>
            </a:r>
            <a:endParaRPr lang="da-DK" sz="2600" b="1" dirty="0" smtClean="0">
              <a:solidFill>
                <a:srgbClr val="0000FF"/>
              </a:solidFill>
            </a:endParaRPr>
          </a:p>
          <a:p>
            <a:pPr lvl="2"/>
            <a:r>
              <a:rPr lang="da-DK" sz="2600" b="1" dirty="0" smtClean="0">
                <a:solidFill>
                  <a:srgbClr val="0000FF"/>
                </a:solidFill>
              </a:rPr>
              <a:t>peger på forskelle i sportsuddannelsen på universitetsniveau samt certificeringssystemet ift. specialforbundene</a:t>
            </a:r>
          </a:p>
          <a:p>
            <a:r>
              <a:rPr lang="da-DK" sz="3100" b="1" dirty="0" smtClean="0">
                <a:solidFill>
                  <a:srgbClr val="0000FF"/>
                </a:solidFill>
              </a:rPr>
              <a:t>Data </a:t>
            </a:r>
            <a:r>
              <a:rPr lang="da-DK" sz="3100" b="1" dirty="0">
                <a:solidFill>
                  <a:srgbClr val="0000FF"/>
                </a:solidFill>
              </a:rPr>
              <a:t>på baggrund af trænernes opfattelse – næste undersøgelse bør være med udgangspunkt i de aktives opfattelse </a:t>
            </a:r>
            <a:endParaRPr lang="da-DK" sz="3100" b="1" dirty="0">
              <a:solidFill>
                <a:srgbClr val="FF0000"/>
              </a:solidFill>
            </a:endParaRPr>
          </a:p>
          <a:p>
            <a:endParaRPr lang="da-DK" dirty="0" smtClean="0"/>
          </a:p>
          <a:p>
            <a:endParaRPr lang="da-DK" dirty="0"/>
          </a:p>
        </p:txBody>
      </p:sp>
      <p:sp>
        <p:nvSpPr>
          <p:cNvPr id="4" name="Pladsholder til sidefod 3"/>
          <p:cNvSpPr>
            <a:spLocks noGrp="1"/>
          </p:cNvSpPr>
          <p:nvPr>
            <p:ph type="ftr" sz="quarter" idx="11"/>
          </p:nvPr>
        </p:nvSpPr>
        <p:spPr/>
        <p:txBody>
          <a:bodyPr/>
          <a:lstStyle/>
          <a:p>
            <a:r>
              <a:rPr lang="da-DK" smtClean="0"/>
              <a:t>Jens B. Christensen, Idræt - Aarhus Universitet</a:t>
            </a:r>
            <a:endParaRPr lang="da-DK"/>
          </a:p>
        </p:txBody>
      </p:sp>
      <p:sp>
        <p:nvSpPr>
          <p:cNvPr id="5" name="Pladsholder til diasnummer 4"/>
          <p:cNvSpPr>
            <a:spLocks noGrp="1"/>
          </p:cNvSpPr>
          <p:nvPr>
            <p:ph type="sldNum" sz="quarter" idx="12"/>
          </p:nvPr>
        </p:nvSpPr>
        <p:spPr/>
        <p:txBody>
          <a:bodyPr/>
          <a:lstStyle/>
          <a:p>
            <a:fld id="{761A16E9-28A2-4A0C-A97F-D33D459D914D}" type="slidenum">
              <a:rPr lang="da-DK" smtClean="0"/>
              <a:t>25</a:t>
            </a:fld>
            <a:endParaRPr lang="da-DK"/>
          </a:p>
        </p:txBody>
      </p:sp>
    </p:spTree>
    <p:extLst>
      <p:ext uri="{BB962C8B-B14F-4D97-AF65-F5344CB8AC3E}">
        <p14:creationId xmlns:p14="http://schemas.microsoft.com/office/powerpoint/2010/main" val="1959101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defRPr/>
            </a:pPr>
            <a:r>
              <a:rPr lang="da-DK" sz="2400" b="1" dirty="0" err="1" smtClean="0">
                <a:effectLst>
                  <a:outerShdw blurRad="38100" dist="38100" dir="2700000" algn="tl">
                    <a:srgbClr val="000000">
                      <a:alpha val="43137"/>
                    </a:srgbClr>
                  </a:outerShdw>
                </a:effectLst>
              </a:rPr>
              <a:t>Drop-out</a:t>
            </a:r>
            <a:r>
              <a:rPr lang="da-DK" sz="2400" b="1" dirty="0" smtClean="0">
                <a:effectLst>
                  <a:outerShdw blurRad="38100" dist="38100" dir="2700000" algn="tl">
                    <a:srgbClr val="000000">
                      <a:alpha val="43137"/>
                    </a:srgbClr>
                  </a:outerShdw>
                </a:effectLst>
              </a:rPr>
              <a:t> Rate and </a:t>
            </a:r>
            <a:r>
              <a:rPr lang="da-DK" sz="2400" b="1" dirty="0" err="1" smtClean="0">
                <a:effectLst>
                  <a:outerShdw blurRad="38100" dist="38100" dir="2700000" algn="tl">
                    <a:srgbClr val="000000">
                      <a:alpha val="43137"/>
                    </a:srgbClr>
                  </a:outerShdw>
                </a:effectLst>
              </a:rPr>
              <a:t>Drop-out</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Reasons</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Among</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Promising</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Norwegian</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Track</a:t>
            </a:r>
            <a:r>
              <a:rPr lang="da-DK" sz="2400" b="1" dirty="0" smtClean="0">
                <a:effectLst>
                  <a:outerShdw blurRad="38100" dist="38100" dir="2700000" algn="tl">
                    <a:srgbClr val="000000">
                      <a:alpha val="43137"/>
                    </a:srgbClr>
                  </a:outerShdw>
                </a:effectLst>
              </a:rPr>
              <a:t> and Field </a:t>
            </a:r>
            <a:r>
              <a:rPr lang="da-DK" sz="2400" b="1" dirty="0" err="1" smtClean="0">
                <a:effectLst>
                  <a:outerShdw blurRad="38100" dist="38100" dir="2700000" algn="tl">
                    <a:srgbClr val="000000">
                      <a:alpha val="43137"/>
                    </a:srgbClr>
                  </a:outerShdw>
                </a:effectLst>
              </a:rPr>
              <a:t>Athletes</a:t>
            </a:r>
            <a:r>
              <a:rPr lang="da-DK" sz="2400" b="1" dirty="0" smtClean="0">
                <a:effectLst>
                  <a:outerShdw blurRad="38100" dist="38100" dir="2700000" algn="tl">
                    <a:srgbClr val="000000">
                      <a:alpha val="43137"/>
                    </a:srgbClr>
                  </a:outerShdw>
                </a:effectLst>
              </a:rPr>
              <a:t> </a:t>
            </a:r>
            <a:r>
              <a:rPr lang="da-DK" sz="2400" b="1" dirty="0">
                <a:effectLst>
                  <a:outerShdw blurRad="38100" dist="38100" dir="2700000" algn="tl">
                    <a:srgbClr val="000000">
                      <a:alpha val="43137"/>
                    </a:srgbClr>
                  </a:outerShdw>
                </a:effectLst>
              </a:rPr>
              <a:t> </a:t>
            </a:r>
            <a:r>
              <a:rPr lang="da-DK" sz="1400" dirty="0" smtClean="0"/>
              <a:t>(Eystein Enoksen 2011)</a:t>
            </a:r>
            <a:endParaRPr lang="da-DK" sz="1400" dirty="0"/>
          </a:p>
        </p:txBody>
      </p:sp>
      <p:sp>
        <p:nvSpPr>
          <p:cNvPr id="29699" name="Pladsholder til indhold 2"/>
          <p:cNvSpPr>
            <a:spLocks noGrp="1"/>
          </p:cNvSpPr>
          <p:nvPr>
            <p:ph idx="1"/>
          </p:nvPr>
        </p:nvSpPr>
        <p:spPr/>
        <p:txBody>
          <a:bodyPr/>
          <a:lstStyle/>
          <a:p>
            <a:r>
              <a:rPr lang="da-DK" altLang="da-DK" sz="2000" dirty="0" smtClean="0"/>
              <a:t>25 års studium (spørgsmål: 1975, 1983 og 1989)</a:t>
            </a:r>
          </a:p>
          <a:p>
            <a:pPr lvl="1"/>
            <a:r>
              <a:rPr lang="da-DK" altLang="da-DK" sz="1600" dirty="0" smtClean="0"/>
              <a:t>Interviews i 1989 og 2000</a:t>
            </a:r>
          </a:p>
          <a:p>
            <a:r>
              <a:rPr lang="da-DK" altLang="da-DK" sz="2000" dirty="0" smtClean="0"/>
              <a:t>320 inviterede: </a:t>
            </a:r>
            <a:r>
              <a:rPr lang="da-DK" altLang="da-DK" sz="1600" dirty="0" smtClean="0"/>
              <a:t>202 drenge, 98 piger (16 ± 2 år) responderede</a:t>
            </a:r>
          </a:p>
          <a:p>
            <a:r>
              <a:rPr lang="da-DK" altLang="da-DK" sz="1600" dirty="0" smtClean="0"/>
              <a:t>95,7 % studerende, nationale elitegruppe (top 10,) </a:t>
            </a:r>
          </a:p>
          <a:p>
            <a:r>
              <a:rPr lang="da-DK" altLang="da-DK" sz="2000" b="1" dirty="0" smtClean="0">
                <a:solidFill>
                  <a:srgbClr val="0000FF"/>
                </a:solidFill>
              </a:rPr>
              <a:t>Resultater:</a:t>
            </a:r>
          </a:p>
          <a:p>
            <a:pPr lvl="1"/>
            <a:r>
              <a:rPr lang="da-DK" altLang="da-DK" sz="1600" dirty="0" smtClean="0">
                <a:solidFill>
                  <a:srgbClr val="0000FF"/>
                </a:solidFill>
              </a:rPr>
              <a:t>Størst frafald i 17 – års alderen</a:t>
            </a:r>
          </a:p>
          <a:p>
            <a:pPr lvl="1"/>
            <a:r>
              <a:rPr lang="da-DK" altLang="da-DK" sz="1600" dirty="0" smtClean="0">
                <a:solidFill>
                  <a:srgbClr val="0000FF"/>
                </a:solidFill>
              </a:rPr>
              <a:t>Størst og tidligst frafald hos pigerne</a:t>
            </a:r>
          </a:p>
          <a:p>
            <a:r>
              <a:rPr lang="da-DK" altLang="da-DK" sz="2000" b="1" dirty="0" smtClean="0">
                <a:solidFill>
                  <a:srgbClr val="0000FF"/>
                </a:solidFill>
              </a:rPr>
              <a:t>Årsager:</a:t>
            </a:r>
          </a:p>
          <a:p>
            <a:pPr lvl="1"/>
            <a:r>
              <a:rPr lang="da-DK" altLang="da-DK" sz="1600" dirty="0" smtClean="0">
                <a:solidFill>
                  <a:srgbClr val="0000FF"/>
                </a:solidFill>
              </a:rPr>
              <a:t>Hyppigheden af skader</a:t>
            </a:r>
          </a:p>
          <a:p>
            <a:pPr lvl="1"/>
            <a:r>
              <a:rPr lang="da-DK" altLang="da-DK" sz="1600" dirty="0" smtClean="0">
                <a:solidFill>
                  <a:srgbClr val="0000FF"/>
                </a:solidFill>
              </a:rPr>
              <a:t>Stagnation i udviklingen (resultater)</a:t>
            </a:r>
          </a:p>
          <a:p>
            <a:pPr lvl="1"/>
            <a:r>
              <a:rPr lang="da-DK" altLang="da-DK" sz="1600" dirty="0" smtClean="0">
                <a:solidFill>
                  <a:srgbClr val="0000FF"/>
                </a:solidFill>
              </a:rPr>
              <a:t>Studiemæssige (civil uddannelse) krav</a:t>
            </a:r>
          </a:p>
          <a:p>
            <a:pPr lvl="1"/>
            <a:r>
              <a:rPr lang="da-DK" altLang="da-DK" sz="1600" dirty="0" smtClean="0">
                <a:solidFill>
                  <a:srgbClr val="0000FF"/>
                </a:solidFill>
              </a:rPr>
              <a:t>Motivationsmangel</a:t>
            </a:r>
          </a:p>
          <a:p>
            <a:pPr lvl="1"/>
            <a:r>
              <a:rPr lang="da-DK" altLang="da-DK" sz="1600" dirty="0" smtClean="0">
                <a:solidFill>
                  <a:srgbClr val="0000FF"/>
                </a:solidFill>
              </a:rPr>
              <a:t>Andet: sociale faktorer, anden idræt, faciliteter, arbejde, værnepligt, ægteskab og familiemæssige årsager.</a:t>
            </a:r>
          </a:p>
        </p:txBody>
      </p:sp>
    </p:spTree>
    <p:extLst>
      <p:ext uri="{BB962C8B-B14F-4D97-AF65-F5344CB8AC3E}">
        <p14:creationId xmlns:p14="http://schemas.microsoft.com/office/powerpoint/2010/main" val="2563869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defRPr/>
            </a:pPr>
            <a:r>
              <a:rPr lang="da-DK" sz="2400" b="1" dirty="0" err="1" smtClean="0">
                <a:effectLst>
                  <a:outerShdw blurRad="38100" dist="38100" dir="2700000" algn="tl">
                    <a:srgbClr val="000000">
                      <a:alpha val="43137"/>
                    </a:srgbClr>
                  </a:outerShdw>
                </a:effectLst>
              </a:rPr>
              <a:t>Drop-out</a:t>
            </a:r>
            <a:r>
              <a:rPr lang="da-DK" sz="2400" b="1" dirty="0" smtClean="0">
                <a:effectLst>
                  <a:outerShdw blurRad="38100" dist="38100" dir="2700000" algn="tl">
                    <a:srgbClr val="000000">
                      <a:alpha val="43137"/>
                    </a:srgbClr>
                  </a:outerShdw>
                </a:effectLst>
              </a:rPr>
              <a:t> Rate and </a:t>
            </a:r>
            <a:r>
              <a:rPr lang="da-DK" sz="2400" b="1" dirty="0" err="1" smtClean="0">
                <a:effectLst>
                  <a:outerShdw blurRad="38100" dist="38100" dir="2700000" algn="tl">
                    <a:srgbClr val="000000">
                      <a:alpha val="43137"/>
                    </a:srgbClr>
                  </a:outerShdw>
                </a:effectLst>
              </a:rPr>
              <a:t>Drop-out</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Reasons</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Among</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Promising</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Norwegian</a:t>
            </a:r>
            <a:r>
              <a:rPr lang="da-DK" sz="2400" b="1" dirty="0" smtClean="0">
                <a:effectLst>
                  <a:outerShdw blurRad="38100" dist="38100" dir="2700000" algn="tl">
                    <a:srgbClr val="000000">
                      <a:alpha val="43137"/>
                    </a:srgbClr>
                  </a:outerShdw>
                </a:effectLst>
              </a:rPr>
              <a:t> </a:t>
            </a:r>
            <a:r>
              <a:rPr lang="da-DK" sz="2400" b="1" dirty="0" err="1" smtClean="0">
                <a:effectLst>
                  <a:outerShdw blurRad="38100" dist="38100" dir="2700000" algn="tl">
                    <a:srgbClr val="000000">
                      <a:alpha val="43137"/>
                    </a:srgbClr>
                  </a:outerShdw>
                </a:effectLst>
              </a:rPr>
              <a:t>Track</a:t>
            </a:r>
            <a:r>
              <a:rPr lang="da-DK" sz="2400" b="1" dirty="0" smtClean="0">
                <a:effectLst>
                  <a:outerShdw blurRad="38100" dist="38100" dir="2700000" algn="tl">
                    <a:srgbClr val="000000">
                      <a:alpha val="43137"/>
                    </a:srgbClr>
                  </a:outerShdw>
                </a:effectLst>
              </a:rPr>
              <a:t> and Field </a:t>
            </a:r>
            <a:r>
              <a:rPr lang="da-DK" sz="2400" b="1" dirty="0" err="1" smtClean="0">
                <a:effectLst>
                  <a:outerShdw blurRad="38100" dist="38100" dir="2700000" algn="tl">
                    <a:srgbClr val="000000">
                      <a:alpha val="43137"/>
                    </a:srgbClr>
                  </a:outerShdw>
                </a:effectLst>
              </a:rPr>
              <a:t>Athletes</a:t>
            </a:r>
            <a:r>
              <a:rPr lang="da-DK" sz="2400" b="1" dirty="0" smtClean="0">
                <a:effectLst>
                  <a:outerShdw blurRad="38100" dist="38100" dir="2700000" algn="tl">
                    <a:srgbClr val="000000">
                      <a:alpha val="43137"/>
                    </a:srgbClr>
                  </a:outerShdw>
                </a:effectLst>
              </a:rPr>
              <a:t>  </a:t>
            </a:r>
            <a:r>
              <a:rPr lang="da-DK" sz="1400" dirty="0" smtClean="0"/>
              <a:t>(Eystein Enoksen 2011)</a:t>
            </a:r>
            <a:endParaRPr lang="da-DK" sz="1400" dirty="0"/>
          </a:p>
        </p:txBody>
      </p:sp>
      <p:sp>
        <p:nvSpPr>
          <p:cNvPr id="30723" name="Pladsholder til indhold 2"/>
          <p:cNvSpPr>
            <a:spLocks noGrp="1"/>
          </p:cNvSpPr>
          <p:nvPr>
            <p:ph idx="1"/>
          </p:nvPr>
        </p:nvSpPr>
        <p:spPr>
          <a:xfrm>
            <a:off x="457200" y="1412875"/>
            <a:ext cx="8229600" cy="5184775"/>
          </a:xfrm>
        </p:spPr>
        <p:txBody>
          <a:bodyPr/>
          <a:lstStyle/>
          <a:p>
            <a:r>
              <a:rPr lang="da-DK" altLang="da-DK" sz="2000" b="1" dirty="0" smtClean="0"/>
              <a:t>Generelt:</a:t>
            </a:r>
          </a:p>
          <a:p>
            <a:r>
              <a:rPr lang="da-DK" altLang="da-DK" sz="1800" dirty="0" smtClean="0"/>
              <a:t>Fortællingen(Ericsson et.al.,1993) 10.000 timer</a:t>
            </a:r>
          </a:p>
          <a:p>
            <a:r>
              <a:rPr lang="da-DK" altLang="da-DK" sz="1800" dirty="0" smtClean="0"/>
              <a:t>Drop out: Multifaktuelle &amp; komplekse årsager</a:t>
            </a:r>
          </a:p>
          <a:p>
            <a:pPr lvl="1"/>
            <a:r>
              <a:rPr lang="da-DK" altLang="da-DK" sz="1600" dirty="0" smtClean="0"/>
              <a:t>Den uvillige (skader, sygdom, stort træningspres)</a:t>
            </a:r>
          </a:p>
          <a:p>
            <a:pPr lvl="1"/>
            <a:r>
              <a:rPr lang="da-DK" altLang="da-DK" sz="1600" dirty="0" smtClean="0"/>
              <a:t>Den frivillige ( andre interesser/aktiviteter)</a:t>
            </a:r>
          </a:p>
          <a:p>
            <a:pPr lvl="1"/>
            <a:r>
              <a:rPr lang="da-DK" altLang="da-DK" sz="1600" dirty="0" smtClean="0"/>
              <a:t>”The </a:t>
            </a:r>
            <a:r>
              <a:rPr lang="da-DK" altLang="da-DK" sz="1600" dirty="0" err="1" smtClean="0"/>
              <a:t>resistant</a:t>
            </a:r>
            <a:r>
              <a:rPr lang="da-DK" altLang="da-DK" sz="1600" dirty="0" smtClean="0"/>
              <a:t>” – ”</a:t>
            </a:r>
            <a:r>
              <a:rPr lang="da-DK" altLang="da-DK" sz="1600" dirty="0" err="1" smtClean="0"/>
              <a:t>cost-benefit</a:t>
            </a:r>
            <a:r>
              <a:rPr lang="da-DK" altLang="da-DK" sz="1600" dirty="0" smtClean="0"/>
              <a:t>” vurdering af omkostninger / udbytte  </a:t>
            </a:r>
          </a:p>
          <a:p>
            <a:r>
              <a:rPr lang="da-DK" altLang="da-DK" sz="2000" b="1" dirty="0" smtClean="0">
                <a:solidFill>
                  <a:srgbClr val="0000FF"/>
                </a:solidFill>
              </a:rPr>
              <a:t>Atletik:</a:t>
            </a:r>
          </a:p>
          <a:p>
            <a:r>
              <a:rPr lang="da-DK" altLang="da-DK" sz="1800" dirty="0" smtClean="0">
                <a:solidFill>
                  <a:srgbClr val="0000FF"/>
                </a:solidFill>
              </a:rPr>
              <a:t>Sverige:90 % af pigerne og 75 % af drengene stoppe med atletik inden for de første 5 år af karrierestart. </a:t>
            </a:r>
            <a:r>
              <a:rPr lang="da-DK" altLang="da-DK" sz="1400" dirty="0" smtClean="0">
                <a:solidFill>
                  <a:srgbClr val="0000FF"/>
                </a:solidFill>
              </a:rPr>
              <a:t>(Ek, 1977)</a:t>
            </a:r>
          </a:p>
          <a:p>
            <a:r>
              <a:rPr lang="da-DK" altLang="da-DK" sz="1800" dirty="0" smtClean="0">
                <a:solidFill>
                  <a:srgbClr val="0000FF"/>
                </a:solidFill>
              </a:rPr>
              <a:t>Finland: Af 90 aktive (11-13 år,) som tidligt specialiserede sig, nåede kun én landsholdet efter 10 år. </a:t>
            </a:r>
            <a:r>
              <a:rPr lang="da-DK" altLang="da-DK" sz="1400" dirty="0" smtClean="0">
                <a:solidFill>
                  <a:srgbClr val="0000FF"/>
                </a:solidFill>
              </a:rPr>
              <a:t>(</a:t>
            </a:r>
            <a:r>
              <a:rPr lang="da-DK" altLang="da-DK" sz="1400" dirty="0" err="1" smtClean="0">
                <a:solidFill>
                  <a:srgbClr val="0000FF"/>
                </a:solidFill>
              </a:rPr>
              <a:t>Jarver</a:t>
            </a:r>
            <a:r>
              <a:rPr lang="da-DK" altLang="da-DK" sz="1400" dirty="0" smtClean="0">
                <a:solidFill>
                  <a:srgbClr val="0000FF"/>
                </a:solidFill>
              </a:rPr>
              <a:t>, 1979) </a:t>
            </a:r>
          </a:p>
          <a:p>
            <a:r>
              <a:rPr lang="da-DK" altLang="da-DK" sz="1800" dirty="0" smtClean="0">
                <a:solidFill>
                  <a:srgbClr val="0000FF"/>
                </a:solidFill>
              </a:rPr>
              <a:t>Norge: Pigerne har størst frafald og frafaldet var størst i 17 års alderen </a:t>
            </a:r>
            <a:r>
              <a:rPr lang="da-DK" altLang="da-DK" sz="1400" dirty="0" smtClean="0">
                <a:solidFill>
                  <a:srgbClr val="0000FF"/>
                </a:solidFill>
              </a:rPr>
              <a:t>(Enoksen, 2002)</a:t>
            </a:r>
          </a:p>
          <a:p>
            <a:pPr lvl="1"/>
            <a:r>
              <a:rPr lang="da-DK" altLang="da-DK" sz="1600" dirty="0" smtClean="0">
                <a:solidFill>
                  <a:srgbClr val="0000FF"/>
                </a:solidFill>
              </a:rPr>
              <a:t>Hovedårsagerne for frafald hos piger (n=381): </a:t>
            </a:r>
          </a:p>
          <a:p>
            <a:pPr lvl="1"/>
            <a:r>
              <a:rPr lang="da-DK" altLang="da-DK" sz="1600" dirty="0" smtClean="0">
                <a:solidFill>
                  <a:srgbClr val="0000FF"/>
                </a:solidFill>
              </a:rPr>
              <a:t>25 % pga. skader, 14,6 % skole og arbejde (Lippe, 1976)</a:t>
            </a:r>
          </a:p>
          <a:p>
            <a:endParaRPr lang="da-DK" altLang="da-DK" sz="2000" dirty="0" smtClean="0">
              <a:solidFill>
                <a:srgbClr val="0000FF"/>
              </a:solidFill>
            </a:endParaRPr>
          </a:p>
          <a:p>
            <a:endParaRPr lang="da-DK" altLang="da-DK" sz="2000" dirty="0" smtClean="0"/>
          </a:p>
          <a:p>
            <a:endParaRPr lang="da-DK" altLang="da-DK" sz="2000" dirty="0" smtClean="0"/>
          </a:p>
        </p:txBody>
      </p:sp>
    </p:spTree>
    <p:extLst>
      <p:ext uri="{BB962C8B-B14F-4D97-AF65-F5344CB8AC3E}">
        <p14:creationId xmlns:p14="http://schemas.microsoft.com/office/powerpoint/2010/main" val="3891428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defRPr/>
            </a:pPr>
            <a:r>
              <a:rPr lang="en-GB" sz="3600" b="1" dirty="0" smtClean="0">
                <a:effectLst>
                  <a:outerShdw blurRad="38100" dist="38100" dir="2700000" algn="tl">
                    <a:srgbClr val="000000">
                      <a:alpha val="43137"/>
                    </a:srgbClr>
                  </a:outerShdw>
                </a:effectLst>
              </a:rPr>
              <a:t>Late specialization: The key to –</a:t>
            </a:r>
            <a:br>
              <a:rPr lang="en-GB" sz="3600" b="1" dirty="0" smtClean="0">
                <a:effectLst>
                  <a:outerShdw blurRad="38100" dist="38100" dir="2700000" algn="tl">
                    <a:srgbClr val="000000">
                      <a:alpha val="43137"/>
                    </a:srgbClr>
                  </a:outerShdw>
                </a:effectLst>
              </a:rPr>
            </a:br>
            <a:r>
              <a:rPr lang="en-GB" sz="1600" dirty="0" smtClean="0"/>
              <a:t>(K. </a:t>
            </a:r>
            <a:r>
              <a:rPr lang="en-GB" sz="1600" dirty="0" err="1" smtClean="0"/>
              <a:t>Moesch</a:t>
            </a:r>
            <a:r>
              <a:rPr lang="en-GB" sz="1600" dirty="0" smtClean="0"/>
              <a:t>, A. – M. Elbe, M. - L. T. </a:t>
            </a:r>
            <a:r>
              <a:rPr lang="en-GB" sz="1600" dirty="0" err="1" smtClean="0"/>
              <a:t>Hauge</a:t>
            </a:r>
            <a:r>
              <a:rPr lang="en-GB" sz="1600" dirty="0" smtClean="0"/>
              <a:t>, J. M. </a:t>
            </a:r>
            <a:r>
              <a:rPr lang="en-GB" sz="1600" dirty="0" err="1" smtClean="0"/>
              <a:t>Wikman</a:t>
            </a:r>
            <a:r>
              <a:rPr lang="en-GB" sz="1600" dirty="0" smtClean="0"/>
              <a:t>, 2011)</a:t>
            </a:r>
            <a:r>
              <a:rPr lang="en-GB" sz="7200" b="1" dirty="0" smtClean="0">
                <a:effectLst>
                  <a:outerShdw blurRad="38100" dist="38100" dir="2700000" algn="tl">
                    <a:srgbClr val="000000">
                      <a:alpha val="43137"/>
                    </a:srgbClr>
                  </a:outerShdw>
                </a:effectLst>
              </a:rPr>
              <a:t/>
            </a:r>
            <a:br>
              <a:rPr lang="en-GB" sz="7200" b="1" dirty="0" smtClean="0">
                <a:effectLst>
                  <a:outerShdw blurRad="38100" dist="38100" dir="2700000" algn="tl">
                    <a:srgbClr val="000000">
                      <a:alpha val="43137"/>
                    </a:srgbClr>
                  </a:outerShdw>
                </a:effectLst>
              </a:rPr>
            </a:br>
            <a:endParaRPr lang="da-DK" dirty="0"/>
          </a:p>
        </p:txBody>
      </p:sp>
      <p:sp>
        <p:nvSpPr>
          <p:cNvPr id="39939" name="Content Placeholder 2"/>
          <p:cNvSpPr>
            <a:spLocks noGrp="1"/>
          </p:cNvSpPr>
          <p:nvPr>
            <p:ph idx="1"/>
          </p:nvPr>
        </p:nvSpPr>
        <p:spPr>
          <a:xfrm>
            <a:off x="457200" y="1268413"/>
            <a:ext cx="8229600" cy="5148262"/>
          </a:xfrm>
        </p:spPr>
        <p:txBody>
          <a:bodyPr/>
          <a:lstStyle/>
          <a:p>
            <a:pPr>
              <a:buFont typeface="Arial" charset="0"/>
              <a:buNone/>
            </a:pPr>
            <a:r>
              <a:rPr lang="da-DK" altLang="da-DK" sz="2200" b="1" dirty="0" smtClean="0">
                <a:solidFill>
                  <a:srgbClr val="0000FF"/>
                </a:solidFill>
              </a:rPr>
              <a:t>Resultater:</a:t>
            </a:r>
          </a:p>
          <a:p>
            <a:r>
              <a:rPr lang="da-DK" altLang="da-DK" sz="2000" dirty="0" smtClean="0">
                <a:solidFill>
                  <a:srgbClr val="0000FF"/>
                </a:solidFill>
              </a:rPr>
              <a:t>Eliteaktive i </a:t>
            </a:r>
            <a:r>
              <a:rPr lang="da-DK" altLang="da-DK" sz="2000" dirty="0" err="1" smtClean="0">
                <a:solidFill>
                  <a:srgbClr val="0000FF"/>
                </a:solidFill>
              </a:rPr>
              <a:t>cgs</a:t>
            </a:r>
            <a:r>
              <a:rPr lang="da-DK" altLang="da-DK" sz="2000" dirty="0" smtClean="0">
                <a:solidFill>
                  <a:srgbClr val="0000FF"/>
                </a:solidFill>
              </a:rPr>
              <a:t> sport, specialiserer sig senere end subeliten</a:t>
            </a:r>
          </a:p>
          <a:p>
            <a:r>
              <a:rPr lang="da-DK" altLang="da-DK" sz="2000" dirty="0" smtClean="0">
                <a:solidFill>
                  <a:srgbClr val="0000FF"/>
                </a:solidFill>
              </a:rPr>
              <a:t>Subeliten når landsholdsniveauet tidligere, men holder ikke landsholdsniveauet så lang tid  </a:t>
            </a:r>
          </a:p>
          <a:p>
            <a:r>
              <a:rPr lang="da-DK" altLang="da-DK" sz="2000" dirty="0" smtClean="0">
                <a:solidFill>
                  <a:srgbClr val="0000FF"/>
                </a:solidFill>
              </a:rPr>
              <a:t>Subeliten træner mere i de yngre år, men som 18 årige, har begge grupper akkumuleret den samme totale mænge træning</a:t>
            </a:r>
          </a:p>
          <a:p>
            <a:r>
              <a:rPr lang="da-DK" altLang="da-DK" sz="2000" dirty="0" smtClean="0">
                <a:solidFill>
                  <a:srgbClr val="0000FF"/>
                </a:solidFill>
              </a:rPr>
              <a:t>Ved 21 år, har de eliteaktive akkumuleret den største mængde træning</a:t>
            </a:r>
          </a:p>
          <a:p>
            <a:pPr>
              <a:buFont typeface="Arial" charset="0"/>
              <a:buNone/>
            </a:pPr>
            <a:r>
              <a:rPr lang="da-DK" altLang="da-DK" sz="2200" b="1" dirty="0" smtClean="0"/>
              <a:t>Perspektiver:</a:t>
            </a:r>
          </a:p>
          <a:p>
            <a:r>
              <a:rPr lang="da-DK" altLang="da-DK" sz="2000" dirty="0" smtClean="0"/>
              <a:t>Senere specialisering</a:t>
            </a:r>
          </a:p>
          <a:p>
            <a:r>
              <a:rPr lang="da-DK" altLang="da-DK" sz="2000" dirty="0" smtClean="0"/>
              <a:t>Eliteaktive akkumulerer større total træningsmængde end subeliten</a:t>
            </a:r>
          </a:p>
          <a:p>
            <a:r>
              <a:rPr lang="da-DK" altLang="da-DK" sz="2000" dirty="0" smtClean="0"/>
              <a:t>Der er ingen signifikans for, at involvering i flere idrætsgrene øger perfektionen i </a:t>
            </a:r>
            <a:r>
              <a:rPr lang="da-DK" altLang="da-DK" sz="2000" dirty="0" err="1" smtClean="0"/>
              <a:t>èn</a:t>
            </a:r>
            <a:r>
              <a:rPr lang="da-DK" altLang="da-DK" sz="2000" dirty="0" smtClean="0"/>
              <a:t> (idrætter med fysiske krav).</a:t>
            </a:r>
          </a:p>
          <a:p>
            <a:r>
              <a:rPr lang="da-DK" altLang="da-DK" sz="2000" dirty="0" smtClean="0"/>
              <a:t>Mængdetræning skal introduceres på det rette tidspunkt </a:t>
            </a:r>
          </a:p>
          <a:p>
            <a:r>
              <a:rPr lang="en-GB" altLang="da-DK" sz="2000" b="1" dirty="0" smtClean="0"/>
              <a:t>”Perfect training at the right time makes perfect”</a:t>
            </a:r>
          </a:p>
          <a:p>
            <a:endParaRPr lang="da-DK" altLang="da-DK" dirty="0" smtClean="0"/>
          </a:p>
        </p:txBody>
      </p:sp>
    </p:spTree>
    <p:extLst>
      <p:ext uri="{BB962C8B-B14F-4D97-AF65-F5344CB8AC3E}">
        <p14:creationId xmlns:p14="http://schemas.microsoft.com/office/powerpoint/2010/main" val="1827403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640"/>
            <a:ext cx="8713788" cy="792088"/>
          </a:xfrm>
        </p:spPr>
        <p:txBody>
          <a:bodyPr anchor="b">
            <a:normAutofit fontScale="90000"/>
          </a:bodyPr>
          <a:lstStyle/>
          <a:p>
            <a:pPr algn="l">
              <a:defRPr/>
            </a:pPr>
            <a:r>
              <a:rPr lang="da-DK" dirty="0"/>
              <a:t/>
            </a:r>
            <a:br>
              <a:rPr lang="da-DK" dirty="0"/>
            </a:br>
            <a:r>
              <a:rPr lang="da-DK" sz="2400" b="1" dirty="0" smtClean="0">
                <a:effectLst>
                  <a:outerShdw blurRad="38100" dist="38100" dir="2700000" algn="tl">
                    <a:srgbClr val="000000">
                      <a:alpha val="43137"/>
                    </a:srgbClr>
                  </a:outerShdw>
                </a:effectLst>
              </a:rPr>
              <a:t>Rousseau </a:t>
            </a:r>
            <a:r>
              <a:rPr lang="da-DK" sz="2400" b="1" dirty="0">
                <a:effectLst>
                  <a:outerShdw blurRad="38100" dist="38100" dir="2700000" algn="tl">
                    <a:srgbClr val="000000">
                      <a:alpha val="43137"/>
                    </a:srgbClr>
                  </a:outerShdw>
                </a:effectLst>
              </a:rPr>
              <a:t>som modsvar til en forceret </a:t>
            </a:r>
            <a:r>
              <a:rPr lang="da-DK" sz="2400" b="1" dirty="0" smtClean="0">
                <a:effectLst>
                  <a:outerShdw blurRad="38100" dist="38100" dir="2700000" algn="tl">
                    <a:srgbClr val="000000">
                      <a:alpha val="43137"/>
                    </a:srgbClr>
                  </a:outerShdw>
                </a:effectLst>
              </a:rPr>
              <a:t>talentudvikling,</a:t>
            </a:r>
            <a:r>
              <a:rPr lang="da-DK" sz="2400" b="1" dirty="0">
                <a:effectLst>
                  <a:outerShdw blurRad="38100" dist="38100" dir="2700000" algn="tl">
                    <a:srgbClr val="000000">
                      <a:alpha val="43137"/>
                    </a:srgbClr>
                  </a:outerShdw>
                </a:effectLst>
              </a:rPr>
              <a:t> </a:t>
            </a:r>
            <a:r>
              <a:rPr lang="da-DK" sz="2400" b="1" dirty="0" smtClean="0">
                <a:effectLst>
                  <a:outerShdw blurRad="38100" dist="38100" dir="2700000" algn="tl">
                    <a:srgbClr val="000000">
                      <a:alpha val="43137"/>
                    </a:srgbClr>
                  </a:outerShdw>
                </a:effectLst>
              </a:rPr>
              <a:t/>
            </a:r>
            <a:br>
              <a:rPr lang="da-DK" sz="2400" b="1" dirty="0" smtClean="0">
                <a:effectLst>
                  <a:outerShdw blurRad="38100" dist="38100" dir="2700000" algn="tl">
                    <a:srgbClr val="000000">
                      <a:alpha val="43137"/>
                    </a:srgbClr>
                  </a:outerShdw>
                </a:effectLst>
              </a:rPr>
            </a:br>
            <a:r>
              <a:rPr lang="de-DE" sz="1600" b="1" dirty="0" smtClean="0"/>
              <a:t>Claus </a:t>
            </a:r>
            <a:r>
              <a:rPr lang="de-DE" sz="1600" b="1" dirty="0"/>
              <a:t>Holm &amp; </a:t>
            </a:r>
            <a:r>
              <a:rPr lang="de-DE" sz="1600" b="1" dirty="0" smtClean="0"/>
              <a:t>Jens </a:t>
            </a:r>
            <a:r>
              <a:rPr lang="de-DE" sz="1600" b="1" dirty="0"/>
              <a:t>Christian </a:t>
            </a:r>
            <a:r>
              <a:rPr lang="de-DE" sz="1600" b="1" dirty="0" smtClean="0"/>
              <a:t>Nielsen</a:t>
            </a:r>
            <a:r>
              <a:rPr lang="de-DE" sz="1800" b="1" dirty="0" smtClean="0"/>
              <a:t> </a:t>
            </a:r>
            <a:r>
              <a:rPr lang="de-DE" sz="1100" dirty="0" smtClean="0"/>
              <a:t>(</a:t>
            </a:r>
            <a:r>
              <a:rPr lang="da-DK" sz="1100" i="1" dirty="0" smtClean="0"/>
              <a:t>idrottsforum.org 2015-10-15)</a:t>
            </a:r>
            <a:endParaRPr lang="da-DK" sz="1100" b="1" dirty="0">
              <a:effectLst>
                <a:outerShdw blurRad="38100" dist="38100" dir="2700000" algn="tl">
                  <a:srgbClr val="000000">
                    <a:alpha val="43137"/>
                  </a:srgbClr>
                </a:outerShdw>
              </a:effectLst>
            </a:endParaRPr>
          </a:p>
        </p:txBody>
      </p:sp>
      <p:sp>
        <p:nvSpPr>
          <p:cNvPr id="3" name="Pladsholder til indhold 2"/>
          <p:cNvSpPr>
            <a:spLocks noGrp="1"/>
          </p:cNvSpPr>
          <p:nvPr>
            <p:ph idx="1"/>
          </p:nvPr>
        </p:nvSpPr>
        <p:spPr>
          <a:xfrm>
            <a:off x="250824" y="1196752"/>
            <a:ext cx="8713663" cy="5389786"/>
          </a:xfrm>
        </p:spPr>
        <p:txBody>
          <a:bodyPr>
            <a:normAutofit fontScale="62500" lnSpcReduction="20000"/>
          </a:bodyPr>
          <a:lstStyle/>
          <a:p>
            <a:pPr marL="0" indent="0">
              <a:buFont typeface="Arial" charset="0"/>
              <a:buNone/>
              <a:defRPr/>
            </a:pPr>
            <a:r>
              <a:rPr lang="da-DK" sz="1900" b="1" dirty="0" smtClean="0"/>
              <a:t>Jean–</a:t>
            </a:r>
            <a:r>
              <a:rPr lang="da-DK" sz="1900" b="1" dirty="0" err="1" smtClean="0"/>
              <a:t>Jacque</a:t>
            </a:r>
            <a:r>
              <a:rPr lang="da-DK" sz="1900" b="1" dirty="0" smtClean="0"/>
              <a:t> Rousseau</a:t>
            </a:r>
            <a:r>
              <a:rPr lang="da-DK" sz="1200" dirty="0" smtClean="0"/>
              <a:t>:  </a:t>
            </a:r>
            <a:r>
              <a:rPr lang="da-DK" sz="1900" b="1" dirty="0" smtClean="0"/>
              <a:t>”</a:t>
            </a:r>
            <a:r>
              <a:rPr lang="da-DK" sz="1900" b="1" i="1" dirty="0" smtClean="0"/>
              <a:t>Emile</a:t>
            </a:r>
            <a:r>
              <a:rPr lang="da-DK" sz="1900" b="1" i="1" dirty="0"/>
              <a:t>, eller Om </a:t>
            </a:r>
            <a:r>
              <a:rPr lang="da-DK" sz="1900" b="1" i="1" dirty="0" smtClean="0"/>
              <a:t>opdragelsen” </a:t>
            </a:r>
            <a:r>
              <a:rPr lang="da-DK" sz="1200" i="1" dirty="0" smtClean="0"/>
              <a:t>(1</a:t>
            </a:r>
            <a:r>
              <a:rPr lang="da-DK" sz="1200" dirty="0" smtClean="0"/>
              <a:t>762)  </a:t>
            </a:r>
          </a:p>
          <a:p>
            <a:pPr marL="0" indent="0">
              <a:buFont typeface="Arial" charset="0"/>
              <a:buNone/>
              <a:defRPr/>
            </a:pPr>
            <a:endParaRPr lang="da-DK" sz="1200" dirty="0" smtClean="0"/>
          </a:p>
          <a:p>
            <a:pPr marL="0" indent="0">
              <a:buFont typeface="Arial" charset="0"/>
              <a:buNone/>
              <a:defRPr/>
            </a:pPr>
            <a:endParaRPr lang="da-DK" sz="1200" dirty="0" smtClean="0"/>
          </a:p>
          <a:p>
            <a:pPr marL="0" indent="0" algn="ctr">
              <a:buFont typeface="Arial" charset="0"/>
              <a:buNone/>
              <a:defRPr/>
            </a:pPr>
            <a:r>
              <a:rPr lang="da-DK" sz="2900" b="1" i="1" dirty="0" smtClean="0"/>
              <a:t> </a:t>
            </a:r>
            <a:r>
              <a:rPr lang="da-DK" altLang="da-DK" sz="2900" b="1" i="1" dirty="0" smtClean="0">
                <a:solidFill>
                  <a:srgbClr val="0000FF"/>
                </a:solidFill>
              </a:rPr>
              <a:t>”</a:t>
            </a:r>
            <a:r>
              <a:rPr lang="da-DK" altLang="da-DK" sz="2900" b="1" i="1" dirty="0">
                <a:solidFill>
                  <a:srgbClr val="0000FF"/>
                </a:solidFill>
              </a:rPr>
              <a:t>for undervisning af børn er en gerning, hvor man må forstå at spilde tid for at vinde tid</a:t>
            </a:r>
            <a:r>
              <a:rPr lang="da-DK" altLang="da-DK" sz="2900" b="1" i="1" dirty="0" smtClean="0">
                <a:solidFill>
                  <a:srgbClr val="0000FF"/>
                </a:solidFill>
              </a:rPr>
              <a:t>.”</a:t>
            </a:r>
          </a:p>
          <a:p>
            <a:pPr marL="0" indent="0">
              <a:buFont typeface="Arial" charset="0"/>
              <a:buNone/>
              <a:defRPr/>
            </a:pPr>
            <a:endParaRPr lang="da-DK" altLang="da-DK" sz="1600" dirty="0" smtClean="0">
              <a:solidFill>
                <a:srgbClr val="0000FF"/>
              </a:solidFill>
            </a:endParaRPr>
          </a:p>
          <a:p>
            <a:pPr marL="0" indent="0">
              <a:buFont typeface="Arial" charset="0"/>
              <a:buNone/>
              <a:defRPr/>
            </a:pPr>
            <a:endParaRPr lang="da-DK" altLang="da-DK" sz="1600" dirty="0" smtClean="0">
              <a:solidFill>
                <a:srgbClr val="0000FF"/>
              </a:solidFill>
            </a:endParaRPr>
          </a:p>
          <a:p>
            <a:pPr>
              <a:buFont typeface="Wingdings" panose="05000000000000000000" pitchFamily="2" charset="2"/>
              <a:buChar char="Ø"/>
            </a:pPr>
            <a:r>
              <a:rPr lang="da-DK" altLang="da-DK" sz="2900" dirty="0"/>
              <a:t>For det første var målet for Rousseau ikke, at en opdrager skulle spilde tiden. </a:t>
            </a:r>
            <a:r>
              <a:rPr lang="da-DK" altLang="da-DK" sz="2900" b="1" dirty="0">
                <a:solidFill>
                  <a:srgbClr val="0000FF"/>
                </a:solidFill>
              </a:rPr>
              <a:t>Nej, at spilde tid var middel til at vinde tid!</a:t>
            </a:r>
            <a:r>
              <a:rPr lang="da-DK" altLang="da-DK" sz="2900" dirty="0"/>
              <a:t> Det betyder, at pædagogen skal lade barnets erfaringer følge sin kurs uden indblanding fra pædagogens begreber og anbefalinger. </a:t>
            </a:r>
            <a:endParaRPr lang="da-DK" altLang="da-DK" sz="2900" dirty="0" smtClean="0"/>
          </a:p>
          <a:p>
            <a:pPr>
              <a:buFont typeface="Wingdings" panose="05000000000000000000" pitchFamily="2" charset="2"/>
              <a:buChar char="Ø"/>
            </a:pPr>
            <a:r>
              <a:rPr lang="da-DK" altLang="da-DK" sz="2900" dirty="0" smtClean="0"/>
              <a:t>For </a:t>
            </a:r>
            <a:r>
              <a:rPr lang="da-DK" altLang="da-DK" sz="2900" dirty="0"/>
              <a:t>det andet var Rousseau optaget af </a:t>
            </a:r>
            <a:r>
              <a:rPr lang="da-DK" altLang="da-DK" sz="2900" b="1" dirty="0">
                <a:solidFill>
                  <a:srgbClr val="0000FF"/>
                </a:solidFill>
              </a:rPr>
              <a:t>at holde et rum åbent for relevante erfaringer.</a:t>
            </a:r>
            <a:r>
              <a:rPr lang="da-DK" altLang="da-DK" sz="2900" dirty="0">
                <a:solidFill>
                  <a:srgbClr val="0000FF"/>
                </a:solidFill>
              </a:rPr>
              <a:t> </a:t>
            </a:r>
            <a:r>
              <a:rPr lang="da-DK" altLang="da-DK" sz="2900" dirty="0"/>
              <a:t>Relevante fordi de sker indenfor barnets egen tidshorisont og er synkroniseret med barnets egen erfaringsmæssige rytme i interaktion med </a:t>
            </a:r>
            <a:r>
              <a:rPr lang="da-DK" altLang="da-DK" sz="2900" dirty="0" smtClean="0"/>
              <a:t>andre.</a:t>
            </a:r>
          </a:p>
          <a:p>
            <a:pPr>
              <a:buFont typeface="Wingdings" panose="05000000000000000000" pitchFamily="2" charset="2"/>
              <a:buChar char="Ø"/>
            </a:pPr>
            <a:r>
              <a:rPr lang="da-DK" altLang="da-DK" sz="2900" b="1" dirty="0" smtClean="0">
                <a:solidFill>
                  <a:srgbClr val="0000FF"/>
                </a:solidFill>
              </a:rPr>
              <a:t>Pædagogen/træneren </a:t>
            </a:r>
            <a:r>
              <a:rPr lang="da-DK" altLang="da-DK" sz="2900" b="1" dirty="0">
                <a:solidFill>
                  <a:srgbClr val="0000FF"/>
                </a:solidFill>
              </a:rPr>
              <a:t>får den rolle, at han/hun først og fremmest må træne sin fornemmelse for timing, af hans/ hendes aktioner. </a:t>
            </a:r>
            <a:r>
              <a:rPr lang="da-DK" altLang="da-DK" sz="2900" dirty="0"/>
              <a:t>Den rigtige tids- og rumsfornemmelse er fornemmelse for, hvad der er på sin plads i situationen </a:t>
            </a:r>
            <a:r>
              <a:rPr lang="da-DK" altLang="da-DK" sz="2900" dirty="0" smtClean="0"/>
              <a:t>-- </a:t>
            </a:r>
          </a:p>
          <a:p>
            <a:pPr>
              <a:buFont typeface="Wingdings" panose="05000000000000000000" pitchFamily="2" charset="2"/>
              <a:buChar char="Ø"/>
            </a:pPr>
            <a:r>
              <a:rPr lang="da-DK" altLang="da-DK" sz="2900" dirty="0" smtClean="0"/>
              <a:t>Det </a:t>
            </a:r>
            <a:r>
              <a:rPr lang="da-DK" altLang="da-DK" sz="2900" dirty="0"/>
              <a:t>handler ikke om at abdicere fra at undervise som pædagog, ej heller om en uvilje til at tage ansvar for undervisning og i sidste instans heller ikke om, at barnet ikke skal blive et kompetent medlem af samfundet eller en vinder på fodboldbanen. </a:t>
            </a:r>
          </a:p>
          <a:p>
            <a:pPr marL="0" indent="0">
              <a:buNone/>
              <a:defRPr/>
            </a:pPr>
            <a:endParaRPr lang="da-DK" sz="2400" b="1" dirty="0" smtClean="0">
              <a:solidFill>
                <a:srgbClr val="FF0000"/>
              </a:solidFill>
            </a:endParaRPr>
          </a:p>
          <a:p>
            <a:pPr marL="0" indent="0">
              <a:buNone/>
              <a:defRPr/>
            </a:pPr>
            <a:r>
              <a:rPr lang="da-DK" sz="2600" b="1" dirty="0" smtClean="0">
                <a:solidFill>
                  <a:srgbClr val="FF0000"/>
                </a:solidFill>
              </a:rPr>
              <a:t>Mødet </a:t>
            </a:r>
            <a:r>
              <a:rPr lang="da-DK" sz="2600" b="1" dirty="0">
                <a:solidFill>
                  <a:srgbClr val="FF0000"/>
                </a:solidFill>
              </a:rPr>
              <a:t>mellem en afventende pædagogik og en tidlig indsats-pædagogik viser sig for eksempel i en aktuel strid mellem FC Barcelona og Dansk Boldspil Union (DBU) om, hvorvidt FC Barcelona kan få lov at oprette et fodboldakademi i Ballerup </a:t>
            </a:r>
            <a:r>
              <a:rPr lang="da-DK" sz="2600" b="1" dirty="0" smtClean="0">
                <a:solidFill>
                  <a:srgbClr val="FF0000"/>
                </a:solidFill>
              </a:rPr>
              <a:t>Kommune, Danmark </a:t>
            </a:r>
            <a:r>
              <a:rPr lang="da-DK" sz="2600" b="1" dirty="0">
                <a:solidFill>
                  <a:srgbClr val="FF0000"/>
                </a:solidFill>
              </a:rPr>
              <a:t>for børn og unge i alderen 6-16 år. </a:t>
            </a:r>
            <a:r>
              <a:rPr lang="da-DK" sz="2600" b="1" dirty="0" smtClean="0">
                <a:solidFill>
                  <a:srgbClr val="FF0000"/>
                </a:solidFill>
              </a:rPr>
              <a:t> </a:t>
            </a:r>
            <a:endParaRPr lang="da-DK" sz="2600" b="1" dirty="0">
              <a:solidFill>
                <a:srgbClr val="FF0000"/>
              </a:solidFill>
            </a:endParaRPr>
          </a:p>
        </p:txBody>
      </p:sp>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74805"/>
            <a:ext cx="1713153" cy="140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528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23528" y="260648"/>
            <a:ext cx="8496944" cy="792088"/>
          </a:xfrm>
        </p:spPr>
        <p:txBody>
          <a:bodyPr anchor="t">
            <a:noAutofit/>
          </a:bodyPr>
          <a:lstStyle/>
          <a:p>
            <a:r>
              <a:rPr lang="da-DK" sz="2600" b="1" dirty="0" smtClean="0">
                <a:effectLst>
                  <a:outerShdw blurRad="38100" dist="38100" dir="2700000" algn="tl">
                    <a:srgbClr val="000000">
                      <a:alpha val="43137"/>
                    </a:srgbClr>
                  </a:outerShdw>
                </a:effectLst>
              </a:rPr>
              <a:t>”</a:t>
            </a:r>
            <a:r>
              <a:rPr lang="da-DK" sz="2600" b="1" dirty="0">
                <a:effectLst>
                  <a:outerShdw blurRad="38100" dist="38100" dir="2700000" algn="tl">
                    <a:srgbClr val="000000">
                      <a:alpha val="43137"/>
                    </a:srgbClr>
                  </a:outerShdw>
                </a:effectLst>
              </a:rPr>
              <a:t>Træner- og lederadfærd blandt skandinaviske toptrænere</a:t>
            </a:r>
            <a:r>
              <a:rPr lang="da-DK" sz="2600" b="1" dirty="0" smtClean="0">
                <a:effectLst>
                  <a:outerShdw blurRad="38100" dist="38100" dir="2700000" algn="tl">
                    <a:srgbClr val="000000">
                      <a:alpha val="43137"/>
                    </a:srgbClr>
                  </a:outerShdw>
                </a:effectLst>
              </a:rPr>
              <a:t>”</a:t>
            </a:r>
            <a:r>
              <a:rPr lang="da-DK" sz="2600" dirty="0">
                <a:effectLst>
                  <a:outerShdw blurRad="38100" dist="38100" dir="2700000" algn="tl">
                    <a:srgbClr val="000000">
                      <a:alpha val="43137"/>
                    </a:srgbClr>
                  </a:outerShdw>
                </a:effectLst>
              </a:rPr>
              <a:t/>
            </a:r>
            <a:br>
              <a:rPr lang="da-DK" sz="2600" dirty="0">
                <a:effectLst>
                  <a:outerShdw blurRad="38100" dist="38100" dir="2700000" algn="tl">
                    <a:srgbClr val="000000">
                      <a:alpha val="43137"/>
                    </a:srgbClr>
                  </a:outerShdw>
                </a:effectLst>
              </a:rPr>
            </a:br>
            <a:endParaRPr lang="da-DK" sz="2600" dirty="0">
              <a:effectLst>
                <a:outerShdw blurRad="38100" dist="38100" dir="2700000" algn="tl">
                  <a:srgbClr val="000000">
                    <a:alpha val="43137"/>
                  </a:srgbClr>
                </a:outerShdw>
              </a:effectLst>
            </a:endParaRPr>
          </a:p>
        </p:txBody>
      </p:sp>
      <p:sp>
        <p:nvSpPr>
          <p:cNvPr id="5" name="Undertitel 4"/>
          <p:cNvSpPr>
            <a:spLocks noGrp="1"/>
          </p:cNvSpPr>
          <p:nvPr>
            <p:ph type="subTitle" idx="1"/>
          </p:nvPr>
        </p:nvSpPr>
        <p:spPr>
          <a:xfrm>
            <a:off x="323528" y="908720"/>
            <a:ext cx="8568952" cy="5328592"/>
          </a:xfrm>
        </p:spPr>
        <p:txBody>
          <a:bodyPr>
            <a:noAutofit/>
          </a:bodyPr>
          <a:lstStyle/>
          <a:p>
            <a:pPr marL="514350" indent="-514350" algn="l">
              <a:buFont typeface="+mj-lt"/>
              <a:buAutoNum type="arabicPeriod"/>
            </a:pPr>
            <a:r>
              <a:rPr lang="da-DK" sz="1800" b="1" dirty="0" smtClean="0">
                <a:solidFill>
                  <a:srgbClr val="0000FF"/>
                </a:solidFill>
              </a:rPr>
              <a:t>Introduktion </a:t>
            </a:r>
          </a:p>
          <a:p>
            <a:pPr marL="971550" lvl="1" indent="-514350" algn="l">
              <a:buFont typeface="+mj-lt"/>
              <a:buAutoNum type="alphaLcParenR"/>
            </a:pPr>
            <a:r>
              <a:rPr lang="da-DK" sz="1800" b="1" dirty="0" smtClean="0">
                <a:solidFill>
                  <a:srgbClr val="0000FF"/>
                </a:solidFill>
              </a:rPr>
              <a:t>Landstræner </a:t>
            </a:r>
            <a:r>
              <a:rPr lang="da-DK" sz="1800" b="1" dirty="0">
                <a:solidFill>
                  <a:srgbClr val="0000FF"/>
                </a:solidFill>
              </a:rPr>
              <a:t>i </a:t>
            </a:r>
            <a:r>
              <a:rPr lang="da-DK" sz="1800" b="1" dirty="0" smtClean="0">
                <a:solidFill>
                  <a:srgbClr val="0000FF"/>
                </a:solidFill>
              </a:rPr>
              <a:t>DAF i 7 </a:t>
            </a:r>
            <a:r>
              <a:rPr lang="da-DK" sz="1800" b="1" dirty="0">
                <a:solidFill>
                  <a:srgbClr val="0000FF"/>
                </a:solidFill>
              </a:rPr>
              <a:t>og 10 kamp siden 1983</a:t>
            </a:r>
          </a:p>
          <a:p>
            <a:pPr marL="971550" lvl="1" indent="-514350" algn="l">
              <a:buFont typeface="+mj-lt"/>
              <a:buAutoNum type="alphaLcParenR"/>
            </a:pPr>
            <a:r>
              <a:rPr lang="da-DK" sz="1800" b="1" dirty="0" smtClean="0">
                <a:solidFill>
                  <a:srgbClr val="0000FF"/>
                </a:solidFill>
              </a:rPr>
              <a:t>Landstrænere, sportschefer, Davies Cup kaptajn mv.: Atletik, badminton, fodbold, tennis – de fleste </a:t>
            </a:r>
            <a:r>
              <a:rPr lang="da-DK" sz="1800" b="1" dirty="0">
                <a:solidFill>
                  <a:srgbClr val="0000FF"/>
                </a:solidFill>
              </a:rPr>
              <a:t>e</a:t>
            </a:r>
            <a:r>
              <a:rPr lang="da-DK" sz="1800" b="1" dirty="0" smtClean="0">
                <a:solidFill>
                  <a:srgbClr val="0000FF"/>
                </a:solidFill>
              </a:rPr>
              <a:t>r forskere </a:t>
            </a:r>
            <a:r>
              <a:rPr lang="da-DK" sz="1800" b="1" dirty="0" smtClean="0">
                <a:solidFill>
                  <a:srgbClr val="FF0000"/>
                </a:solidFill>
              </a:rPr>
              <a:t>med det ene ben i praksisverdenen</a:t>
            </a:r>
          </a:p>
          <a:p>
            <a:pPr marL="514350" indent="-514350" algn="l">
              <a:buFont typeface="+mj-lt"/>
              <a:buAutoNum type="arabicPeriod"/>
            </a:pPr>
            <a:r>
              <a:rPr lang="da-DK" sz="1800" b="1" dirty="0" smtClean="0">
                <a:solidFill>
                  <a:srgbClr val="0000FF"/>
                </a:solidFill>
              </a:rPr>
              <a:t>Idrættens </a:t>
            </a:r>
            <a:r>
              <a:rPr lang="da-DK" sz="1800" b="1" dirty="0">
                <a:solidFill>
                  <a:srgbClr val="0000FF"/>
                </a:solidFill>
              </a:rPr>
              <a:t>p</a:t>
            </a:r>
            <a:r>
              <a:rPr lang="da-DK" sz="1800" b="1" dirty="0" smtClean="0">
                <a:solidFill>
                  <a:srgbClr val="0000FF"/>
                </a:solidFill>
              </a:rPr>
              <a:t>ræstationer / - fascination / - historie,  - myter / - fortællinger </a:t>
            </a:r>
          </a:p>
          <a:p>
            <a:pPr marL="514350" indent="-514350" algn="l">
              <a:buFont typeface="+mj-lt"/>
              <a:buAutoNum type="arabicPeriod"/>
            </a:pPr>
            <a:r>
              <a:rPr lang="da-DK" sz="1800" b="1" dirty="0">
                <a:solidFill>
                  <a:srgbClr val="0000FF"/>
                </a:solidFill>
              </a:rPr>
              <a:t>Formålet med det fælles skandinaviske </a:t>
            </a:r>
            <a:r>
              <a:rPr lang="da-DK" sz="1800" b="1" dirty="0" smtClean="0">
                <a:solidFill>
                  <a:srgbClr val="0000FF"/>
                </a:solidFill>
              </a:rPr>
              <a:t>forskningsprojekt </a:t>
            </a:r>
            <a:r>
              <a:rPr lang="da-DK" sz="1800" b="1" dirty="0">
                <a:solidFill>
                  <a:srgbClr val="0000FF"/>
                </a:solidFill>
              </a:rPr>
              <a:t>var bl.a. at indsamle demografiske data på toptrænere fra Norge, Sverige og Danmark herunder deres uddannelse (formelle / SPF,) deres egen sportskarriere, indkomst, internationale trænererfaring, deres udøvernes niveau samt deres erfaring med at træne individuelle eliteidrætsudøvere og hold.</a:t>
            </a:r>
          </a:p>
          <a:p>
            <a:pPr marL="514350" indent="-514350" algn="l">
              <a:buFont typeface="+mj-lt"/>
              <a:buAutoNum type="arabicPeriod"/>
            </a:pPr>
            <a:r>
              <a:rPr lang="da-DK" sz="1800" b="1" dirty="0" smtClean="0">
                <a:solidFill>
                  <a:srgbClr val="0000FF"/>
                </a:solidFill>
              </a:rPr>
              <a:t>Endelig er </a:t>
            </a:r>
            <a:r>
              <a:rPr lang="da-DK" sz="1800" b="1" dirty="0">
                <a:solidFill>
                  <a:srgbClr val="0000FF"/>
                </a:solidFill>
              </a:rPr>
              <a:t>der spurgt ind til elitetrænernes foretrukne og faktiske træner- / </a:t>
            </a:r>
            <a:r>
              <a:rPr lang="da-DK" sz="1800" b="1" dirty="0" smtClean="0">
                <a:solidFill>
                  <a:srgbClr val="0000FF"/>
                </a:solidFill>
              </a:rPr>
              <a:t>lederadfærd </a:t>
            </a:r>
            <a:r>
              <a:rPr lang="da-DK" sz="1800" b="1" dirty="0">
                <a:solidFill>
                  <a:srgbClr val="0000FF"/>
                </a:solidFill>
              </a:rPr>
              <a:t>mv. </a:t>
            </a:r>
            <a:r>
              <a:rPr lang="da-DK" sz="1800" b="1" dirty="0" smtClean="0">
                <a:solidFill>
                  <a:srgbClr val="0000FF"/>
                </a:solidFill>
              </a:rPr>
              <a:t>, </a:t>
            </a:r>
            <a:r>
              <a:rPr lang="da-DK" sz="1800" b="1" dirty="0">
                <a:solidFill>
                  <a:srgbClr val="0000FF"/>
                </a:solidFill>
              </a:rPr>
              <a:t>s</a:t>
            </a:r>
            <a:r>
              <a:rPr lang="da-DK" sz="1800" b="1" dirty="0" smtClean="0">
                <a:solidFill>
                  <a:srgbClr val="0000FF"/>
                </a:solidFill>
              </a:rPr>
              <a:t>amt hvilke forskelle kunne </a:t>
            </a:r>
            <a:r>
              <a:rPr lang="da-DK" sz="1800" b="1" dirty="0">
                <a:solidFill>
                  <a:srgbClr val="0000FF"/>
                </a:solidFill>
              </a:rPr>
              <a:t>dokumenteres, </a:t>
            </a:r>
            <a:r>
              <a:rPr lang="da-DK" sz="1800" b="1" dirty="0" smtClean="0">
                <a:solidFill>
                  <a:srgbClr val="0000FF"/>
                </a:solidFill>
              </a:rPr>
              <a:t>og hvad de kunne bero på?  </a:t>
            </a:r>
          </a:p>
          <a:p>
            <a:pPr marL="514350" indent="-514350" algn="l">
              <a:buFont typeface="+mj-lt"/>
              <a:buAutoNum type="arabicPeriod"/>
            </a:pPr>
            <a:r>
              <a:rPr lang="da-DK" sz="1800" b="1" dirty="0" smtClean="0">
                <a:solidFill>
                  <a:srgbClr val="0000FF"/>
                </a:solidFill>
              </a:rPr>
              <a:t>Projektets konklusioner samt overvejelser i forhold til fremtidens krav til træneren for at opnå optimal præstationsudvikling i atletik. </a:t>
            </a:r>
          </a:p>
          <a:p>
            <a:pPr marL="514350" indent="-514350" algn="l">
              <a:buFont typeface="+mj-lt"/>
              <a:buAutoNum type="arabicPeriod"/>
            </a:pPr>
            <a:r>
              <a:rPr lang="en-US" sz="1800" b="1" dirty="0" smtClean="0">
                <a:solidFill>
                  <a:srgbClr val="0000FF"/>
                </a:solidFill>
              </a:rPr>
              <a:t>Albert Einstein</a:t>
            </a:r>
            <a:endParaRPr lang="en-US" sz="1800" b="1" i="1" dirty="0" smtClean="0">
              <a:solidFill>
                <a:srgbClr val="FF0000"/>
              </a:solidFill>
            </a:endParaRPr>
          </a:p>
        </p:txBody>
      </p:sp>
      <p:sp>
        <p:nvSpPr>
          <p:cNvPr id="16" name="Pladsholder til sidefod 15"/>
          <p:cNvSpPr>
            <a:spLocks noGrp="1"/>
          </p:cNvSpPr>
          <p:nvPr>
            <p:ph type="ftr" sz="quarter" idx="11"/>
          </p:nvPr>
        </p:nvSpPr>
        <p:spPr>
          <a:xfrm>
            <a:off x="2771800" y="6093296"/>
            <a:ext cx="3384376" cy="628179"/>
          </a:xfrm>
        </p:spPr>
        <p:txBody>
          <a:bodyPr/>
          <a:lstStyle/>
          <a:p>
            <a:endParaRPr lang="da-DK" i="1" dirty="0" smtClean="0"/>
          </a:p>
          <a:p>
            <a:endParaRPr lang="da-DK" i="1" dirty="0"/>
          </a:p>
          <a:p>
            <a:r>
              <a:rPr lang="da-DK" sz="600" b="1" i="1" dirty="0" smtClean="0">
                <a:solidFill>
                  <a:srgbClr val="0000FF"/>
                </a:solidFill>
                <a:effectLst/>
              </a:rPr>
              <a:t>Jens </a:t>
            </a:r>
            <a:r>
              <a:rPr lang="da-DK" sz="600" b="1" i="1" dirty="0">
                <a:solidFill>
                  <a:srgbClr val="0000FF"/>
                </a:solidFill>
                <a:effectLst/>
              </a:rPr>
              <a:t>Behrend Christensen</a:t>
            </a:r>
            <a:endParaRPr lang="da-DK" sz="600" b="1" dirty="0">
              <a:solidFill>
                <a:srgbClr val="0000FF"/>
              </a:solidFill>
              <a:effectLst/>
            </a:endParaRPr>
          </a:p>
          <a:p>
            <a:r>
              <a:rPr lang="da-DK" sz="600" b="1" i="1" dirty="0" err="1">
                <a:solidFill>
                  <a:srgbClr val="0000FF"/>
                </a:solidFill>
                <a:effectLst/>
              </a:rPr>
              <a:t>Associate</a:t>
            </a:r>
            <a:r>
              <a:rPr lang="da-DK" sz="600" b="1" i="1" dirty="0">
                <a:solidFill>
                  <a:srgbClr val="0000FF"/>
                </a:solidFill>
                <a:effectLst/>
              </a:rPr>
              <a:t> </a:t>
            </a:r>
            <a:r>
              <a:rPr lang="da-DK" sz="600" b="1" i="1" dirty="0" smtClean="0">
                <a:solidFill>
                  <a:srgbClr val="0000FF"/>
                </a:solidFill>
                <a:effectLst/>
              </a:rPr>
              <a:t>Professor</a:t>
            </a:r>
            <a:endParaRPr lang="da-DK" sz="600" b="1" dirty="0">
              <a:solidFill>
                <a:srgbClr val="0000FF"/>
              </a:solidFill>
              <a:effectLst/>
            </a:endParaRPr>
          </a:p>
          <a:p>
            <a:r>
              <a:rPr lang="en-US" sz="600" b="1" i="1" dirty="0">
                <a:solidFill>
                  <a:srgbClr val="0000FF"/>
                </a:solidFill>
                <a:effectLst/>
              </a:rPr>
              <a:t>Sport </a:t>
            </a:r>
            <a:r>
              <a:rPr lang="en-US" sz="600" b="1" i="1" dirty="0" smtClean="0">
                <a:solidFill>
                  <a:srgbClr val="0000FF"/>
                </a:solidFill>
                <a:effectLst/>
              </a:rPr>
              <a:t>Science, Department </a:t>
            </a:r>
            <a:r>
              <a:rPr lang="en-US" sz="600" b="1" i="1" dirty="0">
                <a:solidFill>
                  <a:srgbClr val="0000FF"/>
                </a:solidFill>
                <a:effectLst/>
              </a:rPr>
              <a:t>of Public Health</a:t>
            </a:r>
            <a:endParaRPr lang="da-DK" sz="600" b="1" dirty="0">
              <a:solidFill>
                <a:srgbClr val="0000FF"/>
              </a:solidFill>
              <a:effectLst/>
            </a:endParaRPr>
          </a:p>
          <a:p>
            <a:r>
              <a:rPr lang="en-US" sz="600" b="1" i="1" dirty="0">
                <a:solidFill>
                  <a:srgbClr val="0000FF"/>
                </a:solidFill>
                <a:effectLst/>
              </a:rPr>
              <a:t>University of Aarhus</a:t>
            </a:r>
            <a:endParaRPr lang="da-DK" sz="600" b="1" dirty="0">
              <a:solidFill>
                <a:srgbClr val="0000FF"/>
              </a:solidFill>
              <a:effectLst/>
            </a:endParaRPr>
          </a:p>
          <a:p>
            <a:endParaRPr lang="da-DK" dirty="0">
              <a:solidFill>
                <a:srgbClr val="0000FF"/>
              </a:solidFill>
              <a:effectLst/>
            </a:endParaRPr>
          </a:p>
          <a:p>
            <a:endParaRPr lang="da-DK" dirty="0"/>
          </a:p>
        </p:txBody>
      </p:sp>
      <p:sp>
        <p:nvSpPr>
          <p:cNvPr id="15" name="Pladsholder til diasnummer 14"/>
          <p:cNvSpPr>
            <a:spLocks noGrp="1"/>
          </p:cNvSpPr>
          <p:nvPr>
            <p:ph type="sldNum" sz="quarter" idx="12"/>
          </p:nvPr>
        </p:nvSpPr>
        <p:spPr/>
        <p:txBody>
          <a:bodyPr/>
          <a:lstStyle/>
          <a:p>
            <a:fld id="{C3D64A52-D3CE-40E7-954A-563C04E35A81}" type="slidenum">
              <a:rPr lang="da-DK" smtClean="0"/>
              <a:pPr/>
              <a:t>3</a:t>
            </a:fld>
            <a:endParaRPr lang="da-DK"/>
          </a:p>
        </p:txBody>
      </p:sp>
    </p:spTree>
    <p:extLst>
      <p:ext uri="{BB962C8B-B14F-4D97-AF65-F5344CB8AC3E}">
        <p14:creationId xmlns:p14="http://schemas.microsoft.com/office/powerpoint/2010/main" val="253349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569200" cy="640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billedforklaring 1"/>
          <p:cNvSpPr/>
          <p:nvPr/>
        </p:nvSpPr>
        <p:spPr>
          <a:xfrm rot="10800000">
            <a:off x="4727575" y="2317750"/>
            <a:ext cx="1816100" cy="534988"/>
          </a:xfrm>
          <a:prstGeom prst="wedgeEllipseCallout">
            <a:avLst>
              <a:gd name="adj1" fmla="val -57927"/>
              <a:gd name="adj2" fmla="val 196283"/>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2292" name="Tekstboks 2"/>
          <p:cNvSpPr txBox="1">
            <a:spLocks noChangeArrowheads="1"/>
          </p:cNvSpPr>
          <p:nvPr/>
        </p:nvSpPr>
        <p:spPr bwMode="auto">
          <a:xfrm>
            <a:off x="6659563" y="620713"/>
            <a:ext cx="2233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Verdana" pitchFamily="34" charset="0"/>
              </a:defRPr>
            </a:lvl1pPr>
            <a:lvl2pPr marL="742950" indent="-285750" eaLnBrk="0" hangingPunct="0">
              <a:spcBef>
                <a:spcPct val="20000"/>
              </a:spcBef>
              <a:buFont typeface="Arial" charset="0"/>
              <a:buChar char="–"/>
              <a:defRPr sz="2800">
                <a:solidFill>
                  <a:schemeClr val="tx1"/>
                </a:solidFill>
                <a:latin typeface="Verdana" pitchFamily="34" charset="0"/>
              </a:defRPr>
            </a:lvl2pPr>
            <a:lvl3pPr marL="1143000" indent="-228600" eaLnBrk="0" hangingPunct="0">
              <a:spcBef>
                <a:spcPct val="20000"/>
              </a:spcBef>
              <a:buFont typeface="Arial" charset="0"/>
              <a:buChar char="•"/>
              <a:defRPr sz="2400">
                <a:solidFill>
                  <a:schemeClr val="tx1"/>
                </a:solidFill>
                <a:latin typeface="Verdana" pitchFamily="34" charset="0"/>
              </a:defRPr>
            </a:lvl3pPr>
            <a:lvl4pPr marL="1600200" indent="-228600" eaLnBrk="0" hangingPunct="0">
              <a:spcBef>
                <a:spcPct val="20000"/>
              </a:spcBef>
              <a:buFont typeface="Arial" charset="0"/>
              <a:buChar char="–"/>
              <a:defRPr sz="20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a-DK" altLang="da-DK" sz="1600" b="1" dirty="0">
                <a:solidFill>
                  <a:srgbClr val="0000FF"/>
                </a:solidFill>
                <a:latin typeface="Arial" charset="0"/>
              </a:rPr>
              <a:t>Synlige ”værdier:” </a:t>
            </a:r>
            <a:r>
              <a:rPr lang="da-DK" altLang="da-DK" sz="1400" dirty="0">
                <a:solidFill>
                  <a:srgbClr val="0000FF"/>
                </a:solidFill>
                <a:latin typeface="Arial" charset="0"/>
              </a:rPr>
              <a:t>medaljer v. JM, SM, EM, VM &amp; OL siden 60’erne, sprog, myter, traditioner, rollemodeller</a:t>
            </a:r>
          </a:p>
        </p:txBody>
      </p:sp>
      <p:sp>
        <p:nvSpPr>
          <p:cNvPr id="4" name="Oval billedforklaring 3"/>
          <p:cNvSpPr/>
          <p:nvPr/>
        </p:nvSpPr>
        <p:spPr>
          <a:xfrm>
            <a:off x="4572000" y="3573463"/>
            <a:ext cx="2187575" cy="576262"/>
          </a:xfrm>
          <a:prstGeom prst="wedgeEllipseCallout">
            <a:avLst>
              <a:gd name="adj1" fmla="val -66771"/>
              <a:gd name="adj2" fmla="val 13950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0" name="Oval billedforklaring 9"/>
          <p:cNvSpPr/>
          <p:nvPr/>
        </p:nvSpPr>
        <p:spPr>
          <a:xfrm>
            <a:off x="4592638" y="2957513"/>
            <a:ext cx="2147887" cy="576262"/>
          </a:xfrm>
          <a:prstGeom prst="wedgeEllipseCallout">
            <a:avLst>
              <a:gd name="adj1" fmla="val -87850"/>
              <a:gd name="adj2" fmla="val -16501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2295" name="Tekstboks 10"/>
          <p:cNvSpPr txBox="1">
            <a:spLocks noChangeArrowheads="1"/>
          </p:cNvSpPr>
          <p:nvPr/>
        </p:nvSpPr>
        <p:spPr bwMode="auto">
          <a:xfrm>
            <a:off x="323850" y="990600"/>
            <a:ext cx="4032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Verdana" pitchFamily="34" charset="0"/>
              </a:defRPr>
            </a:lvl1pPr>
            <a:lvl2pPr marL="742950" indent="-285750" eaLnBrk="0" hangingPunct="0">
              <a:spcBef>
                <a:spcPct val="20000"/>
              </a:spcBef>
              <a:buFont typeface="Arial" charset="0"/>
              <a:buChar char="–"/>
              <a:defRPr sz="2800">
                <a:solidFill>
                  <a:schemeClr val="tx1"/>
                </a:solidFill>
                <a:latin typeface="Verdana" pitchFamily="34" charset="0"/>
              </a:defRPr>
            </a:lvl2pPr>
            <a:lvl3pPr marL="1143000" indent="-228600" eaLnBrk="0" hangingPunct="0">
              <a:spcBef>
                <a:spcPct val="20000"/>
              </a:spcBef>
              <a:buFont typeface="Arial" charset="0"/>
              <a:buChar char="•"/>
              <a:defRPr sz="2400">
                <a:solidFill>
                  <a:schemeClr val="tx1"/>
                </a:solidFill>
                <a:latin typeface="Verdana" pitchFamily="34" charset="0"/>
              </a:defRPr>
            </a:lvl3pPr>
            <a:lvl4pPr marL="1600200" indent="-228600" eaLnBrk="0" hangingPunct="0">
              <a:spcBef>
                <a:spcPct val="20000"/>
              </a:spcBef>
              <a:buFont typeface="Arial" charset="0"/>
              <a:buChar char="–"/>
              <a:defRPr sz="20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a-DK" altLang="da-DK" sz="1400" b="1" dirty="0">
                <a:solidFill>
                  <a:srgbClr val="0000FF"/>
                </a:solidFill>
                <a:latin typeface="Arial" charset="0"/>
              </a:rPr>
              <a:t>Hvad klubben gør i en given situation - </a:t>
            </a:r>
            <a:r>
              <a:rPr lang="da-DK" altLang="da-DK" sz="1400" b="1" i="1" dirty="0">
                <a:solidFill>
                  <a:srgbClr val="0000FF"/>
                </a:solidFill>
                <a:latin typeface="Arial" charset="0"/>
              </a:rPr>
              <a:t>Offentlige bekendte værdier og principper</a:t>
            </a:r>
            <a:r>
              <a:rPr lang="da-DK" altLang="da-DK" sz="1400" b="1" dirty="0">
                <a:solidFill>
                  <a:srgbClr val="0000FF"/>
                </a:solidFill>
                <a:latin typeface="Arial" charset="0"/>
              </a:rPr>
              <a:t>: </a:t>
            </a:r>
            <a:r>
              <a:rPr lang="da-DK" altLang="da-DK" sz="1400" b="1" i="1" dirty="0">
                <a:solidFill>
                  <a:srgbClr val="0000FF"/>
                </a:solidFill>
                <a:latin typeface="Arial" charset="0"/>
              </a:rPr>
              <a:t>”</a:t>
            </a:r>
            <a:r>
              <a:rPr lang="da-DK" altLang="da-DK" sz="1400" i="1" dirty="0">
                <a:solidFill>
                  <a:srgbClr val="0000FF"/>
                </a:solidFill>
                <a:latin typeface="Arial" charset="0"/>
              </a:rPr>
              <a:t>Vi er alle lige” </a:t>
            </a:r>
            <a:r>
              <a:rPr lang="da-DK" altLang="da-DK" sz="1400" dirty="0">
                <a:solidFill>
                  <a:srgbClr val="0000FF"/>
                </a:solidFill>
                <a:latin typeface="Arial" charset="0"/>
              </a:rPr>
              <a:t>evt. eksplicitte værdier </a:t>
            </a:r>
            <a:r>
              <a:rPr lang="da-DK" altLang="da-DK" sz="1400" i="1" dirty="0">
                <a:solidFill>
                  <a:srgbClr val="0000FF"/>
                </a:solidFill>
                <a:latin typeface="Arial" charset="0"/>
              </a:rPr>
              <a:t>”alle hjælper i klubben”</a:t>
            </a:r>
          </a:p>
        </p:txBody>
      </p:sp>
      <p:sp>
        <p:nvSpPr>
          <p:cNvPr id="12296" name="Tekstboks 2"/>
          <p:cNvSpPr txBox="1">
            <a:spLocks noChangeArrowheads="1"/>
          </p:cNvSpPr>
          <p:nvPr/>
        </p:nvSpPr>
        <p:spPr bwMode="auto">
          <a:xfrm>
            <a:off x="971550" y="4316413"/>
            <a:ext cx="3168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Verdana" pitchFamily="34" charset="0"/>
              </a:defRPr>
            </a:lvl1pPr>
            <a:lvl2pPr marL="742950" indent="-285750" eaLnBrk="0" hangingPunct="0">
              <a:spcBef>
                <a:spcPct val="20000"/>
              </a:spcBef>
              <a:buFont typeface="Arial" charset="0"/>
              <a:buChar char="–"/>
              <a:defRPr sz="2800">
                <a:solidFill>
                  <a:schemeClr val="tx1"/>
                </a:solidFill>
                <a:latin typeface="Verdana" pitchFamily="34" charset="0"/>
              </a:defRPr>
            </a:lvl2pPr>
            <a:lvl3pPr marL="1143000" indent="-228600" eaLnBrk="0" hangingPunct="0">
              <a:spcBef>
                <a:spcPct val="20000"/>
              </a:spcBef>
              <a:buFont typeface="Arial" charset="0"/>
              <a:buChar char="•"/>
              <a:defRPr sz="2400">
                <a:solidFill>
                  <a:schemeClr val="tx1"/>
                </a:solidFill>
                <a:latin typeface="Verdana" pitchFamily="34" charset="0"/>
              </a:defRPr>
            </a:lvl3pPr>
            <a:lvl4pPr marL="1600200" indent="-228600" eaLnBrk="0" hangingPunct="0">
              <a:spcBef>
                <a:spcPct val="20000"/>
              </a:spcBef>
              <a:buFont typeface="Arial" charset="0"/>
              <a:buChar char="–"/>
              <a:defRPr sz="2000">
                <a:solidFill>
                  <a:schemeClr val="tx1"/>
                </a:solidFill>
                <a:latin typeface="Verdana" pitchFamily="34" charset="0"/>
              </a:defRPr>
            </a:lvl4pPr>
            <a:lvl5pPr marL="2057400" indent="-228600" eaLnBrk="0" hangingPunct="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eaLnBrk="1" hangingPunct="1">
              <a:spcBef>
                <a:spcPct val="0"/>
              </a:spcBef>
              <a:buFontTx/>
              <a:buNone/>
            </a:pPr>
            <a:r>
              <a:rPr lang="da-DK" altLang="da-DK" sz="1400" b="1" dirty="0">
                <a:solidFill>
                  <a:srgbClr val="0000FF"/>
                </a:solidFill>
                <a:latin typeface="Arial" charset="0"/>
              </a:rPr>
              <a:t>Long-term </a:t>
            </a:r>
            <a:r>
              <a:rPr lang="da-DK" altLang="da-DK" sz="1400" b="1" dirty="0" err="1">
                <a:solidFill>
                  <a:srgbClr val="0000FF"/>
                </a:solidFill>
                <a:latin typeface="Arial" charset="0"/>
              </a:rPr>
              <a:t>athlete</a:t>
            </a:r>
            <a:r>
              <a:rPr lang="da-DK" altLang="da-DK" sz="1400" b="1" dirty="0">
                <a:solidFill>
                  <a:srgbClr val="0000FF"/>
                </a:solidFill>
                <a:latin typeface="Arial" charset="0"/>
              </a:rPr>
              <a:t> </a:t>
            </a:r>
            <a:r>
              <a:rPr lang="da-DK" altLang="da-DK" sz="1400" b="1" dirty="0" err="1">
                <a:solidFill>
                  <a:srgbClr val="0000FF"/>
                </a:solidFill>
                <a:latin typeface="Arial" charset="0"/>
              </a:rPr>
              <a:t>development</a:t>
            </a:r>
            <a:r>
              <a:rPr lang="da-DK" altLang="da-DK" sz="1400" b="1" dirty="0">
                <a:solidFill>
                  <a:srgbClr val="0000FF"/>
                </a:solidFill>
                <a:latin typeface="Arial" charset="0"/>
              </a:rPr>
              <a:t>: </a:t>
            </a:r>
            <a:r>
              <a:rPr lang="da-DK" altLang="da-DK" sz="1400" dirty="0">
                <a:solidFill>
                  <a:srgbClr val="0000FF"/>
                </a:solidFill>
                <a:latin typeface="Arial" charset="0"/>
              </a:rPr>
              <a:t>basismotorisk træning, videndeling, kompetenceudvikling = excellence</a:t>
            </a:r>
          </a:p>
          <a:p>
            <a:pPr eaLnBrk="1" hangingPunct="1">
              <a:spcBef>
                <a:spcPct val="0"/>
              </a:spcBef>
              <a:buFontTx/>
              <a:buNone/>
            </a:pPr>
            <a:r>
              <a:rPr lang="da-DK" altLang="da-DK" sz="1400" i="1" dirty="0">
                <a:solidFill>
                  <a:srgbClr val="0000FF"/>
                </a:solidFill>
                <a:latin typeface="Arial" charset="0"/>
              </a:rPr>
              <a:t>”Indstilling slår klasse” </a:t>
            </a:r>
          </a:p>
          <a:p>
            <a:pPr eaLnBrk="1" hangingPunct="1">
              <a:spcBef>
                <a:spcPct val="0"/>
              </a:spcBef>
              <a:buFontTx/>
              <a:buNone/>
            </a:pPr>
            <a:r>
              <a:rPr lang="da-DK" altLang="da-DK" sz="1400" i="1" dirty="0">
                <a:solidFill>
                  <a:srgbClr val="0000FF"/>
                </a:solidFill>
                <a:latin typeface="Arial" charset="0"/>
              </a:rPr>
              <a:t>”En udøver er et helt menneske”</a:t>
            </a:r>
          </a:p>
          <a:p>
            <a:pPr eaLnBrk="1" hangingPunct="1">
              <a:spcBef>
                <a:spcPct val="0"/>
              </a:spcBef>
              <a:buFontTx/>
              <a:buNone/>
            </a:pPr>
            <a:endParaRPr lang="da-DK" altLang="da-DK" sz="1800" dirty="0">
              <a:latin typeface="Arial" charset="0"/>
            </a:endParaRPr>
          </a:p>
        </p:txBody>
      </p:sp>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16563"/>
            <a:ext cx="4498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6372200" y="5857915"/>
            <a:ext cx="2636546" cy="553998"/>
          </a:xfrm>
          <a:prstGeom prst="rect">
            <a:avLst/>
          </a:prstGeom>
          <a:noFill/>
        </p:spPr>
        <p:txBody>
          <a:bodyPr wrap="square" rtlCol="0">
            <a:spAutoFit/>
          </a:bodyPr>
          <a:lstStyle/>
          <a:p>
            <a:pPr>
              <a:spcBef>
                <a:spcPct val="0"/>
              </a:spcBef>
            </a:pPr>
            <a:r>
              <a:rPr lang="da-DK" altLang="da-DK" sz="1600" b="1" dirty="0">
                <a:solidFill>
                  <a:srgbClr val="FF0000"/>
                </a:solidFill>
                <a:latin typeface="Arial" charset="0"/>
              </a:rPr>
              <a:t>Edgar H. </a:t>
            </a:r>
            <a:r>
              <a:rPr lang="da-DK" altLang="da-DK" sz="1600" b="1" dirty="0" err="1">
                <a:solidFill>
                  <a:srgbClr val="FF0000"/>
                </a:solidFill>
                <a:latin typeface="Arial" charset="0"/>
              </a:rPr>
              <a:t>Schein</a:t>
            </a:r>
            <a:r>
              <a:rPr lang="da-DK" altLang="da-DK" sz="1600" b="1" dirty="0">
                <a:solidFill>
                  <a:srgbClr val="FF0000"/>
                </a:solidFill>
                <a:latin typeface="Arial" charset="0"/>
              </a:rPr>
              <a:t>: </a:t>
            </a:r>
          </a:p>
          <a:p>
            <a:pPr>
              <a:spcBef>
                <a:spcPct val="0"/>
              </a:spcBef>
            </a:pPr>
            <a:r>
              <a:rPr lang="da-DK" altLang="da-DK" sz="1400" dirty="0">
                <a:solidFill>
                  <a:srgbClr val="FF0000"/>
                </a:solidFill>
                <a:latin typeface="Arial" charset="0"/>
              </a:rPr>
              <a:t>Organisationskultur og ledelse</a:t>
            </a:r>
          </a:p>
        </p:txBody>
      </p:sp>
    </p:spTree>
    <p:extLst>
      <p:ext uri="{BB962C8B-B14F-4D97-AF65-F5344CB8AC3E}">
        <p14:creationId xmlns:p14="http://schemas.microsoft.com/office/powerpoint/2010/main" val="107746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88350" cy="1066800"/>
          </a:xfrm>
        </p:spPr>
        <p:txBody>
          <a:bodyPr>
            <a:normAutofit/>
          </a:bodyPr>
          <a:lstStyle/>
          <a:p>
            <a:pPr algn="l"/>
            <a:r>
              <a:rPr lang="da-DK" sz="2500" b="1" dirty="0" smtClean="0">
                <a:effectLst>
                  <a:outerShdw blurRad="38100" dist="38100" dir="2700000" algn="tl">
                    <a:srgbClr val="000000">
                      <a:alpha val="43137"/>
                    </a:srgbClr>
                  </a:outerShdw>
                </a:effectLst>
              </a:rPr>
              <a:t>IFK Växjö &amp; </a:t>
            </a:r>
            <a:r>
              <a:rPr lang="en-US" sz="2500" b="1" dirty="0" smtClean="0">
                <a:effectLst>
                  <a:outerShdw blurRad="38100" dist="38100" dir="2700000" algn="tl">
                    <a:srgbClr val="000000">
                      <a:alpha val="43137"/>
                    </a:srgbClr>
                  </a:outerShdw>
                </a:effectLst>
              </a:rPr>
              <a:t> “Perceptions of leadership behavior and the relationship to the athletes among Scandinavian coaches” </a:t>
            </a:r>
            <a:br>
              <a:rPr lang="en-US" sz="2500" b="1" dirty="0" smtClean="0">
                <a:effectLst>
                  <a:outerShdw blurRad="38100" dist="38100" dir="2700000" algn="tl">
                    <a:srgbClr val="000000">
                      <a:alpha val="43137"/>
                    </a:srgbClr>
                  </a:outerShdw>
                </a:effectLst>
              </a:rPr>
            </a:br>
            <a:r>
              <a:rPr lang="en-US" sz="1200" dirty="0" smtClean="0">
                <a:solidFill>
                  <a:srgbClr val="0000FF"/>
                </a:solidFill>
              </a:rPr>
              <a:t>(E</a:t>
            </a:r>
            <a:r>
              <a:rPr lang="da-DK" sz="1200" dirty="0" err="1" smtClean="0">
                <a:solidFill>
                  <a:srgbClr val="0000FF"/>
                </a:solidFill>
              </a:rPr>
              <a:t>noksen</a:t>
            </a:r>
            <a:r>
              <a:rPr lang="da-DK" sz="1200" dirty="0">
                <a:solidFill>
                  <a:srgbClr val="0000FF"/>
                </a:solidFill>
              </a:rPr>
              <a:t>, F</a:t>
            </a:r>
            <a:r>
              <a:rPr lang="da-DK" sz="1200" dirty="0" smtClean="0">
                <a:solidFill>
                  <a:srgbClr val="0000FF"/>
                </a:solidFill>
              </a:rPr>
              <a:t>ahlström</a:t>
            </a:r>
            <a:r>
              <a:rPr lang="da-DK" sz="1200" dirty="0">
                <a:solidFill>
                  <a:srgbClr val="0000FF"/>
                </a:solidFill>
              </a:rPr>
              <a:t>, </a:t>
            </a:r>
            <a:r>
              <a:rPr lang="da-DK" sz="1200" dirty="0" smtClean="0">
                <a:solidFill>
                  <a:srgbClr val="0000FF"/>
                </a:solidFill>
              </a:rPr>
              <a:t>Johansen</a:t>
            </a:r>
            <a:r>
              <a:rPr lang="da-DK" sz="1200" dirty="0">
                <a:solidFill>
                  <a:srgbClr val="0000FF"/>
                </a:solidFill>
              </a:rPr>
              <a:t>, H</a:t>
            </a:r>
            <a:r>
              <a:rPr lang="da-DK" sz="1200" dirty="0" smtClean="0">
                <a:solidFill>
                  <a:srgbClr val="0000FF"/>
                </a:solidFill>
              </a:rPr>
              <a:t>ageskog</a:t>
            </a:r>
            <a:r>
              <a:rPr lang="da-DK" sz="1200" dirty="0">
                <a:solidFill>
                  <a:srgbClr val="0000FF"/>
                </a:solidFill>
              </a:rPr>
              <a:t>, </a:t>
            </a:r>
            <a:r>
              <a:rPr lang="da-DK" sz="1200" dirty="0" smtClean="0">
                <a:solidFill>
                  <a:srgbClr val="0000FF"/>
                </a:solidFill>
              </a:rPr>
              <a:t>Christensen</a:t>
            </a:r>
            <a:r>
              <a:rPr lang="da-DK" sz="1200" dirty="0">
                <a:solidFill>
                  <a:srgbClr val="0000FF"/>
                </a:solidFill>
              </a:rPr>
              <a:t>, </a:t>
            </a:r>
            <a:r>
              <a:rPr lang="da-DK" sz="1200" dirty="0" smtClean="0">
                <a:solidFill>
                  <a:srgbClr val="0000FF"/>
                </a:solidFill>
              </a:rPr>
              <a:t>Høigaard; </a:t>
            </a:r>
            <a:r>
              <a:rPr lang="da-DK" sz="1200" dirty="0">
                <a:solidFill>
                  <a:srgbClr val="0000FF"/>
                </a:solidFill>
              </a:rPr>
              <a:t>S</a:t>
            </a:r>
            <a:r>
              <a:rPr lang="da-DK" sz="1200" dirty="0" smtClean="0">
                <a:solidFill>
                  <a:srgbClr val="0000FF"/>
                </a:solidFill>
              </a:rPr>
              <a:t>candinavian </a:t>
            </a:r>
            <a:r>
              <a:rPr lang="da-DK" sz="1200" dirty="0">
                <a:solidFill>
                  <a:srgbClr val="0000FF"/>
                </a:solidFill>
              </a:rPr>
              <a:t>S</a:t>
            </a:r>
            <a:r>
              <a:rPr lang="da-DK" sz="1200" dirty="0" smtClean="0">
                <a:solidFill>
                  <a:srgbClr val="0000FF"/>
                </a:solidFill>
              </a:rPr>
              <a:t>port </a:t>
            </a:r>
            <a:r>
              <a:rPr lang="da-DK" sz="1200" dirty="0">
                <a:solidFill>
                  <a:srgbClr val="0000FF"/>
                </a:solidFill>
              </a:rPr>
              <a:t>S</a:t>
            </a:r>
            <a:r>
              <a:rPr lang="da-DK" sz="1200" dirty="0" smtClean="0">
                <a:solidFill>
                  <a:srgbClr val="0000FF"/>
                </a:solidFill>
              </a:rPr>
              <a:t>tudies </a:t>
            </a:r>
            <a:r>
              <a:rPr lang="da-DK" sz="1200" dirty="0">
                <a:solidFill>
                  <a:srgbClr val="0000FF"/>
                </a:solidFill>
              </a:rPr>
              <a:t>F</a:t>
            </a:r>
            <a:r>
              <a:rPr lang="da-DK" sz="1200" dirty="0" smtClean="0">
                <a:solidFill>
                  <a:srgbClr val="0000FF"/>
                </a:solidFill>
              </a:rPr>
              <a:t>orum, </a:t>
            </a:r>
            <a:r>
              <a:rPr lang="da-DK" sz="1200" dirty="0" err="1" smtClean="0">
                <a:solidFill>
                  <a:srgbClr val="0000FF"/>
                </a:solidFill>
              </a:rPr>
              <a:t>volume</a:t>
            </a:r>
            <a:r>
              <a:rPr lang="da-DK" sz="1200" dirty="0" smtClean="0">
                <a:solidFill>
                  <a:srgbClr val="0000FF"/>
                </a:solidFill>
              </a:rPr>
              <a:t> </a:t>
            </a:r>
            <a:r>
              <a:rPr lang="da-DK" sz="1200" dirty="0" err="1">
                <a:solidFill>
                  <a:srgbClr val="0000FF"/>
                </a:solidFill>
              </a:rPr>
              <a:t>five</a:t>
            </a:r>
            <a:r>
              <a:rPr lang="da-DK" sz="1200" dirty="0">
                <a:solidFill>
                  <a:srgbClr val="0000FF"/>
                </a:solidFill>
              </a:rPr>
              <a:t>, </a:t>
            </a:r>
            <a:r>
              <a:rPr lang="da-DK" sz="1200" dirty="0" smtClean="0">
                <a:solidFill>
                  <a:srgbClr val="0000FF"/>
                </a:solidFill>
              </a:rPr>
              <a:t>2014</a:t>
            </a:r>
            <a:r>
              <a:rPr lang="en-US" sz="1200" dirty="0" smtClean="0">
                <a:solidFill>
                  <a:srgbClr val="0000FF"/>
                </a:solidFill>
              </a:rPr>
              <a:t>)</a:t>
            </a:r>
            <a:endParaRPr lang="da-DK" sz="1200" dirty="0">
              <a:solidFill>
                <a:srgbClr val="0000FF"/>
              </a:solidFill>
            </a:endParaRPr>
          </a:p>
        </p:txBody>
      </p:sp>
      <p:sp>
        <p:nvSpPr>
          <p:cNvPr id="16387" name="Content Placeholder 5"/>
          <p:cNvSpPr>
            <a:spLocks noGrp="1"/>
          </p:cNvSpPr>
          <p:nvPr>
            <p:ph idx="1"/>
          </p:nvPr>
        </p:nvSpPr>
        <p:spPr>
          <a:xfrm>
            <a:off x="457200" y="1340768"/>
            <a:ext cx="8423275" cy="5112420"/>
          </a:xfrm>
        </p:spPr>
        <p:txBody>
          <a:bodyPr/>
          <a:lstStyle/>
          <a:p>
            <a:pPr>
              <a:buFont typeface="Arial" charset="0"/>
              <a:buNone/>
            </a:pPr>
            <a:endParaRPr lang="da-DK" altLang="da-DK" sz="1600" dirty="0" smtClean="0"/>
          </a:p>
          <a:p>
            <a:r>
              <a:rPr lang="da-DK" altLang="da-DK" sz="2200" dirty="0" smtClean="0"/>
              <a:t>Ca. 550 medlemmer, ca. 90 trænere /forældre </a:t>
            </a:r>
            <a:r>
              <a:rPr lang="da-DK" altLang="da-DK" sz="1600" b="1" dirty="0" smtClean="0">
                <a:solidFill>
                  <a:srgbClr val="FF0000"/>
                </a:solidFill>
              </a:rPr>
              <a:t>(</a:t>
            </a:r>
            <a:r>
              <a:rPr lang="en-GB" altLang="da-DK" sz="1600" b="1" dirty="0" smtClean="0">
                <a:solidFill>
                  <a:srgbClr val="FF0000"/>
                </a:solidFill>
              </a:rPr>
              <a:t>Democratic)</a:t>
            </a:r>
          </a:p>
          <a:p>
            <a:pPr lvl="1"/>
            <a:r>
              <a:rPr lang="da-DK" altLang="da-DK" sz="1800" dirty="0" smtClean="0"/>
              <a:t>Historik: elite (EM/VM/OL) </a:t>
            </a:r>
            <a:r>
              <a:rPr lang="da-DK" altLang="da-DK" sz="1600" b="1" dirty="0" smtClean="0">
                <a:solidFill>
                  <a:srgbClr val="FF0000"/>
                </a:solidFill>
              </a:rPr>
              <a:t>(</a:t>
            </a:r>
            <a:r>
              <a:rPr lang="en-GB" altLang="da-DK" sz="1600" b="1" dirty="0" smtClean="0">
                <a:solidFill>
                  <a:srgbClr val="FF0000"/>
                </a:solidFill>
              </a:rPr>
              <a:t>Commitment)</a:t>
            </a:r>
            <a:endParaRPr lang="da-DK" altLang="da-DK" sz="1600" dirty="0" smtClean="0"/>
          </a:p>
          <a:p>
            <a:pPr lvl="1"/>
            <a:r>
              <a:rPr lang="da-DK" altLang="da-DK" sz="1800" dirty="0"/>
              <a:t>A</a:t>
            </a:r>
            <a:r>
              <a:rPr lang="da-DK" altLang="da-DK" sz="1800" dirty="0" smtClean="0"/>
              <a:t>tletikgymnasium </a:t>
            </a:r>
          </a:p>
          <a:p>
            <a:r>
              <a:rPr lang="da-DK" altLang="da-DK" sz="2200" dirty="0" smtClean="0"/>
              <a:t>Organisering </a:t>
            </a:r>
            <a:r>
              <a:rPr lang="da-DK" altLang="da-DK" sz="2000" b="1" i="1" dirty="0" smtClean="0">
                <a:solidFill>
                  <a:srgbClr val="0000FF"/>
                </a:solidFill>
              </a:rPr>
              <a:t>(</a:t>
            </a:r>
            <a:r>
              <a:rPr lang="da-DK" altLang="da-DK" sz="2000" b="1" i="1" dirty="0" err="1" smtClean="0">
                <a:solidFill>
                  <a:srgbClr val="0000FF"/>
                </a:solidFill>
              </a:rPr>
              <a:t>Mikro</a:t>
            </a:r>
            <a:r>
              <a:rPr lang="da-DK" altLang="da-DK" sz="2000" b="1" i="1" dirty="0" smtClean="0">
                <a:solidFill>
                  <a:srgbClr val="0000FF"/>
                </a:solidFill>
              </a:rPr>
              <a:t>- </a:t>
            </a:r>
            <a:r>
              <a:rPr lang="da-DK" altLang="da-DK" sz="1600" b="1" i="1" dirty="0" smtClean="0">
                <a:solidFill>
                  <a:srgbClr val="0000FF"/>
                </a:solidFill>
              </a:rPr>
              <a:t>&amp;</a:t>
            </a:r>
            <a:r>
              <a:rPr lang="da-DK" altLang="da-DK" sz="2000" b="1" i="1" dirty="0" smtClean="0">
                <a:solidFill>
                  <a:srgbClr val="0000FF"/>
                </a:solidFill>
              </a:rPr>
              <a:t> </a:t>
            </a:r>
            <a:r>
              <a:rPr lang="da-DK" altLang="da-DK" sz="2000" b="1" i="1" dirty="0" err="1" smtClean="0">
                <a:solidFill>
                  <a:srgbClr val="0000FF"/>
                </a:solidFill>
              </a:rPr>
              <a:t>Mesomiljø</a:t>
            </a:r>
            <a:r>
              <a:rPr lang="da-DK" altLang="da-DK" sz="2000" b="1" i="1" dirty="0" smtClean="0">
                <a:solidFill>
                  <a:srgbClr val="0000FF"/>
                </a:solidFill>
              </a:rPr>
              <a:t>)</a:t>
            </a:r>
          </a:p>
          <a:p>
            <a:pPr lvl="1"/>
            <a:r>
              <a:rPr lang="da-DK" altLang="da-DK" sz="1800" dirty="0" smtClean="0"/>
              <a:t>Unge talenter (15-18 år:) venner, konkurrenter, </a:t>
            </a:r>
            <a:r>
              <a:rPr lang="da-DK" altLang="da-DK" sz="1800" dirty="0" err="1" smtClean="0"/>
              <a:t>diff</a:t>
            </a:r>
            <a:r>
              <a:rPr lang="da-DK" altLang="da-DK" sz="1800" dirty="0" smtClean="0"/>
              <a:t>. Niveau </a:t>
            </a:r>
            <a:r>
              <a:rPr lang="da-DK" altLang="da-DK" sz="1600" b="1" dirty="0" smtClean="0">
                <a:solidFill>
                  <a:srgbClr val="FF0000"/>
                </a:solidFill>
              </a:rPr>
              <a:t>(</a:t>
            </a:r>
            <a:r>
              <a:rPr lang="en-GB" altLang="da-DK" sz="1600" b="1" dirty="0" smtClean="0">
                <a:solidFill>
                  <a:srgbClr val="FF0000"/>
                </a:solidFill>
              </a:rPr>
              <a:t>Social support,) (Positive feedback,) </a:t>
            </a:r>
            <a:r>
              <a:rPr lang="da-DK" altLang="da-DK" sz="1600" b="1" dirty="0" smtClean="0">
                <a:solidFill>
                  <a:srgbClr val="FF0000"/>
                </a:solidFill>
              </a:rPr>
              <a:t>(</a:t>
            </a:r>
            <a:r>
              <a:rPr lang="en-GB" altLang="da-DK" sz="1600" b="1" dirty="0" smtClean="0">
                <a:solidFill>
                  <a:srgbClr val="FF0000"/>
                </a:solidFill>
              </a:rPr>
              <a:t>Closeness) </a:t>
            </a:r>
            <a:endParaRPr lang="da-DK" altLang="da-DK" sz="1600" dirty="0" smtClean="0"/>
          </a:p>
          <a:p>
            <a:pPr lvl="1"/>
            <a:r>
              <a:rPr lang="da-DK" altLang="da-DK" sz="1800" dirty="0" smtClean="0"/>
              <a:t>Trænerteams: forskellige kompetencer, impulser, ikke stereotyp træning - alsidighed, sen specialisering, fleksibilitet, afmystificering, inspiration, dialog, feedback, kompetenceudviklingskultur </a:t>
            </a:r>
            <a:r>
              <a:rPr lang="da-DK" altLang="da-DK" sz="1600" b="1" dirty="0" smtClean="0">
                <a:solidFill>
                  <a:srgbClr val="FF0000"/>
                </a:solidFill>
              </a:rPr>
              <a:t>(</a:t>
            </a:r>
            <a:r>
              <a:rPr lang="en-GB" altLang="da-DK" sz="1600" b="1" dirty="0" smtClean="0">
                <a:solidFill>
                  <a:srgbClr val="FF0000"/>
                </a:solidFill>
              </a:rPr>
              <a:t>Closeness,) (Positive feedback)              (“self-efficacy” - </a:t>
            </a:r>
            <a:r>
              <a:rPr lang="en-GB" altLang="da-DK" sz="1600" b="1" dirty="0" err="1" smtClean="0">
                <a:solidFill>
                  <a:srgbClr val="FF0000"/>
                </a:solidFill>
              </a:rPr>
              <a:t>situationsbestemt</a:t>
            </a:r>
            <a:r>
              <a:rPr lang="en-GB" altLang="da-DK" sz="1600" b="1" dirty="0" smtClean="0">
                <a:solidFill>
                  <a:srgbClr val="FF0000"/>
                </a:solidFill>
              </a:rPr>
              <a:t> </a:t>
            </a:r>
            <a:r>
              <a:rPr lang="en-GB" altLang="da-DK" sz="1600" b="1" dirty="0" err="1" smtClean="0">
                <a:solidFill>
                  <a:srgbClr val="FF0000"/>
                </a:solidFill>
              </a:rPr>
              <a:t>selvtillid</a:t>
            </a:r>
            <a:r>
              <a:rPr lang="en-GB" altLang="da-DK" sz="1600" b="1" dirty="0" smtClean="0">
                <a:solidFill>
                  <a:srgbClr val="FF0000"/>
                </a:solidFill>
              </a:rPr>
              <a:t> (Bandura))</a:t>
            </a:r>
          </a:p>
          <a:p>
            <a:pPr lvl="1"/>
            <a:r>
              <a:rPr lang="da-DK" altLang="da-DK" sz="1800" dirty="0" smtClean="0"/>
              <a:t>Atletik- / </a:t>
            </a:r>
            <a:r>
              <a:rPr lang="da-DK" altLang="da-DK" sz="1800" dirty="0" err="1" smtClean="0"/>
              <a:t>cgs</a:t>
            </a:r>
            <a:r>
              <a:rPr lang="da-DK" altLang="da-DK" sz="1800" dirty="0" smtClean="0"/>
              <a:t> kultur: mine udøvere, - måder / -hemmeligheder, min kapital</a:t>
            </a:r>
          </a:p>
          <a:p>
            <a:r>
              <a:rPr lang="da-DK" altLang="da-DK" sz="2200" dirty="0" smtClean="0"/>
              <a:t>Eliteudøvere: (26 i 2010) – (fysioterapi, diætister, IMT) </a:t>
            </a:r>
          </a:p>
          <a:p>
            <a:r>
              <a:rPr lang="da-DK" altLang="da-DK" sz="2200" dirty="0" smtClean="0"/>
              <a:t>Ændring: fra familie til organisation / professionalisering</a:t>
            </a:r>
          </a:p>
        </p:txBody>
      </p:sp>
      <p:sp>
        <p:nvSpPr>
          <p:cNvPr id="2" name="Højrepil 1"/>
          <p:cNvSpPr/>
          <p:nvPr/>
        </p:nvSpPr>
        <p:spPr>
          <a:xfrm>
            <a:off x="7708507" y="4365104"/>
            <a:ext cx="3600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6877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568952" cy="648072"/>
          </a:xfrm>
        </p:spPr>
        <p:txBody>
          <a:bodyPr>
            <a:normAutofit fontScale="90000"/>
          </a:bodyPr>
          <a:lstStyle/>
          <a:p>
            <a:r>
              <a:rPr lang="en-GB" sz="2400" b="1" dirty="0" smtClean="0">
                <a:effectLst>
                  <a:outerShdw blurRad="38100" dist="38100" dir="2700000" algn="tl">
                    <a:srgbClr val="000000">
                      <a:alpha val="43137"/>
                    </a:srgbClr>
                  </a:outerShdw>
                </a:effectLst>
              </a:rPr>
              <a:t>ATDE - model </a:t>
            </a:r>
            <a:r>
              <a:rPr lang="en-GB" sz="1100" dirty="0" smtClean="0"/>
              <a:t>(Athletic Talent Development Environment)</a:t>
            </a:r>
            <a:br>
              <a:rPr lang="en-GB" sz="1100" dirty="0" smtClean="0"/>
            </a:br>
            <a:r>
              <a:rPr lang="en-GB" sz="1300" dirty="0" smtClean="0"/>
              <a:t>Kristoffer </a:t>
            </a:r>
            <a:r>
              <a:rPr lang="en-GB" sz="1300" dirty="0" err="1" smtClean="0"/>
              <a:t>Henriksen</a:t>
            </a:r>
            <a:r>
              <a:rPr lang="en-GB" sz="1300" dirty="0" smtClean="0"/>
              <a:t> et. al.: A </a:t>
            </a:r>
            <a:r>
              <a:rPr lang="en-US" sz="1300" dirty="0" smtClean="0"/>
              <a:t>holistic </a:t>
            </a:r>
            <a:r>
              <a:rPr lang="en-US" sz="1300" dirty="0"/>
              <a:t>approach to athletic talent </a:t>
            </a:r>
            <a:r>
              <a:rPr lang="en-US" sz="1300" dirty="0" smtClean="0"/>
              <a:t>development</a:t>
            </a:r>
            <a:r>
              <a:rPr lang="en-GB" sz="1300" dirty="0"/>
              <a:t> </a:t>
            </a:r>
          </a:p>
        </p:txBody>
      </p:sp>
      <p:graphicFrame>
        <p:nvGraphicFramePr>
          <p:cNvPr id="8" name="Pladsholder til indhold 7"/>
          <p:cNvGraphicFramePr>
            <a:graphicFrameLocks noGrp="1"/>
          </p:cNvGraphicFramePr>
          <p:nvPr>
            <p:ph idx="1"/>
            <p:extLst>
              <p:ext uri="{D42A27DB-BD31-4B8C-83A1-F6EECF244321}">
                <p14:modId xmlns:p14="http://schemas.microsoft.com/office/powerpoint/2010/main" val="665926236"/>
              </p:ext>
            </p:extLst>
          </p:nvPr>
        </p:nvGraphicFramePr>
        <p:xfrm>
          <a:off x="251519" y="1124744"/>
          <a:ext cx="8676000" cy="5608320"/>
        </p:xfrm>
        <a:graphic>
          <a:graphicData uri="http://schemas.openxmlformats.org/drawingml/2006/table">
            <a:tbl>
              <a:tblPr firstRow="1" bandRow="1">
                <a:tableStyleId>{5C22544A-7EE6-4342-B048-85BDC9FD1C3A}</a:tableStyleId>
              </a:tblPr>
              <a:tblGrid>
                <a:gridCol w="2340000"/>
                <a:gridCol w="3168000"/>
                <a:gridCol w="3168000"/>
              </a:tblGrid>
              <a:tr h="0">
                <a:tc>
                  <a:txBody>
                    <a:bodyPr/>
                    <a:lstStyle/>
                    <a:p>
                      <a:r>
                        <a:rPr lang="en-GB" noProof="0" dirty="0" smtClean="0"/>
                        <a:t>Successful ATDE’s</a:t>
                      </a:r>
                      <a:endParaRPr lang="en-GB" noProof="0" dirty="0"/>
                    </a:p>
                  </a:txBody>
                  <a:tcPr/>
                </a:tc>
                <a:tc>
                  <a:txBody>
                    <a:bodyPr/>
                    <a:lstStyle/>
                    <a:p>
                      <a:r>
                        <a:rPr lang="en-GB" noProof="0" dirty="0" smtClean="0"/>
                        <a:t>Descriptors</a:t>
                      </a:r>
                      <a:endParaRPr lang="en-GB" noProof="0" dirty="0"/>
                    </a:p>
                  </a:txBody>
                  <a:tcPr/>
                </a:tc>
                <a:tc>
                  <a:txBody>
                    <a:bodyPr/>
                    <a:lstStyle/>
                    <a:p>
                      <a:r>
                        <a:rPr lang="en-GB" noProof="0" dirty="0" smtClean="0"/>
                        <a:t>Opposite</a:t>
                      </a:r>
                      <a:r>
                        <a:rPr lang="en-GB" baseline="0" noProof="0" dirty="0" smtClean="0"/>
                        <a:t> </a:t>
                      </a:r>
                      <a:r>
                        <a:rPr lang="en-GB" noProof="0" dirty="0" smtClean="0"/>
                        <a:t>Poles</a:t>
                      </a:r>
                      <a:endParaRPr lang="en-GB" noProof="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Training</a:t>
                      </a:r>
                      <a:r>
                        <a:rPr lang="en-GB" sz="1600" baseline="0" noProof="0" dirty="0" smtClean="0"/>
                        <a:t> groups with supportive relationships</a:t>
                      </a:r>
                      <a:endParaRPr lang="en-GB" sz="1600" noProof="0" dirty="0" smtClean="0"/>
                    </a:p>
                    <a:p>
                      <a:endParaRPr lang="da-DK" dirty="0"/>
                    </a:p>
                  </a:txBody>
                  <a:tcPr/>
                </a:tc>
                <a:tc>
                  <a:txBody>
                    <a:bodyPr/>
                    <a:lstStyle/>
                    <a:p>
                      <a:r>
                        <a:rPr lang="en-GB" sz="1600" noProof="0" dirty="0" smtClean="0"/>
                        <a:t>Opportunities for inclusion in a training community; supportive relationships and friendships within the group.</a:t>
                      </a:r>
                      <a:endParaRPr lang="en-GB" sz="1600" noProof="0" dirty="0"/>
                    </a:p>
                  </a:txBody>
                  <a:tcPr/>
                </a:tc>
                <a:tc>
                  <a:txBody>
                    <a:bodyPr/>
                    <a:lstStyle/>
                    <a:p>
                      <a:r>
                        <a:rPr lang="en-GB" sz="1600" noProof="0" dirty="0" smtClean="0"/>
                        <a:t>Individualised</a:t>
                      </a:r>
                      <a:r>
                        <a:rPr lang="en-GB" sz="1600" baseline="0" noProof="0" dirty="0" smtClean="0"/>
                        <a:t> training programmes at an early stage; training alone; low cohesion in the group; inter-group rivalry; performance as a criterion for inclusion.</a:t>
                      </a:r>
                      <a:endParaRPr lang="en-GB" sz="1600" noProof="0" dirty="0"/>
                    </a:p>
                  </a:txBody>
                  <a:tcPr/>
                </a:tc>
              </a:tr>
              <a:tr h="0">
                <a:tc>
                  <a:txBody>
                    <a:bodyPr/>
                    <a:lstStyle/>
                    <a:p>
                      <a:r>
                        <a:rPr lang="en-GB" sz="1600" noProof="0" dirty="0" smtClean="0"/>
                        <a:t>Proximal role models</a:t>
                      </a:r>
                      <a:endParaRPr lang="en-GB" sz="1600" noProof="0" dirty="0"/>
                    </a:p>
                  </a:txBody>
                  <a:tcPr/>
                </a:tc>
                <a:tc>
                  <a:txBody>
                    <a:bodyPr/>
                    <a:lstStyle/>
                    <a:p>
                      <a:r>
                        <a:rPr lang="en-GB" sz="1600" noProof="0" dirty="0" smtClean="0"/>
                        <a:t>Community of practice includes prospective and current elite athletes; opportunities</a:t>
                      </a:r>
                      <a:r>
                        <a:rPr lang="en-GB" sz="1600" baseline="0" noProof="0" dirty="0" smtClean="0"/>
                        <a:t> to train with the elite athletes; elite athletes who are willing to pass on their knowledge.</a:t>
                      </a:r>
                      <a:endParaRPr lang="en-GB" sz="1600" noProof="0" dirty="0"/>
                    </a:p>
                  </a:txBody>
                  <a:tcPr/>
                </a:tc>
                <a:tc>
                  <a:txBody>
                    <a:bodyPr/>
                    <a:lstStyle/>
                    <a:p>
                      <a:r>
                        <a:rPr lang="en-GB" sz="1600" noProof="0" dirty="0" smtClean="0"/>
                        <a:t>Airtight boundaries between athletes at different levels. Elite level athletes</a:t>
                      </a:r>
                      <a:r>
                        <a:rPr lang="en-GB" sz="1600" baseline="0" noProof="0" dirty="0" smtClean="0"/>
                        <a:t> keep their secrets and regard prospects as future rivals.</a:t>
                      </a:r>
                      <a:endParaRPr lang="en-GB" sz="1600" noProof="0" dirty="0"/>
                    </a:p>
                  </a:txBody>
                  <a:tcPr/>
                </a:tc>
              </a:tr>
              <a:tr h="0">
                <a:tc>
                  <a:txBody>
                    <a:bodyPr/>
                    <a:lstStyle/>
                    <a:p>
                      <a:r>
                        <a:rPr lang="en-GB" sz="1600" noProof="0" dirty="0" smtClean="0"/>
                        <a:t>Focus</a:t>
                      </a:r>
                      <a:r>
                        <a:rPr lang="en-GB" sz="1600" baseline="0" noProof="0" dirty="0" smtClean="0"/>
                        <a:t> on long-term development</a:t>
                      </a:r>
                      <a:endParaRPr lang="en-GB" sz="1600" noProof="0" dirty="0"/>
                    </a:p>
                  </a:txBody>
                  <a:tcPr/>
                </a:tc>
                <a:tc>
                  <a:txBody>
                    <a:bodyPr/>
                    <a:lstStyle/>
                    <a:p>
                      <a:r>
                        <a:rPr lang="en-GB" sz="1600" noProof="0" dirty="0" smtClean="0"/>
                        <a:t>LTD</a:t>
                      </a:r>
                      <a:r>
                        <a:rPr lang="en-GB" sz="1600" baseline="0" noProof="0" dirty="0" smtClean="0"/>
                        <a:t> of the athletes rather than early success; age-appropriate amount and content of training.</a:t>
                      </a:r>
                      <a:endParaRPr lang="en-GB" sz="1600" noProof="0" dirty="0"/>
                    </a:p>
                  </a:txBody>
                  <a:tcPr/>
                </a:tc>
                <a:tc>
                  <a:txBody>
                    <a:bodyPr/>
                    <a:lstStyle/>
                    <a:p>
                      <a:r>
                        <a:rPr lang="en-GB" sz="1600" noProof="0" dirty="0" smtClean="0"/>
                        <a:t>Short</a:t>
                      </a:r>
                      <a:r>
                        <a:rPr lang="en-GB" sz="1600" baseline="0" noProof="0" dirty="0" smtClean="0"/>
                        <a:t>-term success; kids are seen as miniature elite athletes; no time to heal when injured.</a:t>
                      </a:r>
                      <a:endParaRPr lang="en-GB" sz="1600" noProof="0" dirty="0"/>
                    </a:p>
                  </a:txBody>
                  <a:tcPr/>
                </a:tc>
              </a:tr>
              <a:tr h="0">
                <a:tc>
                  <a:txBody>
                    <a:bodyPr/>
                    <a:lstStyle/>
                    <a:p>
                      <a:r>
                        <a:rPr lang="en-GB" sz="1600" noProof="0" dirty="0" smtClean="0"/>
                        <a:t>Training that</a:t>
                      </a:r>
                      <a:r>
                        <a:rPr lang="en-GB" sz="1600" baseline="0" noProof="0" dirty="0" smtClean="0"/>
                        <a:t> allows diversification</a:t>
                      </a:r>
                      <a:endParaRPr lang="en-GB" sz="1600" noProof="0" dirty="0"/>
                    </a:p>
                  </a:txBody>
                  <a:tcPr/>
                </a:tc>
                <a:tc>
                  <a:txBody>
                    <a:bodyPr/>
                    <a:lstStyle/>
                    <a:p>
                      <a:r>
                        <a:rPr lang="en-GB" sz="1600" noProof="0" dirty="0" smtClean="0"/>
                        <a:t>Opportunities</a:t>
                      </a:r>
                      <a:r>
                        <a:rPr lang="en-GB" sz="1600" baseline="0" noProof="0" dirty="0" smtClean="0"/>
                        <a:t> to sample different sports during early phases; integration of different sports in the daily routines; appreciation of versatile sport profiles and basic sport skills</a:t>
                      </a:r>
                      <a:endParaRPr lang="en-GB" sz="1600" noProof="0" dirty="0"/>
                    </a:p>
                  </a:txBody>
                  <a:tcPr/>
                </a:tc>
                <a:tc>
                  <a:txBody>
                    <a:bodyPr/>
                    <a:lstStyle/>
                    <a:p>
                      <a:r>
                        <a:rPr lang="en-GB" sz="1600" noProof="0" dirty="0" smtClean="0"/>
                        <a:t>Promoting</a:t>
                      </a:r>
                      <a:r>
                        <a:rPr lang="en-GB" sz="1600" baseline="0" noProof="0" dirty="0" smtClean="0"/>
                        <a:t> early specialization; focus solely on developing sport specific skills, considering athletes interest in trying different sports to be rivalry and a potential threat.</a:t>
                      </a:r>
                      <a:endParaRPr lang="en-GB" sz="1600" noProof="0" dirty="0"/>
                    </a:p>
                  </a:txBody>
                  <a:tcPr/>
                </a:tc>
              </a:tr>
            </a:tbl>
          </a:graphicData>
        </a:graphic>
      </p:graphicFrame>
      <p:sp>
        <p:nvSpPr>
          <p:cNvPr id="5" name="Pladsholder til diasnummer 4"/>
          <p:cNvSpPr>
            <a:spLocks noGrp="1"/>
          </p:cNvSpPr>
          <p:nvPr>
            <p:ph type="sldNum" sz="quarter" idx="12"/>
          </p:nvPr>
        </p:nvSpPr>
        <p:spPr/>
        <p:txBody>
          <a:bodyPr/>
          <a:lstStyle/>
          <a:p>
            <a:fld id="{761A16E9-28A2-4A0C-A97F-D33D459D914D}" type="slidenum">
              <a:rPr lang="da-DK" smtClean="0"/>
              <a:t>32</a:t>
            </a:fld>
            <a:endParaRPr lang="da-DK"/>
          </a:p>
        </p:txBody>
      </p:sp>
    </p:spTree>
    <p:extLst>
      <p:ext uri="{BB962C8B-B14F-4D97-AF65-F5344CB8AC3E}">
        <p14:creationId xmlns:p14="http://schemas.microsoft.com/office/powerpoint/2010/main" val="3184951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568952" cy="648072"/>
          </a:xfrm>
        </p:spPr>
        <p:txBody>
          <a:bodyPr>
            <a:normAutofit fontScale="90000"/>
          </a:bodyPr>
          <a:lstStyle/>
          <a:p>
            <a:r>
              <a:rPr lang="en-GB" sz="2400" b="1" dirty="0">
                <a:effectLst>
                  <a:outerShdw blurRad="38100" dist="38100" dir="2700000" algn="tl">
                    <a:srgbClr val="000000">
                      <a:alpha val="43137"/>
                    </a:srgbClr>
                  </a:outerShdw>
                </a:effectLst>
              </a:rPr>
              <a:t>ATDE - model </a:t>
            </a:r>
            <a:r>
              <a:rPr lang="en-GB" sz="1100" dirty="0"/>
              <a:t>(Athletic Talent Development Environment)</a:t>
            </a:r>
            <a:br>
              <a:rPr lang="en-GB" sz="1100" dirty="0"/>
            </a:br>
            <a:r>
              <a:rPr lang="en-GB" sz="1300" dirty="0"/>
              <a:t>Kristoffer </a:t>
            </a:r>
            <a:r>
              <a:rPr lang="en-GB" sz="1300" dirty="0" err="1"/>
              <a:t>Henriksen</a:t>
            </a:r>
            <a:r>
              <a:rPr lang="en-GB" sz="1300" dirty="0"/>
              <a:t> et. al.: A </a:t>
            </a:r>
            <a:r>
              <a:rPr lang="en-US" sz="1300" dirty="0"/>
              <a:t>holistic approach to athletic talent development</a:t>
            </a:r>
            <a:r>
              <a:rPr lang="en-GB" sz="1300" dirty="0"/>
              <a:t> </a:t>
            </a:r>
          </a:p>
        </p:txBody>
      </p:sp>
      <p:graphicFrame>
        <p:nvGraphicFramePr>
          <p:cNvPr id="8" name="Pladsholder til indhold 7"/>
          <p:cNvGraphicFramePr>
            <a:graphicFrameLocks noGrp="1"/>
          </p:cNvGraphicFramePr>
          <p:nvPr>
            <p:ph idx="1"/>
            <p:extLst>
              <p:ext uri="{D42A27DB-BD31-4B8C-83A1-F6EECF244321}">
                <p14:modId xmlns:p14="http://schemas.microsoft.com/office/powerpoint/2010/main" val="2630531937"/>
              </p:ext>
            </p:extLst>
          </p:nvPr>
        </p:nvGraphicFramePr>
        <p:xfrm>
          <a:off x="251519" y="1124744"/>
          <a:ext cx="8676000" cy="4632960"/>
        </p:xfrm>
        <a:graphic>
          <a:graphicData uri="http://schemas.openxmlformats.org/drawingml/2006/table">
            <a:tbl>
              <a:tblPr firstRow="1" bandRow="1">
                <a:tableStyleId>{5C22544A-7EE6-4342-B048-85BDC9FD1C3A}</a:tableStyleId>
              </a:tblPr>
              <a:tblGrid>
                <a:gridCol w="2340000"/>
                <a:gridCol w="3168000"/>
                <a:gridCol w="3168000"/>
              </a:tblGrid>
              <a:tr h="0">
                <a:tc>
                  <a:txBody>
                    <a:bodyPr/>
                    <a:lstStyle/>
                    <a:p>
                      <a:r>
                        <a:rPr lang="en-GB" noProof="0" dirty="0" smtClean="0"/>
                        <a:t>Successful ATDE’s</a:t>
                      </a:r>
                      <a:endParaRPr lang="en-GB" noProof="0" dirty="0"/>
                    </a:p>
                  </a:txBody>
                  <a:tcPr/>
                </a:tc>
                <a:tc>
                  <a:txBody>
                    <a:bodyPr/>
                    <a:lstStyle/>
                    <a:p>
                      <a:r>
                        <a:rPr lang="en-GB" noProof="0" dirty="0" smtClean="0"/>
                        <a:t>Descriptors</a:t>
                      </a:r>
                      <a:endParaRPr lang="en-GB" noProof="0" dirty="0"/>
                    </a:p>
                  </a:txBody>
                  <a:tcPr/>
                </a:tc>
                <a:tc>
                  <a:txBody>
                    <a:bodyPr/>
                    <a:lstStyle/>
                    <a:p>
                      <a:r>
                        <a:rPr lang="en-GB" noProof="0" dirty="0" smtClean="0"/>
                        <a:t>Opposite</a:t>
                      </a:r>
                      <a:r>
                        <a:rPr lang="en-GB" baseline="0" noProof="0" dirty="0" smtClean="0"/>
                        <a:t> </a:t>
                      </a:r>
                      <a:r>
                        <a:rPr lang="en-GB" noProof="0" dirty="0" smtClean="0"/>
                        <a:t>Poles</a:t>
                      </a:r>
                      <a:endParaRPr lang="en-GB" noProof="0" dirty="0"/>
                    </a:p>
                  </a:txBody>
                  <a:tcPr/>
                </a:tc>
              </a:tr>
              <a:tr h="0">
                <a:tc>
                  <a:txBody>
                    <a:bodyPr/>
                    <a:lstStyle/>
                    <a:p>
                      <a:r>
                        <a:rPr lang="en-GB" sz="1600" noProof="0" dirty="0" smtClean="0"/>
                        <a:t>Support of sporting goals by the wider environment</a:t>
                      </a:r>
                      <a:endParaRPr lang="en-GB" sz="1600" noProof="0" dirty="0"/>
                    </a:p>
                  </a:txBody>
                  <a:tcPr/>
                </a:tc>
                <a:tc>
                  <a:txBody>
                    <a:bodyPr/>
                    <a:lstStyle/>
                    <a:p>
                      <a:r>
                        <a:rPr lang="en-GB" sz="1600" noProof="0" dirty="0" smtClean="0"/>
                        <a:t>Opportunities to focus on the sport, school, family, friends and others acknowledge and accept the athletes dedication to sport.</a:t>
                      </a:r>
                      <a:endParaRPr lang="en-GB" sz="1600" noProof="0" dirty="0"/>
                    </a:p>
                  </a:txBody>
                  <a:tcPr/>
                </a:tc>
                <a:tc>
                  <a:txBody>
                    <a:bodyPr/>
                    <a:lstStyle/>
                    <a:p>
                      <a:r>
                        <a:rPr lang="en-GB" sz="1600" noProof="0" dirty="0" smtClean="0"/>
                        <a:t>Non-sport environment shows lack of understanding of elite sport and the demands involved.</a:t>
                      </a:r>
                      <a:endParaRPr lang="en-GB" sz="1600" noProof="0" dirty="0"/>
                    </a:p>
                  </a:txBody>
                  <a:tcPr/>
                </a:tc>
              </a:tr>
              <a:tr h="0">
                <a:tc>
                  <a:txBody>
                    <a:bodyPr/>
                    <a:lstStyle/>
                    <a:p>
                      <a:r>
                        <a:rPr lang="en-GB" sz="1600" noProof="0" dirty="0" smtClean="0"/>
                        <a:t>Support for the development of psychosocial</a:t>
                      </a:r>
                      <a:r>
                        <a:rPr lang="en-GB" sz="1600" baseline="0" noProof="0" dirty="0" smtClean="0"/>
                        <a:t> skills</a:t>
                      </a:r>
                      <a:endParaRPr lang="en-GB" sz="1600" noProof="0" dirty="0"/>
                    </a:p>
                  </a:txBody>
                  <a:tcPr/>
                </a:tc>
                <a:tc>
                  <a:txBody>
                    <a:bodyPr/>
                    <a:lstStyle/>
                    <a:p>
                      <a:r>
                        <a:rPr lang="en-GB" sz="1600" noProof="0" dirty="0" smtClean="0"/>
                        <a:t>Opportunities to develop skills and competences that are of benefit outside the sporting domain (such as autonomy, responsibility and commitment;) considering athletes as “whole human</a:t>
                      </a:r>
                      <a:r>
                        <a:rPr lang="en-GB" sz="1600" baseline="0" noProof="0" dirty="0" smtClean="0"/>
                        <a:t> beings.”</a:t>
                      </a:r>
                      <a:endParaRPr lang="en-GB" sz="1600" noProof="0" dirty="0"/>
                    </a:p>
                  </a:txBody>
                  <a:tcPr/>
                </a:tc>
                <a:tc>
                  <a:txBody>
                    <a:bodyPr/>
                    <a:lstStyle/>
                    <a:p>
                      <a:r>
                        <a:rPr lang="en-GB" sz="1600" noProof="0" dirty="0" smtClean="0"/>
                        <a:t>Focus solely on sport and winning at any cost; excessive control from coaches; focus not on personal improvement but on relative performance level, which devalues</a:t>
                      </a:r>
                      <a:r>
                        <a:rPr lang="en-GB" sz="1600" baseline="0" noProof="0" dirty="0" smtClean="0"/>
                        <a:t> learning and development.</a:t>
                      </a:r>
                      <a:endParaRPr lang="en-GB" sz="1600" noProof="0" dirty="0"/>
                    </a:p>
                  </a:txBody>
                  <a:tcPr/>
                </a:tc>
              </a:tr>
              <a:tr h="0">
                <a:tc>
                  <a:txBody>
                    <a:bodyPr/>
                    <a:lstStyle/>
                    <a:p>
                      <a:r>
                        <a:rPr lang="en-GB" sz="1600" noProof="0" dirty="0" smtClean="0"/>
                        <a:t>Integration of efforts</a:t>
                      </a:r>
                      <a:endParaRPr lang="en-GB" sz="1600" noProof="0" dirty="0"/>
                    </a:p>
                  </a:txBody>
                  <a:tcPr/>
                </a:tc>
                <a:tc>
                  <a:txBody>
                    <a:bodyPr/>
                    <a:lstStyle/>
                    <a:p>
                      <a:r>
                        <a:rPr lang="en-GB" sz="1600" noProof="0" dirty="0" smtClean="0"/>
                        <a:t>Coordination</a:t>
                      </a:r>
                      <a:r>
                        <a:rPr lang="en-GB" sz="1600" baseline="0" noProof="0" dirty="0" smtClean="0"/>
                        <a:t> and communication between sport, school, family ----</a:t>
                      </a:r>
                      <a:endParaRPr lang="en-GB" sz="1600" noProof="0" dirty="0"/>
                    </a:p>
                  </a:txBody>
                  <a:tcPr/>
                </a:tc>
                <a:tc>
                  <a:txBody>
                    <a:bodyPr/>
                    <a:lstStyle/>
                    <a:p>
                      <a:r>
                        <a:rPr lang="en-GB" sz="1600" noProof="0" dirty="0" smtClean="0"/>
                        <a:t>Lack of </a:t>
                      </a:r>
                      <a:r>
                        <a:rPr lang="en-GB" sz="1600" baseline="0" noProof="0" dirty="0" smtClean="0"/>
                        <a:t>communication; conflicting interests, ---</a:t>
                      </a:r>
                      <a:endParaRPr lang="en-GB" sz="1600" noProof="0" dirty="0"/>
                    </a:p>
                  </a:txBody>
                  <a:tcPr/>
                </a:tc>
              </a:tr>
              <a:tr h="0">
                <a:tc>
                  <a:txBody>
                    <a:bodyPr/>
                    <a:lstStyle/>
                    <a:p>
                      <a:r>
                        <a:rPr lang="en-GB" sz="1600" noProof="0" dirty="0" smtClean="0"/>
                        <a:t>Strong and coherent organizational culture</a:t>
                      </a:r>
                      <a:endParaRPr lang="en-GB" sz="1600" noProof="0" dirty="0"/>
                    </a:p>
                  </a:txBody>
                  <a:tcPr/>
                </a:tc>
                <a:tc>
                  <a:txBody>
                    <a:bodyPr/>
                    <a:lstStyle/>
                    <a:p>
                      <a:r>
                        <a:rPr lang="en-GB" sz="1600" noProof="0" dirty="0" smtClean="0"/>
                        <a:t>Organizational culture characterized by coherence between artefacts, espoused values and basic assumptions, ---</a:t>
                      </a:r>
                      <a:endParaRPr lang="en-GB" sz="1600" noProof="0" dirty="0"/>
                    </a:p>
                  </a:txBody>
                  <a:tcPr/>
                </a:tc>
                <a:tc>
                  <a:txBody>
                    <a:bodyPr/>
                    <a:lstStyle/>
                    <a:p>
                      <a:r>
                        <a:rPr lang="en-GB" sz="1600" noProof="0" dirty="0" smtClean="0"/>
                        <a:t>Fragmented culture in espoused values do not correspond to actions,</a:t>
                      </a:r>
                      <a:r>
                        <a:rPr lang="en-GB" sz="1600" baseline="0" noProof="0" dirty="0" smtClean="0"/>
                        <a:t> </a:t>
                      </a:r>
                      <a:r>
                        <a:rPr lang="en-GB" sz="1600" noProof="0" dirty="0" smtClean="0"/>
                        <a:t>-----</a:t>
                      </a:r>
                      <a:endParaRPr lang="en-GB" sz="1600" noProof="0" dirty="0"/>
                    </a:p>
                  </a:txBody>
                  <a:tcPr/>
                </a:tc>
              </a:tr>
            </a:tbl>
          </a:graphicData>
        </a:graphic>
      </p:graphicFrame>
      <p:sp>
        <p:nvSpPr>
          <p:cNvPr id="5" name="Pladsholder til diasnummer 4"/>
          <p:cNvSpPr>
            <a:spLocks noGrp="1"/>
          </p:cNvSpPr>
          <p:nvPr>
            <p:ph type="sldNum" sz="quarter" idx="12"/>
          </p:nvPr>
        </p:nvSpPr>
        <p:spPr/>
        <p:txBody>
          <a:bodyPr/>
          <a:lstStyle/>
          <a:p>
            <a:fld id="{761A16E9-28A2-4A0C-A97F-D33D459D914D}" type="slidenum">
              <a:rPr lang="da-DK" smtClean="0"/>
              <a:t>33</a:t>
            </a:fld>
            <a:endParaRPr lang="da-DK"/>
          </a:p>
        </p:txBody>
      </p:sp>
    </p:spTree>
    <p:extLst>
      <p:ext uri="{BB962C8B-B14F-4D97-AF65-F5344CB8AC3E}">
        <p14:creationId xmlns:p14="http://schemas.microsoft.com/office/powerpoint/2010/main" val="1564960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Autofit/>
          </a:bodyPr>
          <a:lstStyle/>
          <a:p>
            <a:r>
              <a:rPr lang="da-DK" sz="2800" b="1" dirty="0" smtClean="0">
                <a:solidFill>
                  <a:srgbClr val="0000FF"/>
                </a:solidFill>
                <a:effectLst>
                  <a:outerShdw blurRad="38100" dist="38100" dir="2700000" algn="tl">
                    <a:srgbClr val="000000">
                      <a:alpha val="43137"/>
                    </a:srgbClr>
                  </a:outerShdw>
                </a:effectLst>
              </a:rPr>
              <a:t>ATDE - modellen, talentudvikling &amp; organisationer</a:t>
            </a:r>
            <a:endParaRPr lang="da-DK" sz="2800" b="1" dirty="0">
              <a:solidFill>
                <a:srgbClr val="0000FF"/>
              </a:solidFill>
              <a:effectLst>
                <a:outerShdw blurRad="38100" dist="38100" dir="2700000" algn="tl">
                  <a:srgbClr val="000000">
                    <a:alpha val="43137"/>
                  </a:srgbClr>
                </a:outerShdw>
              </a:effectLst>
            </a:endParaRPr>
          </a:p>
        </p:txBody>
      </p:sp>
      <p:sp>
        <p:nvSpPr>
          <p:cNvPr id="5" name="Pladsholder til indhold 4"/>
          <p:cNvSpPr>
            <a:spLocks noGrp="1"/>
          </p:cNvSpPr>
          <p:nvPr>
            <p:ph idx="1"/>
          </p:nvPr>
        </p:nvSpPr>
        <p:spPr>
          <a:xfrm>
            <a:off x="251520" y="1124744"/>
            <a:ext cx="8568952" cy="5328592"/>
          </a:xfrm>
        </p:spPr>
        <p:txBody>
          <a:bodyPr>
            <a:normAutofit fontScale="62500" lnSpcReduction="20000"/>
          </a:bodyPr>
          <a:lstStyle/>
          <a:p>
            <a:r>
              <a:rPr lang="da-DK" sz="3300" b="1" dirty="0" smtClean="0"/>
              <a:t>Talent og omstændigheder</a:t>
            </a:r>
          </a:p>
          <a:p>
            <a:pPr lvl="1"/>
            <a:r>
              <a:rPr lang="da-DK" sz="2900" dirty="0" smtClean="0"/>
              <a:t>At </a:t>
            </a:r>
            <a:r>
              <a:rPr lang="da-DK" sz="2900" dirty="0"/>
              <a:t>være et talent </a:t>
            </a:r>
            <a:r>
              <a:rPr lang="da-DK" sz="2900" dirty="0" smtClean="0"/>
              <a:t>er, </a:t>
            </a:r>
            <a:r>
              <a:rPr lang="da-DK" sz="2900" dirty="0"/>
              <a:t>at være det under bestemte omstændigheder</a:t>
            </a:r>
            <a:r>
              <a:rPr lang="da-DK" sz="2900" dirty="0" smtClean="0"/>
              <a:t>.</a:t>
            </a:r>
          </a:p>
          <a:p>
            <a:pPr lvl="1"/>
            <a:r>
              <a:rPr lang="da-DK" sz="2900" dirty="0">
                <a:solidFill>
                  <a:srgbClr val="0000FF"/>
                </a:solidFill>
              </a:rPr>
              <a:t>Skaber vi ikke omstændighederne, har vi ikke talenterne.</a:t>
            </a:r>
            <a:endParaRPr lang="da-DK" sz="2900" dirty="0" smtClean="0">
              <a:solidFill>
                <a:srgbClr val="0000FF"/>
              </a:solidFill>
            </a:endParaRPr>
          </a:p>
          <a:p>
            <a:r>
              <a:rPr lang="da-DK" sz="3300" b="1" dirty="0" smtClean="0"/>
              <a:t>Vilkår og talent</a:t>
            </a:r>
          </a:p>
          <a:p>
            <a:pPr lvl="1"/>
            <a:r>
              <a:rPr lang="da-DK" sz="2900" dirty="0"/>
              <a:t>Talent er noget, vi </a:t>
            </a:r>
            <a:r>
              <a:rPr lang="da-DK" sz="2900" dirty="0" smtClean="0"/>
              <a:t>- som </a:t>
            </a:r>
            <a:r>
              <a:rPr lang="da-DK" sz="2900" dirty="0"/>
              <a:t>forældre, ledere, trænere og samfund skal skabe mulighederne for kan realiseres</a:t>
            </a:r>
            <a:r>
              <a:rPr lang="da-DK" sz="2900" dirty="0" smtClean="0"/>
              <a:t>.</a:t>
            </a:r>
          </a:p>
          <a:p>
            <a:pPr lvl="1"/>
            <a:r>
              <a:rPr lang="da-DK" sz="2900" dirty="0">
                <a:solidFill>
                  <a:srgbClr val="0000FF"/>
                </a:solidFill>
              </a:rPr>
              <a:t>Derfor er vi nødt til at forstå og mestre både de indre og de ydre vilkår for talent, hvis vi vil kunne opdage det, udvikle det og forløse det.</a:t>
            </a:r>
            <a:endParaRPr lang="da-DK" sz="2900" dirty="0" smtClean="0">
              <a:solidFill>
                <a:srgbClr val="0000FF"/>
              </a:solidFill>
            </a:endParaRPr>
          </a:p>
          <a:p>
            <a:r>
              <a:rPr lang="da-DK" sz="3400" b="1" dirty="0" smtClean="0"/>
              <a:t>Identifikation af talenter</a:t>
            </a:r>
          </a:p>
          <a:p>
            <a:pPr lvl="1"/>
            <a:r>
              <a:rPr lang="da-DK" sz="2900" dirty="0"/>
              <a:t>Betingelser / blokeringer for talentidentifikation:</a:t>
            </a:r>
          </a:p>
          <a:p>
            <a:pPr lvl="2"/>
            <a:r>
              <a:rPr lang="da-DK" sz="2900" dirty="0" smtClean="0">
                <a:solidFill>
                  <a:srgbClr val="0000FF"/>
                </a:solidFill>
              </a:rPr>
              <a:t>organisationens </a:t>
            </a:r>
            <a:r>
              <a:rPr lang="da-DK" sz="2900" dirty="0">
                <a:solidFill>
                  <a:srgbClr val="0000FF"/>
                </a:solidFill>
              </a:rPr>
              <a:t>kultur</a:t>
            </a:r>
          </a:p>
          <a:p>
            <a:pPr lvl="2"/>
            <a:r>
              <a:rPr lang="da-DK" sz="2900" dirty="0" smtClean="0">
                <a:solidFill>
                  <a:srgbClr val="0000FF"/>
                </a:solidFill>
              </a:rPr>
              <a:t>ledelseskulturen</a:t>
            </a:r>
            <a:endParaRPr lang="da-DK" sz="2900" dirty="0">
              <a:solidFill>
                <a:srgbClr val="0000FF"/>
              </a:solidFill>
            </a:endParaRPr>
          </a:p>
          <a:p>
            <a:pPr lvl="2"/>
            <a:r>
              <a:rPr lang="da-DK" sz="2900" dirty="0" smtClean="0">
                <a:solidFill>
                  <a:srgbClr val="0000FF"/>
                </a:solidFill>
              </a:rPr>
              <a:t>hierarkier</a:t>
            </a:r>
            <a:endParaRPr lang="da-DK" sz="2900" dirty="0">
              <a:solidFill>
                <a:srgbClr val="0000FF"/>
              </a:solidFill>
            </a:endParaRPr>
          </a:p>
          <a:p>
            <a:pPr lvl="2"/>
            <a:r>
              <a:rPr lang="da-DK" sz="2900" dirty="0" smtClean="0">
                <a:solidFill>
                  <a:srgbClr val="0000FF"/>
                </a:solidFill>
              </a:rPr>
              <a:t>afdækningskriterier</a:t>
            </a:r>
          </a:p>
          <a:p>
            <a:r>
              <a:rPr lang="da-DK" sz="3400" b="1" dirty="0" smtClean="0"/>
              <a:t>Opsummering</a:t>
            </a:r>
          </a:p>
          <a:p>
            <a:pPr lvl="1"/>
            <a:r>
              <a:rPr lang="da-DK" sz="2900" dirty="0">
                <a:solidFill>
                  <a:srgbClr val="0000FF"/>
                </a:solidFill>
              </a:rPr>
              <a:t>Talent er noget, som finder sted under bestemte omstændigheder, som for øvrigt er menneskeskabte.</a:t>
            </a:r>
          </a:p>
          <a:p>
            <a:pPr lvl="1"/>
            <a:r>
              <a:rPr lang="da-DK" sz="2900" dirty="0">
                <a:solidFill>
                  <a:srgbClr val="0000FF"/>
                </a:solidFill>
              </a:rPr>
              <a:t>Det er mennesker som os, der har skabt omstændighederne.</a:t>
            </a:r>
          </a:p>
          <a:p>
            <a:pPr lvl="1"/>
            <a:r>
              <a:rPr lang="da-DK" sz="2900" dirty="0">
                <a:solidFill>
                  <a:srgbClr val="0000FF"/>
                </a:solidFill>
              </a:rPr>
              <a:t>Vi kan ændre dem, hvis vi vil –og dermed have mange flere talenter.</a:t>
            </a:r>
          </a:p>
        </p:txBody>
      </p:sp>
      <p:sp>
        <p:nvSpPr>
          <p:cNvPr id="4" name="Pladsholder til diasnummer 3"/>
          <p:cNvSpPr>
            <a:spLocks noGrp="1"/>
          </p:cNvSpPr>
          <p:nvPr>
            <p:ph type="sldNum" sz="quarter" idx="12"/>
          </p:nvPr>
        </p:nvSpPr>
        <p:spPr/>
        <p:txBody>
          <a:bodyPr/>
          <a:lstStyle/>
          <a:p>
            <a:fld id="{761A16E9-28A2-4A0C-A97F-D33D459D914D}" type="slidenum">
              <a:rPr lang="da-DK" smtClean="0"/>
              <a:t>34</a:t>
            </a:fld>
            <a:endParaRPr lang="da-DK"/>
          </a:p>
        </p:txBody>
      </p:sp>
    </p:spTree>
    <p:extLst>
      <p:ext uri="{BB962C8B-B14F-4D97-AF65-F5344CB8AC3E}">
        <p14:creationId xmlns:p14="http://schemas.microsoft.com/office/powerpoint/2010/main" val="3458755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50" y="404813"/>
            <a:ext cx="7886700" cy="1201737"/>
          </a:xfrm>
        </p:spPr>
        <p:txBody>
          <a:bodyPr anchor="t"/>
          <a:lstStyle/>
          <a:p>
            <a:pPr eaLnBrk="1" hangingPunct="1">
              <a:defRPr/>
            </a:pPr>
            <a:r>
              <a:rPr lang="da-DK" sz="3200" b="1" dirty="0" smtClean="0">
                <a:solidFill>
                  <a:srgbClr val="0000FF"/>
                </a:solidFill>
                <a:effectLst>
                  <a:outerShdw blurRad="38100" dist="38100" dir="2700000" algn="tl">
                    <a:srgbClr val="000000">
                      <a:alpha val="43137"/>
                    </a:srgbClr>
                  </a:outerShdw>
                </a:effectLst>
              </a:rPr>
              <a:t> </a:t>
            </a:r>
            <a:br>
              <a:rPr lang="da-DK" sz="3200" b="1" dirty="0" smtClean="0">
                <a:solidFill>
                  <a:srgbClr val="0000FF"/>
                </a:solidFill>
                <a:effectLst>
                  <a:outerShdw blurRad="38100" dist="38100" dir="2700000" algn="tl">
                    <a:srgbClr val="000000">
                      <a:alpha val="43137"/>
                    </a:srgbClr>
                  </a:outerShdw>
                </a:effectLst>
              </a:rPr>
            </a:br>
            <a:r>
              <a:rPr lang="da-DK" sz="3600" b="1" dirty="0" smtClean="0">
                <a:solidFill>
                  <a:srgbClr val="0000FF"/>
                </a:solidFill>
                <a:effectLst>
                  <a:outerShdw blurRad="38100" dist="38100" dir="2700000" algn="tl">
                    <a:srgbClr val="000000">
                      <a:alpha val="43137"/>
                    </a:srgbClr>
                  </a:outerShdw>
                </a:effectLst>
              </a:rPr>
              <a:t>Hvor skal vi hen – du?  </a:t>
            </a:r>
          </a:p>
        </p:txBody>
      </p:sp>
      <p:sp>
        <p:nvSpPr>
          <p:cNvPr id="3" name="Undertitel 2"/>
          <p:cNvSpPr>
            <a:spLocks noGrp="1"/>
          </p:cNvSpPr>
          <p:nvPr>
            <p:ph type="subTitle" idx="1"/>
          </p:nvPr>
        </p:nvSpPr>
        <p:spPr>
          <a:xfrm>
            <a:off x="468313" y="5157788"/>
            <a:ext cx="8174037" cy="1344612"/>
          </a:xfrm>
        </p:spPr>
        <p:txBody>
          <a:bodyPr anchor="ctr">
            <a:normAutofit fontScale="92500" lnSpcReduction="10000"/>
          </a:bodyPr>
          <a:lstStyle/>
          <a:p>
            <a:pPr eaLnBrk="1" hangingPunct="1">
              <a:buFont typeface="Arial" charset="0"/>
              <a:buNone/>
              <a:defRPr/>
            </a:pPr>
            <a:r>
              <a:rPr lang="en-GB" sz="2000" b="1" dirty="0" smtClean="0">
                <a:solidFill>
                  <a:srgbClr val="0000FF"/>
                </a:solidFill>
                <a:effectLst>
                  <a:outerShdw blurRad="38100" dist="38100" dir="2700000" algn="tl">
                    <a:srgbClr val="000000">
                      <a:alpha val="43137"/>
                    </a:srgbClr>
                  </a:outerShdw>
                </a:effectLst>
              </a:rPr>
              <a:t>From theory to Practice</a:t>
            </a:r>
          </a:p>
          <a:p>
            <a:pPr lvl="1" eaLnBrk="1" hangingPunct="1">
              <a:buFont typeface="Arial" charset="0"/>
              <a:buNone/>
              <a:defRPr/>
            </a:pPr>
            <a:endParaRPr lang="en-GB" sz="2000" b="1" dirty="0" smtClean="0">
              <a:solidFill>
                <a:schemeClr val="tx1"/>
              </a:solidFill>
              <a:effectLst>
                <a:outerShdw blurRad="38100" dist="38100" dir="2700000" algn="tl">
                  <a:srgbClr val="000000">
                    <a:alpha val="43137"/>
                  </a:srgbClr>
                </a:outerShdw>
              </a:effectLst>
            </a:endParaRPr>
          </a:p>
          <a:p>
            <a:pPr lvl="1" eaLnBrk="1" hangingPunct="1">
              <a:buFont typeface="Arial" charset="0"/>
              <a:buNone/>
              <a:defRPr/>
            </a:pPr>
            <a:r>
              <a:rPr lang="en-GB" sz="1400" b="1" dirty="0" err="1" smtClean="0">
                <a:solidFill>
                  <a:schemeClr val="tx1"/>
                </a:solidFill>
                <a:effectLst>
                  <a:outerShdw blurRad="38100" dist="38100" dir="2700000" algn="tl">
                    <a:srgbClr val="000000">
                      <a:alpha val="43137"/>
                    </a:srgbClr>
                  </a:outerShdw>
                </a:effectLst>
              </a:rPr>
              <a:t>Istvan</a:t>
            </a:r>
            <a:r>
              <a:rPr lang="en-GB" sz="1400" b="1" dirty="0" smtClean="0">
                <a:solidFill>
                  <a:schemeClr val="tx1"/>
                </a:solidFill>
                <a:effectLst>
                  <a:outerShdw blurRad="38100" dist="38100" dir="2700000" algn="tl">
                    <a:srgbClr val="000000">
                      <a:alpha val="43137"/>
                    </a:srgbClr>
                  </a:outerShdw>
                </a:effectLst>
              </a:rPr>
              <a:t> </a:t>
            </a:r>
            <a:r>
              <a:rPr lang="en-GB" sz="1400" b="1" dirty="0" err="1" smtClean="0">
                <a:solidFill>
                  <a:schemeClr val="tx1"/>
                </a:solidFill>
                <a:effectLst>
                  <a:outerShdw blurRad="38100" dist="38100" dir="2700000" algn="tl">
                    <a:srgbClr val="000000">
                      <a:alpha val="43137"/>
                    </a:srgbClr>
                  </a:outerShdw>
                </a:effectLst>
              </a:rPr>
              <a:t>Balyi</a:t>
            </a:r>
            <a:r>
              <a:rPr lang="en-GB" sz="1400" b="1" dirty="0" smtClean="0">
                <a:solidFill>
                  <a:schemeClr val="tx1"/>
                </a:solidFill>
                <a:effectLst>
                  <a:outerShdw blurRad="38100" dist="38100" dir="2700000" algn="tl">
                    <a:srgbClr val="000000">
                      <a:alpha val="43137"/>
                    </a:srgbClr>
                  </a:outerShdw>
                </a:effectLst>
              </a:rPr>
              <a:t>, Ph.D.:</a:t>
            </a:r>
            <a:r>
              <a:rPr lang="en-GB" sz="1400" b="1" dirty="0" smtClean="0">
                <a:effectLst>
                  <a:outerShdw blurRad="38100" dist="38100" dir="2700000" algn="tl">
                    <a:srgbClr val="000000">
                      <a:alpha val="43137"/>
                    </a:srgbClr>
                  </a:outerShdw>
                </a:effectLst>
              </a:rPr>
              <a:t> </a:t>
            </a:r>
          </a:p>
          <a:p>
            <a:pPr lvl="1" eaLnBrk="1" hangingPunct="1">
              <a:buFont typeface="Arial" charset="0"/>
              <a:buNone/>
              <a:defRPr/>
            </a:pPr>
            <a:r>
              <a:rPr lang="en-GB" sz="1400" b="1" i="1" dirty="0" smtClean="0">
                <a:solidFill>
                  <a:srgbClr val="0000FF"/>
                </a:solidFill>
              </a:rPr>
              <a:t>”To have a Ph.D. is to know everything about nothing, to be a coach is to know something about everything!” </a:t>
            </a:r>
          </a:p>
          <a:p>
            <a:pPr lvl="1" eaLnBrk="1" hangingPunct="1">
              <a:buFont typeface="Arial" charset="0"/>
              <a:buNone/>
              <a:defRPr/>
            </a:pPr>
            <a:r>
              <a:rPr lang="en-GB" sz="1000" b="1" dirty="0" smtClean="0">
                <a:solidFill>
                  <a:srgbClr val="0000FF"/>
                </a:solidFill>
              </a:rPr>
              <a:t> </a:t>
            </a:r>
            <a:r>
              <a:rPr lang="en-GB" sz="1000" dirty="0" smtClean="0">
                <a:solidFill>
                  <a:srgbClr val="0000FF"/>
                </a:solidFill>
              </a:rPr>
              <a:t>(Colorado Springs USA 2003)</a:t>
            </a:r>
          </a:p>
          <a:p>
            <a:pPr eaLnBrk="1" hangingPunct="1">
              <a:buFont typeface="Arial" charset="0"/>
              <a:buNone/>
              <a:defRPr/>
            </a:pPr>
            <a:endParaRPr lang="da-DK" b="1" dirty="0" smtClean="0">
              <a:solidFill>
                <a:schemeClr val="tx1"/>
              </a:solidFill>
            </a:endParaRP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63" y="2449513"/>
            <a:ext cx="2181225" cy="149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473325"/>
            <a:ext cx="15049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05038"/>
            <a:ext cx="2743200"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77452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922114"/>
          </a:xfrm>
        </p:spPr>
        <p:txBody>
          <a:bodyPr>
            <a:noAutofit/>
          </a:bodyPr>
          <a:lstStyle/>
          <a:p>
            <a:r>
              <a:rPr lang="da-DK" sz="3000" b="1" dirty="0" smtClean="0">
                <a:effectLst>
                  <a:outerShdw blurRad="38100" dist="38100" dir="2700000" algn="tl">
                    <a:srgbClr val="000000">
                      <a:alpha val="43137"/>
                    </a:srgbClr>
                  </a:outerShdw>
                </a:effectLst>
              </a:rPr>
              <a:t>En ny dagsorden i NORDISK talentudvikling og elitesport?</a:t>
            </a:r>
            <a:endParaRPr lang="da-DK" sz="3000" b="1" dirty="0">
              <a:effectLst>
                <a:outerShdw blurRad="38100" dist="38100" dir="2700000" algn="tl">
                  <a:srgbClr val="000000">
                    <a:alpha val="43137"/>
                  </a:srgbClr>
                </a:outerShdw>
              </a:effectLst>
            </a:endParaRPr>
          </a:p>
        </p:txBody>
      </p:sp>
      <p:sp>
        <p:nvSpPr>
          <p:cNvPr id="3" name="Pladsholder til indhold 2"/>
          <p:cNvSpPr>
            <a:spLocks noGrp="1"/>
          </p:cNvSpPr>
          <p:nvPr>
            <p:ph idx="1"/>
          </p:nvPr>
        </p:nvSpPr>
        <p:spPr>
          <a:xfrm>
            <a:off x="251520" y="1340768"/>
            <a:ext cx="8712968" cy="5040560"/>
          </a:xfrm>
        </p:spPr>
        <p:txBody>
          <a:bodyPr>
            <a:normAutofit fontScale="85000" lnSpcReduction="20000"/>
          </a:bodyPr>
          <a:lstStyle/>
          <a:p>
            <a:pPr marL="457200" indent="-457200">
              <a:buFont typeface="+mj-lt"/>
              <a:buAutoNum type="arabicPeriod"/>
            </a:pPr>
            <a:r>
              <a:rPr lang="da-DK" altLang="da-DK" sz="2000" b="1" dirty="0">
                <a:solidFill>
                  <a:srgbClr val="0000FF"/>
                </a:solidFill>
              </a:rPr>
              <a:t>Inspiration fra andre idrætsgrene?</a:t>
            </a:r>
          </a:p>
          <a:p>
            <a:pPr lvl="1">
              <a:buFont typeface="Wingdings" pitchFamily="2" charset="2"/>
              <a:buChar char="Ø"/>
            </a:pPr>
            <a:r>
              <a:rPr lang="da-DK" altLang="da-DK" sz="1800" b="1" dirty="0">
                <a:solidFill>
                  <a:srgbClr val="0000FF"/>
                </a:solidFill>
              </a:rPr>
              <a:t>Svømning/atletik: 50 m fri / 200 m; 200 m fri / 800 m</a:t>
            </a:r>
          </a:p>
          <a:p>
            <a:pPr marL="457200" indent="-457200">
              <a:buFont typeface="+mj-lt"/>
              <a:buAutoNum type="arabicPeriod"/>
            </a:pPr>
            <a:r>
              <a:rPr lang="da-DK" sz="2000" b="1" dirty="0">
                <a:solidFill>
                  <a:srgbClr val="0000FF"/>
                </a:solidFill>
              </a:rPr>
              <a:t>Prikke talentfulde unge trænere?</a:t>
            </a:r>
          </a:p>
          <a:p>
            <a:pPr marL="457200" indent="-457200">
              <a:buFont typeface="+mj-lt"/>
              <a:buAutoNum type="arabicPeriod"/>
            </a:pPr>
            <a:r>
              <a:rPr lang="da-DK" altLang="da-DK" sz="2000" b="1" dirty="0">
                <a:solidFill>
                  <a:srgbClr val="0000FF"/>
                </a:solidFill>
              </a:rPr>
              <a:t>Etablere mentorordninger, hvor trænere, der har arbejdet med den internationale elite, kan formidle deres erfaringer og kompetencer til gavn for de mere uerfarne </a:t>
            </a:r>
            <a:r>
              <a:rPr lang="da-DK" altLang="da-DK" sz="2000" b="1" dirty="0" smtClean="0">
                <a:solidFill>
                  <a:srgbClr val="0000FF"/>
                </a:solidFill>
              </a:rPr>
              <a:t>trænere?</a:t>
            </a:r>
          </a:p>
          <a:p>
            <a:pPr marL="457200" indent="-457200">
              <a:buFont typeface="+mj-lt"/>
              <a:buAutoNum type="arabicPeriod"/>
            </a:pPr>
            <a:r>
              <a:rPr lang="da-DK" altLang="da-DK" sz="2000" b="1" dirty="0" smtClean="0">
                <a:solidFill>
                  <a:srgbClr val="0000FF"/>
                </a:solidFill>
              </a:rPr>
              <a:t>Trænerteams</a:t>
            </a:r>
            <a:r>
              <a:rPr lang="da-DK" altLang="da-DK" sz="2000" b="1" dirty="0">
                <a:solidFill>
                  <a:srgbClr val="0000FF"/>
                </a:solidFill>
              </a:rPr>
              <a:t>: forskellige kompetencer, impulser, ikke stereotyp træning - alsidighed, sen specialisering, fleksibilitet, afmystificering, inspiration, dialog, feedback, kompetenceudviklingskultur </a:t>
            </a:r>
            <a:endParaRPr lang="en-GB" altLang="da-DK" sz="2000" b="1" dirty="0">
              <a:solidFill>
                <a:srgbClr val="0000FF"/>
              </a:solidFill>
            </a:endParaRPr>
          </a:p>
          <a:p>
            <a:pPr lvl="1">
              <a:buFont typeface="Wingdings" panose="05000000000000000000" pitchFamily="2" charset="2"/>
              <a:buChar char="Ø"/>
            </a:pPr>
            <a:r>
              <a:rPr lang="da-DK" altLang="da-DK" sz="1800" b="1" dirty="0">
                <a:solidFill>
                  <a:srgbClr val="FF0000"/>
                </a:solidFill>
              </a:rPr>
              <a:t>Atletik- / </a:t>
            </a:r>
            <a:r>
              <a:rPr lang="da-DK" altLang="da-DK" sz="1800" b="1" dirty="0" err="1">
                <a:solidFill>
                  <a:srgbClr val="FF0000"/>
                </a:solidFill>
              </a:rPr>
              <a:t>cgs</a:t>
            </a:r>
            <a:r>
              <a:rPr lang="da-DK" altLang="da-DK" sz="1800" b="1" dirty="0">
                <a:solidFill>
                  <a:srgbClr val="FF0000"/>
                </a:solidFill>
              </a:rPr>
              <a:t> kultur: mine udøvere, - måder / </a:t>
            </a:r>
            <a:r>
              <a:rPr lang="da-DK" altLang="da-DK" sz="1800" b="1" dirty="0" smtClean="0">
                <a:solidFill>
                  <a:srgbClr val="FF0000"/>
                </a:solidFill>
              </a:rPr>
              <a:t>- hemmeligheder</a:t>
            </a:r>
            <a:r>
              <a:rPr lang="da-DK" altLang="da-DK" sz="1800" b="1" dirty="0">
                <a:solidFill>
                  <a:srgbClr val="FF0000"/>
                </a:solidFill>
              </a:rPr>
              <a:t>, min </a:t>
            </a:r>
            <a:r>
              <a:rPr lang="da-DK" altLang="da-DK" sz="1800" b="1" dirty="0" smtClean="0">
                <a:solidFill>
                  <a:srgbClr val="FF0000"/>
                </a:solidFill>
              </a:rPr>
              <a:t>kapital (polske trænere i DAF)</a:t>
            </a:r>
            <a:endParaRPr lang="da-DK" altLang="da-DK" sz="1800" b="1" dirty="0">
              <a:solidFill>
                <a:srgbClr val="FF0000"/>
              </a:solidFill>
            </a:endParaRPr>
          </a:p>
          <a:p>
            <a:pPr marL="457200" indent="-457200">
              <a:buFont typeface="+mj-lt"/>
              <a:buAutoNum type="arabicPeriod"/>
            </a:pPr>
            <a:r>
              <a:rPr lang="da-DK" altLang="da-DK" sz="2000" b="1" dirty="0" smtClean="0">
                <a:solidFill>
                  <a:srgbClr val="0000FF"/>
                </a:solidFill>
              </a:rPr>
              <a:t>Dobbelt </a:t>
            </a:r>
            <a:r>
              <a:rPr lang="da-DK" altLang="da-DK" sz="2000" b="1" dirty="0">
                <a:solidFill>
                  <a:srgbClr val="0000FF"/>
                </a:solidFill>
              </a:rPr>
              <a:t>træner </a:t>
            </a:r>
            <a:r>
              <a:rPr lang="da-DK" altLang="da-DK" sz="2000" b="1" dirty="0" smtClean="0">
                <a:solidFill>
                  <a:srgbClr val="0000FF"/>
                </a:solidFill>
              </a:rPr>
              <a:t>system</a:t>
            </a:r>
            <a:endParaRPr lang="da-DK" altLang="da-DK" sz="2000" b="1" dirty="0">
              <a:solidFill>
                <a:srgbClr val="0000FF"/>
              </a:solidFill>
            </a:endParaRPr>
          </a:p>
          <a:p>
            <a:pPr lvl="1">
              <a:buFont typeface="Wingdings" pitchFamily="2" charset="2"/>
              <a:buChar char="Ø"/>
            </a:pPr>
            <a:r>
              <a:rPr lang="da-DK" altLang="da-DK" sz="1800" b="1" dirty="0">
                <a:solidFill>
                  <a:srgbClr val="0000FF"/>
                </a:solidFill>
              </a:rPr>
              <a:t>Afmystificering, sparring, ”væggen” mv.</a:t>
            </a:r>
          </a:p>
          <a:p>
            <a:pPr lvl="1">
              <a:buFont typeface="Wingdings" pitchFamily="2" charset="2"/>
              <a:buChar char="Ø"/>
            </a:pPr>
            <a:r>
              <a:rPr lang="da-DK" altLang="da-DK" sz="1800" b="1" dirty="0">
                <a:solidFill>
                  <a:srgbClr val="0000FF"/>
                </a:solidFill>
              </a:rPr>
              <a:t>Bryde med monotonien, ”blindhed” mv.</a:t>
            </a:r>
          </a:p>
          <a:p>
            <a:pPr marL="457200" indent="-457200">
              <a:buFont typeface="+mj-lt"/>
              <a:buAutoNum type="arabicPeriod"/>
            </a:pPr>
            <a:r>
              <a:rPr lang="da-DK" sz="2000" b="1" dirty="0">
                <a:solidFill>
                  <a:srgbClr val="0000FF"/>
                </a:solidFill>
              </a:rPr>
              <a:t>10.000 timer</a:t>
            </a:r>
            <a:r>
              <a:rPr lang="da-DK" sz="2000" b="1" dirty="0" smtClean="0">
                <a:solidFill>
                  <a:srgbClr val="0000FF"/>
                </a:solidFill>
              </a:rPr>
              <a:t>???</a:t>
            </a:r>
            <a:endParaRPr lang="da-DK" dirty="0" smtClean="0"/>
          </a:p>
          <a:p>
            <a:pPr marL="457200" indent="-457200">
              <a:buFont typeface="+mj-lt"/>
              <a:buAutoNum type="arabicPeriod"/>
            </a:pPr>
            <a:r>
              <a:rPr lang="da-DK" sz="2000" b="1" dirty="0" smtClean="0">
                <a:solidFill>
                  <a:srgbClr val="0000FF"/>
                </a:solidFill>
              </a:rPr>
              <a:t>Talent transfer</a:t>
            </a:r>
          </a:p>
          <a:p>
            <a:pPr marL="857250" lvl="1" indent="-457200">
              <a:buFont typeface="Wingdings" panose="05000000000000000000" pitchFamily="2" charset="2"/>
              <a:buChar char="Ø"/>
            </a:pPr>
            <a:r>
              <a:rPr lang="da-DK" sz="1800" b="1" dirty="0" smtClean="0">
                <a:solidFill>
                  <a:srgbClr val="0000FF"/>
                </a:solidFill>
              </a:rPr>
              <a:t>Rådgive og vejlede børn / unge / forældre / foreninger til at finde den sportsgren / disciplin, som ”matcher” deres fysiske-, mentale-, sociale-, kulturelle profil bedst muligt.</a:t>
            </a:r>
          </a:p>
          <a:p>
            <a:pPr marL="857250" lvl="1" indent="-457200">
              <a:buFont typeface="Wingdings" panose="05000000000000000000" pitchFamily="2" charset="2"/>
              <a:buChar char="Ø"/>
            </a:pPr>
            <a:r>
              <a:rPr lang="da-DK" sz="1800" b="1" dirty="0" smtClean="0">
                <a:solidFill>
                  <a:srgbClr val="0000FF"/>
                </a:solidFill>
              </a:rPr>
              <a:t>Skift af idrætsgren sker pt. </a:t>
            </a:r>
            <a:r>
              <a:rPr lang="da-DK" sz="1800" b="1" dirty="0">
                <a:solidFill>
                  <a:srgbClr val="0000FF"/>
                </a:solidFill>
              </a:rPr>
              <a:t>i</a:t>
            </a:r>
            <a:r>
              <a:rPr lang="da-DK" sz="1800" b="1" dirty="0" smtClean="0">
                <a:solidFill>
                  <a:srgbClr val="0000FF"/>
                </a:solidFill>
              </a:rPr>
              <a:t> 15 – 18 års alderen – kan det rykkes frem til 11 – 13 års alderen</a:t>
            </a:r>
          </a:p>
          <a:p>
            <a:pPr marL="857250" lvl="1" indent="-457200">
              <a:buFont typeface="Wingdings" panose="05000000000000000000" pitchFamily="2" charset="2"/>
              <a:buChar char="Ø"/>
            </a:pPr>
            <a:r>
              <a:rPr lang="da-DK" sz="1800" b="1" dirty="0" smtClean="0">
                <a:solidFill>
                  <a:srgbClr val="0000FF"/>
                </a:solidFill>
              </a:rPr>
              <a:t>Svømning til kano / kajak / roning / triatlon ---- fodbold til ishockey ---- håndbold til atletik / spydkast</a:t>
            </a:r>
            <a:endParaRPr lang="da-DK" sz="1800" b="1" dirty="0">
              <a:solidFill>
                <a:srgbClr val="0000FF"/>
              </a:solidFill>
            </a:endParaRPr>
          </a:p>
          <a:p>
            <a:pPr marL="457200" indent="-457200">
              <a:buFont typeface="+mj-lt"/>
              <a:buAutoNum type="arabicPeriod"/>
            </a:pPr>
            <a:r>
              <a:rPr lang="da-DK" sz="2000" b="1" dirty="0" smtClean="0">
                <a:solidFill>
                  <a:srgbClr val="FF0000"/>
                </a:solidFill>
              </a:rPr>
              <a:t>Skift fra en sport til en anden er et tilvalg </a:t>
            </a:r>
            <a:r>
              <a:rPr lang="da-DK" sz="2000" b="1" dirty="0" smtClean="0">
                <a:solidFill>
                  <a:srgbClr val="0000FF"/>
                </a:solidFill>
              </a:rPr>
              <a:t>og ikke et frafald!</a:t>
            </a:r>
          </a:p>
        </p:txBody>
      </p:sp>
      <p:sp>
        <p:nvSpPr>
          <p:cNvPr id="5" name="Pladsholder til diasnummer 4"/>
          <p:cNvSpPr>
            <a:spLocks noGrp="1"/>
          </p:cNvSpPr>
          <p:nvPr>
            <p:ph type="sldNum" sz="quarter" idx="12"/>
          </p:nvPr>
        </p:nvSpPr>
        <p:spPr/>
        <p:txBody>
          <a:bodyPr/>
          <a:lstStyle/>
          <a:p>
            <a:fld id="{761A16E9-28A2-4A0C-A97F-D33D459D914D}" type="slidenum">
              <a:rPr lang="da-DK" smtClean="0"/>
              <a:t>36</a:t>
            </a:fld>
            <a:endParaRPr lang="da-DK"/>
          </a:p>
        </p:txBody>
      </p:sp>
    </p:spTree>
    <p:extLst>
      <p:ext uri="{BB962C8B-B14F-4D97-AF65-F5344CB8AC3E}">
        <p14:creationId xmlns:p14="http://schemas.microsoft.com/office/powerpoint/2010/main" val="981950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chor="ctr">
            <a:normAutofit/>
          </a:bodyPr>
          <a:lstStyle/>
          <a:p>
            <a:r>
              <a:rPr lang="en-US" sz="2800" b="1" dirty="0" smtClean="0">
                <a:solidFill>
                  <a:srgbClr val="0000FF"/>
                </a:solidFill>
                <a:effectLst>
                  <a:outerShdw blurRad="38100" dist="38100" dir="2700000" algn="tl">
                    <a:srgbClr val="000000">
                      <a:alpha val="43137"/>
                    </a:srgbClr>
                  </a:outerShdw>
                </a:effectLst>
              </a:rPr>
              <a:t>“The definition of insanity is doing the same thing over and over again and expecting different results”  </a:t>
            </a:r>
            <a:endParaRPr lang="en-US" sz="2800" b="1" dirty="0">
              <a:solidFill>
                <a:srgbClr val="0000FF"/>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a:srcRect/>
          <a:stretch>
            <a:fillRect/>
          </a:stretch>
        </p:blipFill>
        <p:spPr bwMode="auto">
          <a:xfrm>
            <a:off x="857224" y="1571612"/>
            <a:ext cx="7215238" cy="4991300"/>
          </a:xfrm>
          <a:prstGeom prst="rect">
            <a:avLst/>
          </a:prstGeom>
          <a:noFill/>
          <a:ln w="9525">
            <a:solidFill>
              <a:srgbClr val="FF0000"/>
            </a:solidFill>
            <a:miter lim="800000"/>
            <a:headEnd/>
            <a:tailEnd/>
          </a:ln>
        </p:spPr>
      </p:pic>
      <p:sp>
        <p:nvSpPr>
          <p:cNvPr id="5" name="Pladsholder til diasnummer 4"/>
          <p:cNvSpPr>
            <a:spLocks noGrp="1"/>
          </p:cNvSpPr>
          <p:nvPr>
            <p:ph type="sldNum" sz="quarter" idx="12"/>
          </p:nvPr>
        </p:nvSpPr>
        <p:spPr/>
        <p:txBody>
          <a:bodyPr/>
          <a:lstStyle/>
          <a:p>
            <a:fld id="{C3D64A52-D3CE-40E7-954A-563C04E35A81}" type="slidenum">
              <a:rPr lang="da-DK" smtClean="0"/>
              <a:pPr/>
              <a:t>37</a:t>
            </a:fld>
            <a:endParaRPr lang="da-DK"/>
          </a:p>
        </p:txBody>
      </p:sp>
    </p:spTree>
    <p:extLst>
      <p:ext uri="{BB962C8B-B14F-4D97-AF65-F5344CB8AC3E}">
        <p14:creationId xmlns:p14="http://schemas.microsoft.com/office/powerpoint/2010/main" val="120822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subTitle" idx="1"/>
          </p:nvPr>
        </p:nvSpPr>
        <p:spPr>
          <a:xfrm>
            <a:off x="0" y="116632"/>
            <a:ext cx="9144000" cy="864443"/>
          </a:xfrm>
        </p:spPr>
        <p:txBody>
          <a:bodyPr anchor="ctr"/>
          <a:lstStyle/>
          <a:p>
            <a:pPr eaLnBrk="1" hangingPunct="1">
              <a:lnSpc>
                <a:spcPct val="90000"/>
              </a:lnSpc>
              <a:defRPr/>
            </a:pPr>
            <a:r>
              <a:rPr lang="nb-NO" sz="3600" b="1" dirty="0" smtClean="0">
                <a:solidFill>
                  <a:schemeClr val="tx1"/>
                </a:solidFill>
                <a:effectLst>
                  <a:outerShdw blurRad="38100" dist="38100" dir="2700000" algn="tl">
                    <a:srgbClr val="000000">
                      <a:alpha val="43137"/>
                    </a:srgbClr>
                  </a:outerShdw>
                </a:effectLst>
              </a:rPr>
              <a:t>The significance of expert coaching </a:t>
            </a:r>
          </a:p>
          <a:p>
            <a:pPr eaLnBrk="1" hangingPunct="1">
              <a:lnSpc>
                <a:spcPct val="90000"/>
              </a:lnSpc>
              <a:defRPr/>
            </a:pPr>
            <a:r>
              <a:rPr lang="nb-NO" sz="1600" b="1" dirty="0" smtClean="0">
                <a:solidFill>
                  <a:schemeClr val="tx2"/>
                </a:solidFill>
                <a:effectLst/>
              </a:rPr>
              <a:t>(Carlsson, 1992, Ericsson, 1994; Enoksen 2002; Isberg, 2005 )</a:t>
            </a:r>
          </a:p>
        </p:txBody>
      </p:sp>
      <p:sp>
        <p:nvSpPr>
          <p:cNvPr id="674819" name="Rectangle 3"/>
          <p:cNvSpPr>
            <a:spLocks noChangeArrowheads="1"/>
          </p:cNvSpPr>
          <p:nvPr/>
        </p:nvSpPr>
        <p:spPr bwMode="auto">
          <a:xfrm>
            <a:off x="4139953" y="1196975"/>
            <a:ext cx="5004048" cy="4746625"/>
          </a:xfrm>
          <a:prstGeom prst="rect">
            <a:avLst/>
          </a:prstGeom>
          <a:noFill/>
          <a:ln w="9525">
            <a:noFill/>
            <a:miter lim="800000"/>
            <a:headEnd/>
            <a:tailEnd/>
          </a:ln>
        </p:spPr>
        <p:txBody>
          <a:bodyPr/>
          <a:lstStyle/>
          <a:p>
            <a:pPr marL="633413" indent="-342900" eaLnBrk="0" hangingPunct="0">
              <a:spcBef>
                <a:spcPct val="20000"/>
              </a:spcBef>
              <a:defRPr/>
            </a:pPr>
            <a:r>
              <a:rPr kumimoji="1" lang="nb-NO" sz="2400" b="1" dirty="0">
                <a:solidFill>
                  <a:srgbClr val="0000FF"/>
                </a:solidFill>
              </a:rPr>
              <a:t>The coach should be</a:t>
            </a:r>
            <a:r>
              <a:rPr kumimoji="1" lang="nb-NO" sz="2400" b="1" dirty="0" smtClean="0">
                <a:solidFill>
                  <a:srgbClr val="0000FF"/>
                </a:solidFill>
              </a:rPr>
              <a:t>:</a:t>
            </a:r>
          </a:p>
          <a:p>
            <a:pPr marL="633413" indent="-342900" eaLnBrk="0" hangingPunct="0">
              <a:spcBef>
                <a:spcPct val="20000"/>
              </a:spcBef>
              <a:defRPr/>
            </a:pPr>
            <a:endParaRPr kumimoji="1" lang="nb-NO" sz="2400" dirty="0" smtClean="0">
              <a:solidFill>
                <a:srgbClr val="0000FF"/>
              </a:solidFill>
            </a:endParaRPr>
          </a:p>
          <a:p>
            <a:pPr marL="633413" indent="-342900" eaLnBrk="0" hangingPunct="0">
              <a:spcBef>
                <a:spcPct val="20000"/>
              </a:spcBef>
              <a:buFontTx/>
              <a:buAutoNum type="arabicParenBoth"/>
              <a:defRPr/>
            </a:pPr>
            <a:r>
              <a:rPr kumimoji="1" lang="nb-NO" sz="1900" b="1" dirty="0" smtClean="0">
                <a:solidFill>
                  <a:srgbClr val="0000FF"/>
                </a:solidFill>
              </a:rPr>
              <a:t> An </a:t>
            </a:r>
            <a:r>
              <a:rPr kumimoji="1" lang="nb-NO" sz="1900" b="1" dirty="0">
                <a:solidFill>
                  <a:srgbClr val="0000FF"/>
                </a:solidFill>
              </a:rPr>
              <a:t>expert in communication</a:t>
            </a:r>
          </a:p>
          <a:p>
            <a:pPr marL="633413" indent="-342900" eaLnBrk="0" hangingPunct="0">
              <a:spcBef>
                <a:spcPct val="20000"/>
              </a:spcBef>
              <a:defRPr/>
            </a:pPr>
            <a:r>
              <a:rPr kumimoji="1" lang="nb-NO" sz="1900" b="1" dirty="0">
                <a:solidFill>
                  <a:srgbClr val="0000FF"/>
                </a:solidFill>
              </a:rPr>
              <a:t>(2) An enhancer of performance</a:t>
            </a:r>
          </a:p>
          <a:p>
            <a:pPr marL="633413" indent="-342900" eaLnBrk="0" hangingPunct="0">
              <a:spcBef>
                <a:spcPct val="20000"/>
              </a:spcBef>
              <a:defRPr/>
            </a:pPr>
            <a:r>
              <a:rPr kumimoji="1" lang="nb-NO" sz="1900" b="1" dirty="0">
                <a:solidFill>
                  <a:srgbClr val="0000FF"/>
                </a:solidFill>
              </a:rPr>
              <a:t>(3) A positive role model</a:t>
            </a:r>
          </a:p>
          <a:p>
            <a:pPr marL="633413" indent="-342900" eaLnBrk="0" hangingPunct="0">
              <a:spcBef>
                <a:spcPct val="20000"/>
              </a:spcBef>
              <a:defRPr/>
            </a:pPr>
            <a:r>
              <a:rPr kumimoji="1" lang="nb-NO" sz="1900" b="1" dirty="0">
                <a:solidFill>
                  <a:srgbClr val="0000FF"/>
                </a:solidFill>
              </a:rPr>
              <a:t>(4) A master in teaching –   </a:t>
            </a:r>
          </a:p>
          <a:p>
            <a:pPr marL="633413" indent="-342900" eaLnBrk="0" hangingPunct="0">
              <a:spcBef>
                <a:spcPct val="20000"/>
              </a:spcBef>
              <a:defRPr/>
            </a:pPr>
            <a:r>
              <a:rPr kumimoji="1" lang="nb-NO" sz="1900" b="1" dirty="0">
                <a:solidFill>
                  <a:srgbClr val="0000FF"/>
                </a:solidFill>
              </a:rPr>
              <a:t>     planning of training </a:t>
            </a:r>
          </a:p>
          <a:p>
            <a:pPr marL="633413" indent="-342900" eaLnBrk="0" hangingPunct="0">
              <a:spcBef>
                <a:spcPct val="20000"/>
              </a:spcBef>
              <a:defRPr/>
            </a:pPr>
            <a:r>
              <a:rPr kumimoji="1" lang="nb-NO" sz="1900" b="1" dirty="0">
                <a:solidFill>
                  <a:srgbClr val="0000FF"/>
                </a:solidFill>
              </a:rPr>
              <a:t>(5) </a:t>
            </a:r>
            <a:r>
              <a:rPr kumimoji="1" lang="nb-NO" sz="1900" b="1" dirty="0" smtClean="0">
                <a:solidFill>
                  <a:srgbClr val="0000FF"/>
                </a:solidFill>
              </a:rPr>
              <a:t>A </a:t>
            </a:r>
            <a:r>
              <a:rPr kumimoji="1" lang="nb-NO" sz="1900" b="1" dirty="0">
                <a:solidFill>
                  <a:srgbClr val="0000FF"/>
                </a:solidFill>
              </a:rPr>
              <a:t>stimulating motivator</a:t>
            </a:r>
          </a:p>
          <a:p>
            <a:pPr marL="633413" indent="-342900" eaLnBrk="0" hangingPunct="0">
              <a:spcBef>
                <a:spcPct val="20000"/>
              </a:spcBef>
              <a:defRPr/>
            </a:pPr>
            <a:r>
              <a:rPr kumimoji="1" lang="nb-NO" sz="1900" b="1" dirty="0">
                <a:solidFill>
                  <a:srgbClr val="0000FF"/>
                </a:solidFill>
              </a:rPr>
              <a:t>(6) An enthusiastic environment </a:t>
            </a:r>
          </a:p>
          <a:p>
            <a:pPr marL="633413" indent="-342900" eaLnBrk="0" hangingPunct="0">
              <a:spcBef>
                <a:spcPct val="20000"/>
              </a:spcBef>
              <a:defRPr/>
            </a:pPr>
            <a:r>
              <a:rPr kumimoji="1" lang="nb-NO" sz="1900" b="1" dirty="0">
                <a:solidFill>
                  <a:srgbClr val="0000FF"/>
                </a:solidFill>
              </a:rPr>
              <a:t>     maker</a:t>
            </a:r>
          </a:p>
          <a:p>
            <a:pPr marL="633413" indent="-342900" eaLnBrk="0" hangingPunct="0">
              <a:spcBef>
                <a:spcPct val="20000"/>
              </a:spcBef>
              <a:defRPr/>
            </a:pPr>
            <a:r>
              <a:rPr kumimoji="1" lang="nb-NO" sz="1900" b="1" dirty="0">
                <a:solidFill>
                  <a:srgbClr val="0000FF"/>
                </a:solidFill>
              </a:rPr>
              <a:t>(7) An informtive leader</a:t>
            </a:r>
          </a:p>
          <a:p>
            <a:pPr marL="633413" indent="-342900" eaLnBrk="0" hangingPunct="0">
              <a:spcBef>
                <a:spcPct val="20000"/>
              </a:spcBef>
              <a:defRPr/>
            </a:pPr>
            <a:r>
              <a:rPr kumimoji="1" lang="nb-NO" sz="1900" b="1" dirty="0">
                <a:solidFill>
                  <a:srgbClr val="0000FF"/>
                </a:solidFill>
              </a:rPr>
              <a:t>(8) A human being</a:t>
            </a:r>
          </a:p>
          <a:p>
            <a:pPr marL="633413" indent="-342900" eaLnBrk="0" hangingPunct="0">
              <a:spcBef>
                <a:spcPct val="20000"/>
              </a:spcBef>
              <a:defRPr/>
            </a:pPr>
            <a:endParaRPr kumimoji="1" lang="nb-NO" sz="2400" b="1" dirty="0">
              <a:solidFill>
                <a:srgbClr val="FFF189"/>
              </a:solidFill>
              <a:effectLst>
                <a:outerShdw blurRad="38100" dist="38100" dir="2700000" algn="tl">
                  <a:srgbClr val="000000"/>
                </a:outerShdw>
              </a:effectLst>
            </a:endParaRPr>
          </a:p>
          <a:p>
            <a:pPr marL="633413" indent="-342900" eaLnBrk="0" hangingPunct="0">
              <a:spcBef>
                <a:spcPct val="20000"/>
              </a:spcBef>
              <a:defRPr/>
            </a:pPr>
            <a:endParaRPr kumimoji="1" lang="nb-NO" sz="2800" dirty="0">
              <a:solidFill>
                <a:srgbClr val="FFF189"/>
              </a:solidFill>
              <a:effectLst>
                <a:outerShdw blurRad="38100" dist="38100" dir="2700000" algn="tl">
                  <a:srgbClr val="000000"/>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42" y="1892601"/>
            <a:ext cx="1909321" cy="196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93" y="4205763"/>
            <a:ext cx="3577618" cy="200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03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3399"/>
            <a:ext cx="8229600" cy="1003287"/>
          </a:xfrm>
        </p:spPr>
        <p:txBody>
          <a:bodyPr anchor="ctr"/>
          <a:lstStyle/>
          <a:p>
            <a:r>
              <a:rPr lang="da-DK" sz="3600" b="1" dirty="0" smtClean="0">
                <a:effectLst>
                  <a:outerShdw blurRad="38100" dist="38100" dir="2700000" algn="tl">
                    <a:srgbClr val="000000">
                      <a:alpha val="43137"/>
                    </a:srgbClr>
                  </a:outerShdw>
                </a:effectLst>
              </a:rPr>
              <a:t>Fascination af det / de unikke</a:t>
            </a:r>
            <a:endParaRPr lang="da-DK" sz="3600" dirty="0">
              <a:effectLst>
                <a:outerShdw blurRad="38100" dist="38100" dir="2700000" algn="tl">
                  <a:srgbClr val="000000">
                    <a:alpha val="43137"/>
                  </a:srgbClr>
                </a:outerShdw>
              </a:effectLst>
            </a:endParaRPr>
          </a:p>
        </p:txBody>
      </p:sp>
      <p:sp>
        <p:nvSpPr>
          <p:cNvPr id="6" name="Pladsholder til diasnummer 5"/>
          <p:cNvSpPr>
            <a:spLocks noGrp="1"/>
          </p:cNvSpPr>
          <p:nvPr>
            <p:ph type="sldNum" sz="quarter" idx="12"/>
          </p:nvPr>
        </p:nvSpPr>
        <p:spPr/>
        <p:txBody>
          <a:bodyPr/>
          <a:lstStyle/>
          <a:p>
            <a:fld id="{C3D64A52-D3CE-40E7-954A-563C04E35A81}" type="slidenum">
              <a:rPr lang="da-DK" smtClean="0"/>
              <a:pPr/>
              <a:t>4</a:t>
            </a:fld>
            <a:endParaRPr lang="da-DK"/>
          </a:p>
        </p:txBody>
      </p:sp>
      <p:pic>
        <p:nvPicPr>
          <p:cNvPr id="8" name="Billede 7" descr="picasso_small_2.jpg"/>
          <p:cNvPicPr>
            <a:picLocks noChangeAspect="1"/>
          </p:cNvPicPr>
          <p:nvPr/>
        </p:nvPicPr>
        <p:blipFill>
          <a:blip r:embed="rId2"/>
          <a:stretch>
            <a:fillRect/>
          </a:stretch>
        </p:blipFill>
        <p:spPr>
          <a:xfrm>
            <a:off x="7155609" y="1424541"/>
            <a:ext cx="1710140" cy="1386113"/>
          </a:xfrm>
          <a:prstGeom prst="rect">
            <a:avLst/>
          </a:prstGeom>
        </p:spPr>
      </p:pic>
      <p:pic>
        <p:nvPicPr>
          <p:cNvPr id="9" name="Billede 8" descr="sEXHI000mum.jpg"/>
          <p:cNvPicPr>
            <a:picLocks noChangeAspect="1"/>
          </p:cNvPicPr>
          <p:nvPr/>
        </p:nvPicPr>
        <p:blipFill>
          <a:blip r:embed="rId3"/>
          <a:stretch>
            <a:fillRect/>
          </a:stretch>
        </p:blipFill>
        <p:spPr>
          <a:xfrm>
            <a:off x="7128884" y="4076621"/>
            <a:ext cx="1763590" cy="2433754"/>
          </a:xfrm>
          <a:prstGeom prst="rect">
            <a:avLst/>
          </a:prstGeom>
        </p:spPr>
      </p:pic>
      <p:sp>
        <p:nvSpPr>
          <p:cNvPr id="11" name="Tekstboks 10"/>
          <p:cNvSpPr txBox="1"/>
          <p:nvPr/>
        </p:nvSpPr>
        <p:spPr>
          <a:xfrm>
            <a:off x="7427602" y="3212976"/>
            <a:ext cx="1276871" cy="461665"/>
          </a:xfrm>
          <a:prstGeom prst="rect">
            <a:avLst/>
          </a:prstGeom>
          <a:noFill/>
        </p:spPr>
        <p:txBody>
          <a:bodyPr wrap="square" rtlCol="0">
            <a:spAutoFit/>
          </a:bodyPr>
          <a:lstStyle/>
          <a:p>
            <a:r>
              <a:rPr lang="da-DK" sz="1400" b="1" dirty="0" smtClean="0">
                <a:solidFill>
                  <a:srgbClr val="0000FF"/>
                </a:solidFill>
              </a:rPr>
              <a:t>Pablo Picasso</a:t>
            </a:r>
          </a:p>
          <a:p>
            <a:r>
              <a:rPr lang="da-DK" sz="1000" dirty="0" smtClean="0">
                <a:solidFill>
                  <a:srgbClr val="0000FF"/>
                </a:solidFill>
              </a:rPr>
              <a:t>(1881 – 1973)</a:t>
            </a:r>
            <a:endParaRPr lang="da-DK" sz="1000" dirty="0">
              <a:solidFill>
                <a:srgbClr val="0000FF"/>
              </a:solidFill>
            </a:endParaRPr>
          </a:p>
        </p:txBody>
      </p:sp>
      <p:pic>
        <p:nvPicPr>
          <p:cNvPr id="7681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21" y="2974328"/>
            <a:ext cx="3114729" cy="332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1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9" y="1578834"/>
            <a:ext cx="1440159" cy="107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395536" y="6297557"/>
            <a:ext cx="2088232" cy="461665"/>
          </a:xfrm>
          <a:prstGeom prst="rect">
            <a:avLst/>
          </a:prstGeom>
          <a:noFill/>
        </p:spPr>
        <p:txBody>
          <a:bodyPr wrap="square" rtlCol="0">
            <a:spAutoFit/>
          </a:bodyPr>
          <a:lstStyle/>
          <a:p>
            <a:r>
              <a:rPr lang="da-DK" sz="1400" b="1" dirty="0" smtClean="0">
                <a:solidFill>
                  <a:srgbClr val="0000FF"/>
                </a:solidFill>
              </a:rPr>
              <a:t>Michelangelo</a:t>
            </a:r>
            <a:r>
              <a:rPr lang="da-DK" sz="1400" dirty="0" smtClean="0">
                <a:solidFill>
                  <a:srgbClr val="0000FF"/>
                </a:solidFill>
              </a:rPr>
              <a:t> </a:t>
            </a:r>
            <a:r>
              <a:rPr lang="da-DK" sz="1000" dirty="0" smtClean="0">
                <a:solidFill>
                  <a:srgbClr val="0000FF"/>
                </a:solidFill>
              </a:rPr>
              <a:t>(1475 – 1564)</a:t>
            </a:r>
          </a:p>
          <a:p>
            <a:r>
              <a:rPr lang="da-DK" sz="1000" b="1" smtClean="0">
                <a:solidFill>
                  <a:srgbClr val="0000FF"/>
                </a:solidFill>
              </a:rPr>
              <a:t>---- Pieta:1498 </a:t>
            </a:r>
            <a:r>
              <a:rPr lang="da-DK" sz="1000" b="1" dirty="0">
                <a:solidFill>
                  <a:srgbClr val="0000FF"/>
                </a:solidFill>
              </a:rPr>
              <a:t>- 99</a:t>
            </a:r>
            <a:endParaRPr lang="da-DK" sz="1000" dirty="0">
              <a:solidFill>
                <a:srgbClr val="0000FF"/>
              </a:solidFill>
            </a:endParaRPr>
          </a:p>
        </p:txBody>
      </p:sp>
      <p:sp>
        <p:nvSpPr>
          <p:cNvPr id="10" name="Tekstboks 9"/>
          <p:cNvSpPr txBox="1"/>
          <p:nvPr/>
        </p:nvSpPr>
        <p:spPr>
          <a:xfrm>
            <a:off x="3184419" y="3113303"/>
            <a:ext cx="3853905" cy="830997"/>
          </a:xfrm>
          <a:prstGeom prst="rect">
            <a:avLst/>
          </a:prstGeom>
          <a:noFill/>
        </p:spPr>
        <p:txBody>
          <a:bodyPr wrap="square" rtlCol="0">
            <a:spAutoFit/>
          </a:bodyPr>
          <a:lstStyle/>
          <a:p>
            <a:r>
              <a:rPr lang="en-US" sz="1600" b="1" i="1" dirty="0" smtClean="0">
                <a:solidFill>
                  <a:srgbClr val="0000FF"/>
                </a:solidFill>
              </a:rPr>
              <a:t>“If </a:t>
            </a:r>
            <a:r>
              <a:rPr lang="en-US" sz="1600" b="1" i="1" dirty="0">
                <a:solidFill>
                  <a:srgbClr val="0000FF"/>
                </a:solidFill>
              </a:rPr>
              <a:t>people knew how hard I had to work to gain my mastery, it wouldn't seem wonderful at all</a:t>
            </a:r>
            <a:r>
              <a:rPr lang="en-US" sz="1600" b="1" i="1" dirty="0" smtClean="0">
                <a:solidFill>
                  <a:srgbClr val="0000FF"/>
                </a:solidFill>
              </a:rPr>
              <a:t>.”</a:t>
            </a:r>
            <a:endParaRPr lang="en-US" sz="1600" b="1" i="1" dirty="0">
              <a:solidFill>
                <a:srgbClr val="0000FF"/>
              </a:solidFill>
            </a:endParaRPr>
          </a:p>
        </p:txBody>
      </p:sp>
      <p:sp>
        <p:nvSpPr>
          <p:cNvPr id="13" name="Tekstboks 12"/>
          <p:cNvSpPr txBox="1"/>
          <p:nvPr/>
        </p:nvSpPr>
        <p:spPr>
          <a:xfrm>
            <a:off x="3259666" y="3993320"/>
            <a:ext cx="3668478" cy="1323439"/>
          </a:xfrm>
          <a:prstGeom prst="rect">
            <a:avLst/>
          </a:prstGeom>
          <a:noFill/>
        </p:spPr>
        <p:txBody>
          <a:bodyPr wrap="square" rtlCol="0">
            <a:spAutoFit/>
          </a:bodyPr>
          <a:lstStyle/>
          <a:p>
            <a:r>
              <a:rPr lang="en-US" sz="1600" b="1" i="1" dirty="0" smtClean="0">
                <a:solidFill>
                  <a:srgbClr val="0000FF"/>
                </a:solidFill>
              </a:rPr>
              <a:t>“The </a:t>
            </a:r>
            <a:r>
              <a:rPr lang="en-US" sz="1600" b="1" i="1" dirty="0">
                <a:solidFill>
                  <a:srgbClr val="0000FF"/>
                </a:solidFill>
              </a:rPr>
              <a:t>greater danger for most of us lies not in setting our aim too high and falling short; but in setting our aim too low, and achieving our mark</a:t>
            </a:r>
            <a:r>
              <a:rPr lang="en-US" sz="1600" b="1" i="1" dirty="0" smtClean="0">
                <a:solidFill>
                  <a:srgbClr val="0000FF"/>
                </a:solidFill>
              </a:rPr>
              <a:t>.”</a:t>
            </a:r>
            <a:endParaRPr lang="en-US" sz="1600" b="1" i="1" dirty="0">
              <a:solidFill>
                <a:srgbClr val="0000FF"/>
              </a:solidFill>
            </a:endParaRPr>
          </a:p>
          <a:p>
            <a:pPr>
              <a:buNone/>
            </a:pPr>
            <a:endParaRPr lang="en-US" sz="1600" b="1" dirty="0"/>
          </a:p>
        </p:txBody>
      </p:sp>
      <p:sp>
        <p:nvSpPr>
          <p:cNvPr id="4" name="Tekstboks 3"/>
          <p:cNvSpPr txBox="1"/>
          <p:nvPr/>
        </p:nvSpPr>
        <p:spPr>
          <a:xfrm>
            <a:off x="3419872" y="2551521"/>
            <a:ext cx="3024336" cy="492443"/>
          </a:xfrm>
          <a:prstGeom prst="rect">
            <a:avLst/>
          </a:prstGeom>
          <a:noFill/>
        </p:spPr>
        <p:txBody>
          <a:bodyPr wrap="square" rtlCol="0">
            <a:spAutoFit/>
          </a:bodyPr>
          <a:lstStyle/>
          <a:p>
            <a:pPr algn="ctr"/>
            <a:r>
              <a:rPr lang="da-DK" sz="1400" b="1" dirty="0" err="1" smtClean="0"/>
              <a:t>Usain</a:t>
            </a:r>
            <a:r>
              <a:rPr lang="da-DK" sz="1400" b="1" dirty="0" smtClean="0"/>
              <a:t> Bolt: </a:t>
            </a:r>
            <a:r>
              <a:rPr lang="en-US" sz="1400" b="1" dirty="0"/>
              <a:t>200 m: 20.13 s</a:t>
            </a:r>
            <a:endParaRPr lang="da-DK" sz="1400" b="1" dirty="0" smtClean="0"/>
          </a:p>
          <a:p>
            <a:pPr algn="ctr"/>
            <a:r>
              <a:rPr lang="en-US" sz="1100" b="1" dirty="0" smtClean="0"/>
              <a:t>(World </a:t>
            </a:r>
            <a:r>
              <a:rPr lang="en-US" sz="1100" b="1" dirty="0"/>
              <a:t>Y</a:t>
            </a:r>
            <a:r>
              <a:rPr lang="en-US" sz="1100" b="1" dirty="0" smtClean="0"/>
              <a:t>outh Record – 16 years)</a:t>
            </a:r>
            <a:endParaRPr lang="da-DK" sz="1100" b="1" dirty="0"/>
          </a:p>
        </p:txBody>
      </p:sp>
      <p:sp>
        <p:nvSpPr>
          <p:cNvPr id="12" name="Tekstboks 11"/>
          <p:cNvSpPr txBox="1"/>
          <p:nvPr/>
        </p:nvSpPr>
        <p:spPr>
          <a:xfrm>
            <a:off x="88025" y="1047508"/>
            <a:ext cx="2808312" cy="738664"/>
          </a:xfrm>
          <a:prstGeom prst="rect">
            <a:avLst/>
          </a:prstGeom>
          <a:noFill/>
        </p:spPr>
        <p:txBody>
          <a:bodyPr wrap="square" rtlCol="0">
            <a:spAutoFit/>
          </a:bodyPr>
          <a:lstStyle/>
          <a:p>
            <a:pPr>
              <a:buNone/>
            </a:pPr>
            <a:r>
              <a:rPr lang="da-DK" sz="1400" b="1" dirty="0">
                <a:solidFill>
                  <a:srgbClr val="0000FF"/>
                </a:solidFill>
              </a:rPr>
              <a:t>Ludwig van Beethoven</a:t>
            </a:r>
          </a:p>
          <a:p>
            <a:pPr>
              <a:buNone/>
            </a:pPr>
            <a:r>
              <a:rPr lang="da-DK" sz="1000" dirty="0" smtClean="0">
                <a:solidFill>
                  <a:srgbClr val="0000FF"/>
                </a:solidFill>
              </a:rPr>
              <a:t>(1770-1827)</a:t>
            </a:r>
            <a:endParaRPr lang="da-DK" sz="1000" dirty="0">
              <a:solidFill>
                <a:srgbClr val="0000FF"/>
              </a:solidFill>
            </a:endParaRPr>
          </a:p>
          <a:p>
            <a:endParaRPr lang="da-DK" dirty="0"/>
          </a:p>
        </p:txBody>
      </p:sp>
      <p:sp>
        <p:nvSpPr>
          <p:cNvPr id="3" name="Tekstboks 2"/>
          <p:cNvSpPr txBox="1"/>
          <p:nvPr/>
        </p:nvSpPr>
        <p:spPr>
          <a:xfrm rot="18829629">
            <a:off x="-601813" y="4438128"/>
            <a:ext cx="4656285" cy="400110"/>
          </a:xfrm>
          <a:prstGeom prst="rect">
            <a:avLst/>
          </a:prstGeom>
          <a:noFill/>
        </p:spPr>
        <p:txBody>
          <a:bodyPr wrap="square" rtlCol="0">
            <a:spAutoFit/>
          </a:bodyPr>
          <a:lstStyle/>
          <a:p>
            <a:r>
              <a:rPr lang="en-US" sz="2000" b="1" dirty="0">
                <a:solidFill>
                  <a:srgbClr val="FF0000"/>
                </a:solidFill>
              </a:rPr>
              <a:t>“Angelus </a:t>
            </a:r>
            <a:r>
              <a:rPr lang="en-US" sz="2000" b="1" dirty="0" err="1">
                <a:solidFill>
                  <a:srgbClr val="FF0000"/>
                </a:solidFill>
              </a:rPr>
              <a:t>Bonarotus</a:t>
            </a:r>
            <a:r>
              <a:rPr lang="en-US" sz="2000" b="1" dirty="0">
                <a:solidFill>
                  <a:srgbClr val="FF0000"/>
                </a:solidFill>
              </a:rPr>
              <a:t> </a:t>
            </a:r>
            <a:r>
              <a:rPr lang="en-US" sz="2000" b="1" dirty="0" err="1">
                <a:solidFill>
                  <a:srgbClr val="FF0000"/>
                </a:solidFill>
              </a:rPr>
              <a:t>Florentinus</a:t>
            </a:r>
            <a:r>
              <a:rPr lang="en-US" sz="2000" b="1" dirty="0">
                <a:solidFill>
                  <a:srgbClr val="FF0000"/>
                </a:solidFill>
              </a:rPr>
              <a:t> </a:t>
            </a:r>
            <a:r>
              <a:rPr lang="en-US" sz="2000" b="1" dirty="0" err="1">
                <a:solidFill>
                  <a:srgbClr val="FF0000"/>
                </a:solidFill>
              </a:rPr>
              <a:t>Faciebat</a:t>
            </a:r>
            <a:r>
              <a:rPr lang="en-US" sz="2000" b="1" dirty="0">
                <a:solidFill>
                  <a:srgbClr val="FF0000"/>
                </a:solidFill>
              </a:rPr>
              <a:t>”</a:t>
            </a:r>
          </a:p>
        </p:txBody>
      </p:sp>
      <p:sp>
        <p:nvSpPr>
          <p:cNvPr id="15" name="Tekstboks 14"/>
          <p:cNvSpPr txBox="1"/>
          <p:nvPr/>
        </p:nvSpPr>
        <p:spPr>
          <a:xfrm>
            <a:off x="3259666" y="5332087"/>
            <a:ext cx="3778658" cy="1631216"/>
          </a:xfrm>
          <a:prstGeom prst="rect">
            <a:avLst/>
          </a:prstGeom>
          <a:noFill/>
        </p:spPr>
        <p:txBody>
          <a:bodyPr wrap="square" rtlCol="0">
            <a:spAutoFit/>
          </a:bodyPr>
          <a:lstStyle/>
          <a:p>
            <a:r>
              <a:rPr lang="en-GB" sz="1200" b="1" i="1" dirty="0" smtClean="0"/>
              <a:t>“Developing </a:t>
            </a:r>
            <a:r>
              <a:rPr lang="en-GB" sz="1200" b="1" i="1" dirty="0"/>
              <a:t>talent in young </a:t>
            </a:r>
            <a:r>
              <a:rPr lang="en-GB" sz="1200" b="1" i="1" dirty="0" smtClean="0"/>
              <a:t>people” </a:t>
            </a:r>
          </a:p>
          <a:p>
            <a:r>
              <a:rPr lang="en-GB" sz="1000" b="1" i="1" dirty="0" smtClean="0"/>
              <a:t>(B. Bloom </a:t>
            </a:r>
            <a:r>
              <a:rPr lang="en-GB" sz="1000" b="1" i="1" dirty="0"/>
              <a:t>et al.,1985)</a:t>
            </a:r>
            <a:r>
              <a:rPr lang="en-GB" sz="1100" b="1" i="1" dirty="0"/>
              <a:t/>
            </a:r>
            <a:br>
              <a:rPr lang="en-GB" sz="1100" b="1" i="1" dirty="0"/>
            </a:br>
            <a:r>
              <a:rPr lang="en-GB" sz="1400" b="1" dirty="0" smtClean="0">
                <a:solidFill>
                  <a:srgbClr val="0000FF"/>
                </a:solidFill>
              </a:rPr>
              <a:t>”</a:t>
            </a:r>
            <a:r>
              <a:rPr lang="en-GB" sz="1400" b="1" dirty="0">
                <a:solidFill>
                  <a:srgbClr val="0000FF"/>
                </a:solidFill>
              </a:rPr>
              <a:t>that even world-famous high-achieving adults -  champion tennis players, mathematicians and scientists, award – winning writers – </a:t>
            </a:r>
            <a:endParaRPr lang="en-GB" sz="1400" b="1" dirty="0" smtClean="0">
              <a:solidFill>
                <a:srgbClr val="0000FF"/>
              </a:solidFill>
            </a:endParaRPr>
          </a:p>
          <a:p>
            <a:r>
              <a:rPr lang="en-GB" sz="1600" b="1" dirty="0" smtClean="0">
                <a:solidFill>
                  <a:srgbClr val="FF0000"/>
                </a:solidFill>
              </a:rPr>
              <a:t>were </a:t>
            </a:r>
            <a:r>
              <a:rPr lang="en-GB" sz="1600" b="1" dirty="0">
                <a:solidFill>
                  <a:srgbClr val="FF0000"/>
                </a:solidFill>
              </a:rPr>
              <a:t>seldom regarded as child prodigies</a:t>
            </a:r>
            <a:r>
              <a:rPr lang="en-GB" sz="1600" b="1" dirty="0">
                <a:solidFill>
                  <a:srgbClr val="0000FF"/>
                </a:solidFill>
              </a:rPr>
              <a:t>.”</a:t>
            </a:r>
          </a:p>
          <a:p>
            <a:endParaRPr lang="da-DK" dirty="0"/>
          </a:p>
        </p:txBody>
      </p:sp>
      <p:sp>
        <p:nvSpPr>
          <p:cNvPr id="7" name="Tekstboks 6"/>
          <p:cNvSpPr txBox="1"/>
          <p:nvPr/>
        </p:nvSpPr>
        <p:spPr>
          <a:xfrm>
            <a:off x="3707904" y="1124744"/>
            <a:ext cx="2160240" cy="369332"/>
          </a:xfrm>
          <a:prstGeom prst="rect">
            <a:avLst/>
          </a:prstGeom>
          <a:noFill/>
        </p:spPr>
        <p:txBody>
          <a:bodyPr wrap="square" rtlCol="0">
            <a:spAutoFit/>
          </a:bodyPr>
          <a:lstStyle/>
          <a:p>
            <a:endParaRPr lang="da-DK" dirty="0"/>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1941" y="873020"/>
            <a:ext cx="2304256" cy="172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55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1" nodeType="clickEffect">
                                  <p:stCondLst>
                                    <p:cond delay="0"/>
                                  </p:stCondLst>
                                  <p:childTnLst>
                                    <p:animClr clrSpc="hsl" dir="cw">
                                      <p:cBhvr override="childStyle">
                                        <p:cTn id="20" dur="500" fill="hold"/>
                                        <p:tgtEl>
                                          <p:spTgt spid="3">
                                            <p:txEl>
                                              <p:pRg st="0" end="0"/>
                                            </p:txEl>
                                          </p:spTgt>
                                        </p:tgtEl>
                                        <p:attrNameLst>
                                          <p:attrName>style.color</p:attrName>
                                        </p:attrNameLst>
                                      </p:cBhvr>
                                      <p:by>
                                        <p:hsl h="7200000" s="0" l="0"/>
                                      </p:by>
                                    </p:animClr>
                                    <p:animClr clrSpc="hsl" dir="cw">
                                      <p:cBhvr>
                                        <p:cTn id="21" dur="500" fill="hold"/>
                                        <p:tgtEl>
                                          <p:spTgt spid="3">
                                            <p:txEl>
                                              <p:pRg st="0" end="0"/>
                                            </p:txEl>
                                          </p:spTgt>
                                        </p:tgtEl>
                                        <p:attrNameLst>
                                          <p:attrName>fillcolor</p:attrName>
                                        </p:attrNameLst>
                                      </p:cBhvr>
                                      <p:by>
                                        <p:hsl h="7200000" s="0" l="0"/>
                                      </p:by>
                                    </p:animClr>
                                    <p:animClr clrSpc="hsl" dir="cw">
                                      <p:cBhvr>
                                        <p:cTn id="22" dur="500" fill="hold"/>
                                        <p:tgtEl>
                                          <p:spTgt spid="3">
                                            <p:txEl>
                                              <p:pRg st="0" end="0"/>
                                            </p:txEl>
                                          </p:spTgt>
                                        </p:tgtEl>
                                        <p:attrNameLst>
                                          <p:attrName>stroke.color</p:attrName>
                                        </p:attrNameLst>
                                      </p:cBhvr>
                                      <p:by>
                                        <p:hsl h="7200000" s="0" l="0"/>
                                      </p:by>
                                    </p:animClr>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fade">
                                      <p:cBhvr>
                                        <p:cTn id="47" dur="1000"/>
                                        <p:tgtEl>
                                          <p:spTgt spid="15">
                                            <p:txEl>
                                              <p:pRg st="1" end="1"/>
                                            </p:txEl>
                                          </p:spTgt>
                                        </p:tgtEl>
                                      </p:cBhvr>
                                    </p:animEffect>
                                    <p:anim calcmode="lin" valueType="num">
                                      <p:cBhvr>
                                        <p:cTn id="4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Effect transition="in" filter="fade">
                                      <p:cBhvr>
                                        <p:cTn id="52" dur="1000"/>
                                        <p:tgtEl>
                                          <p:spTgt spid="15">
                                            <p:txEl>
                                              <p:pRg st="2" end="2"/>
                                            </p:txEl>
                                          </p:spTgt>
                                        </p:tgtEl>
                                      </p:cBhvr>
                                    </p:animEffect>
                                    <p:anim calcmode="lin" valueType="num">
                                      <p:cBhvr>
                                        <p:cTn id="5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 grpId="0" build="allAtOnce"/>
      <p:bldP spid="3"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8750"/>
            <a:ext cx="8229600" cy="965994"/>
          </a:xfrm>
        </p:spPr>
        <p:txBody>
          <a:bodyPr anchor="t"/>
          <a:lstStyle/>
          <a:p>
            <a:r>
              <a:rPr lang="en-GB" sz="3600" b="1" dirty="0" smtClean="0">
                <a:effectLst>
                  <a:outerShdw blurRad="38100" dist="38100" dir="2700000" algn="tl">
                    <a:srgbClr val="000000">
                      <a:alpha val="43137"/>
                    </a:srgbClr>
                  </a:outerShdw>
                </a:effectLst>
              </a:rPr>
              <a:t>“</a:t>
            </a:r>
            <a:r>
              <a:rPr lang="en-GB" sz="3600" b="1" dirty="0" err="1" smtClean="0">
                <a:effectLst>
                  <a:outerShdw blurRad="38100" dist="38100" dir="2700000" algn="tl">
                    <a:srgbClr val="000000">
                      <a:alpha val="43137"/>
                    </a:srgbClr>
                  </a:outerShdw>
                </a:effectLst>
              </a:rPr>
              <a:t>Træner</a:t>
            </a:r>
            <a:r>
              <a:rPr lang="en-GB" sz="3600" b="1" dirty="0" smtClean="0">
                <a:effectLst>
                  <a:outerShdw blurRad="38100" dist="38100" dir="2700000" algn="tl">
                    <a:srgbClr val="000000">
                      <a:alpha val="43137"/>
                    </a:srgbClr>
                  </a:outerShdw>
                </a:effectLst>
              </a:rPr>
              <a:t> - / </a:t>
            </a:r>
            <a:r>
              <a:rPr lang="en-GB" sz="3600" b="1" dirty="0" err="1" smtClean="0">
                <a:effectLst>
                  <a:outerShdw blurRad="38100" dist="38100" dir="2700000" algn="tl">
                    <a:srgbClr val="000000">
                      <a:alpha val="43137"/>
                    </a:srgbClr>
                  </a:outerShdw>
                </a:effectLst>
              </a:rPr>
              <a:t>aktiv</a:t>
            </a:r>
            <a:r>
              <a:rPr lang="en-GB" sz="3600" b="1" dirty="0" smtClean="0">
                <a:effectLst>
                  <a:outerShdw blurRad="38100" dist="38100" dir="2700000" algn="tl">
                    <a:srgbClr val="000000">
                      <a:alpha val="43137"/>
                    </a:srgbClr>
                  </a:outerShdw>
                </a:effectLst>
              </a:rPr>
              <a:t> </a:t>
            </a:r>
            <a:r>
              <a:rPr lang="en-GB" sz="3600" b="1" dirty="0" err="1" smtClean="0">
                <a:effectLst>
                  <a:outerShdw blurRad="38100" dist="38100" dir="2700000" algn="tl">
                    <a:srgbClr val="000000">
                      <a:alpha val="43137"/>
                    </a:srgbClr>
                  </a:outerShdw>
                </a:effectLst>
              </a:rPr>
              <a:t>værdier</a:t>
            </a:r>
            <a:r>
              <a:rPr lang="en-GB" sz="3600" b="1" dirty="0" smtClean="0">
                <a:effectLst>
                  <a:outerShdw blurRad="38100" dist="38100" dir="2700000" algn="tl">
                    <a:srgbClr val="000000">
                      <a:alpha val="43137"/>
                    </a:srgbClr>
                  </a:outerShdw>
                </a:effectLst>
              </a:rPr>
              <a:t>”</a:t>
            </a:r>
            <a:endParaRPr lang="en-GB" sz="3600" b="1" dirty="0">
              <a:effectLst>
                <a:outerShdw blurRad="38100" dist="38100" dir="2700000" algn="tl">
                  <a:srgbClr val="000000">
                    <a:alpha val="43137"/>
                  </a:srgbClr>
                </a:outerShdw>
              </a:effectLst>
            </a:endParaRPr>
          </a:p>
        </p:txBody>
      </p:sp>
      <p:sp>
        <p:nvSpPr>
          <p:cNvPr id="3" name="Pladsholder til indhold 2"/>
          <p:cNvSpPr>
            <a:spLocks noGrp="1"/>
          </p:cNvSpPr>
          <p:nvPr>
            <p:ph sz="half" idx="1"/>
          </p:nvPr>
        </p:nvSpPr>
        <p:spPr>
          <a:xfrm>
            <a:off x="107504" y="1196752"/>
            <a:ext cx="6132682" cy="5040560"/>
          </a:xfrm>
        </p:spPr>
        <p:txBody>
          <a:bodyPr>
            <a:normAutofit/>
          </a:bodyPr>
          <a:lstStyle/>
          <a:p>
            <a:pPr>
              <a:buNone/>
            </a:pPr>
            <a:r>
              <a:rPr lang="da-DK" sz="2000" b="1" dirty="0">
                <a:solidFill>
                  <a:srgbClr val="002060"/>
                </a:solidFill>
                <a:effectLst/>
              </a:rPr>
              <a:t>Yannick </a:t>
            </a:r>
            <a:r>
              <a:rPr lang="da-DK" sz="2000" b="1" dirty="0" err="1">
                <a:solidFill>
                  <a:srgbClr val="002060"/>
                </a:solidFill>
                <a:effectLst/>
              </a:rPr>
              <a:t>Tregaro</a:t>
            </a:r>
            <a:r>
              <a:rPr lang="da-DK" sz="2000" b="1" dirty="0">
                <a:solidFill>
                  <a:srgbClr val="002060"/>
                </a:solidFill>
                <a:effectLst/>
              </a:rPr>
              <a:t>, </a:t>
            </a:r>
            <a:r>
              <a:rPr lang="en-GB" sz="1200" b="1" dirty="0" smtClean="0">
                <a:solidFill>
                  <a:srgbClr val="002060"/>
                </a:solidFill>
                <a:effectLst/>
              </a:rPr>
              <a:t>Athletics</a:t>
            </a:r>
          </a:p>
          <a:p>
            <a:pPr>
              <a:buNone/>
            </a:pPr>
            <a:r>
              <a:rPr lang="en-GB" sz="1800" b="1" dirty="0" smtClean="0">
                <a:solidFill>
                  <a:srgbClr val="0000FF"/>
                </a:solidFill>
                <a:effectLst/>
              </a:rPr>
              <a:t>My goal as a coach:</a:t>
            </a:r>
          </a:p>
          <a:p>
            <a:pPr>
              <a:buFont typeface="Arial" pitchFamily="34" charset="0"/>
              <a:buChar char="•"/>
            </a:pPr>
            <a:r>
              <a:rPr lang="en-GB" sz="1600" dirty="0" smtClean="0">
                <a:solidFill>
                  <a:srgbClr val="0000FF"/>
                </a:solidFill>
                <a:effectLst/>
              </a:rPr>
              <a:t>The athletes shall try to reach 100 % of their potential</a:t>
            </a:r>
          </a:p>
          <a:p>
            <a:pPr>
              <a:buFont typeface="Arial" pitchFamily="34" charset="0"/>
              <a:buChar char="•"/>
            </a:pPr>
            <a:r>
              <a:rPr lang="en-GB" sz="1600" dirty="0" smtClean="0">
                <a:solidFill>
                  <a:srgbClr val="0000FF"/>
                </a:solidFill>
                <a:effectLst/>
              </a:rPr>
              <a:t>If you plan long term, development will go fast; if you plan short term, development will take long time</a:t>
            </a:r>
          </a:p>
          <a:p>
            <a:pPr>
              <a:buFont typeface="Arial" pitchFamily="34" charset="0"/>
              <a:buChar char="•"/>
            </a:pPr>
            <a:r>
              <a:rPr lang="en-GB" sz="1600" dirty="0" smtClean="0">
                <a:solidFill>
                  <a:srgbClr val="0000FF"/>
                </a:solidFill>
                <a:effectLst/>
              </a:rPr>
              <a:t>If you feel good, you perform good</a:t>
            </a:r>
          </a:p>
          <a:p>
            <a:pPr>
              <a:buNone/>
            </a:pPr>
            <a:r>
              <a:rPr lang="en-GB" sz="2000" b="1" dirty="0" smtClean="0">
                <a:solidFill>
                  <a:srgbClr val="002060"/>
                </a:solidFill>
                <a:effectLst/>
              </a:rPr>
              <a:t>Carolina </a:t>
            </a:r>
            <a:r>
              <a:rPr lang="en-GB" sz="2000" b="1" dirty="0" err="1" smtClean="0">
                <a:solidFill>
                  <a:srgbClr val="002060"/>
                </a:solidFill>
                <a:effectLst/>
              </a:rPr>
              <a:t>Klüft</a:t>
            </a:r>
            <a:r>
              <a:rPr lang="en-GB" sz="1800" b="1" dirty="0" smtClean="0">
                <a:solidFill>
                  <a:srgbClr val="002060"/>
                </a:solidFill>
                <a:effectLst/>
              </a:rPr>
              <a:t>, </a:t>
            </a:r>
            <a:r>
              <a:rPr lang="en-GB" sz="1200" b="1" dirty="0" smtClean="0">
                <a:solidFill>
                  <a:srgbClr val="002060"/>
                </a:solidFill>
                <a:effectLst/>
              </a:rPr>
              <a:t>02.02.83. Heptathlon:</a:t>
            </a:r>
          </a:p>
          <a:p>
            <a:pPr>
              <a:buFont typeface="Arial" pitchFamily="34" charset="0"/>
              <a:buChar char="•"/>
            </a:pPr>
            <a:r>
              <a:rPr lang="en-GB" sz="1600" dirty="0" smtClean="0">
                <a:solidFill>
                  <a:srgbClr val="0000FF"/>
                </a:solidFill>
                <a:effectLst/>
              </a:rPr>
              <a:t>Work long term</a:t>
            </a:r>
          </a:p>
          <a:p>
            <a:pPr>
              <a:buFont typeface="Arial" pitchFamily="34" charset="0"/>
              <a:buChar char="•"/>
            </a:pPr>
            <a:r>
              <a:rPr lang="en-GB" sz="1600" dirty="0" smtClean="0">
                <a:solidFill>
                  <a:srgbClr val="0000FF"/>
                </a:solidFill>
                <a:effectLst/>
              </a:rPr>
              <a:t>Trust in –</a:t>
            </a:r>
          </a:p>
          <a:p>
            <a:pPr>
              <a:buFont typeface="Arial" pitchFamily="34" charset="0"/>
              <a:buChar char="•"/>
            </a:pPr>
            <a:r>
              <a:rPr lang="en-GB" sz="1600" dirty="0" smtClean="0">
                <a:solidFill>
                  <a:srgbClr val="0000FF"/>
                </a:solidFill>
                <a:effectLst/>
              </a:rPr>
              <a:t>Honest –</a:t>
            </a:r>
          </a:p>
          <a:p>
            <a:pPr>
              <a:buNone/>
            </a:pPr>
            <a:r>
              <a:rPr lang="en-GB" sz="2000" b="1" dirty="0" smtClean="0">
                <a:solidFill>
                  <a:srgbClr val="002060"/>
                </a:solidFill>
                <a:effectLst/>
              </a:rPr>
              <a:t>Stefan Edberg</a:t>
            </a:r>
            <a:r>
              <a:rPr lang="en-GB" sz="2000" dirty="0" smtClean="0">
                <a:solidFill>
                  <a:srgbClr val="002060"/>
                </a:solidFill>
                <a:effectLst/>
              </a:rPr>
              <a:t>, </a:t>
            </a:r>
            <a:r>
              <a:rPr lang="en-GB" sz="1200" b="1" dirty="0" smtClean="0">
                <a:solidFill>
                  <a:srgbClr val="002060"/>
                </a:solidFill>
                <a:effectLst/>
              </a:rPr>
              <a:t>19.01.66. Tennis player:</a:t>
            </a:r>
          </a:p>
          <a:p>
            <a:pPr>
              <a:buFont typeface="Arial" pitchFamily="34" charset="0"/>
              <a:buChar char="•"/>
            </a:pPr>
            <a:r>
              <a:rPr lang="en-GB" sz="1600" dirty="0" smtClean="0">
                <a:solidFill>
                  <a:srgbClr val="0000FF"/>
                </a:solidFill>
                <a:effectLst/>
              </a:rPr>
              <a:t>Coach              friend                “teacher”              mentor</a:t>
            </a:r>
          </a:p>
          <a:p>
            <a:pPr>
              <a:buFont typeface="Arial" pitchFamily="34" charset="0"/>
              <a:buChar char="•"/>
            </a:pPr>
            <a:r>
              <a:rPr lang="en-GB" sz="1600" dirty="0" smtClean="0">
                <a:solidFill>
                  <a:srgbClr val="0000FF"/>
                </a:solidFill>
                <a:effectLst/>
              </a:rPr>
              <a:t>“Human sight” </a:t>
            </a:r>
          </a:p>
          <a:p>
            <a:pPr>
              <a:buFont typeface="Arial" pitchFamily="34" charset="0"/>
              <a:buChar char="•"/>
            </a:pPr>
            <a:r>
              <a:rPr lang="en-GB" sz="1600" dirty="0" smtClean="0">
                <a:solidFill>
                  <a:srgbClr val="0000FF"/>
                </a:solidFill>
                <a:effectLst/>
              </a:rPr>
              <a:t>“Human life”</a:t>
            </a:r>
          </a:p>
          <a:p>
            <a:pPr marL="0" lvl="1" indent="0">
              <a:buClr>
                <a:schemeClr val="hlink"/>
              </a:buClr>
              <a:buNone/>
            </a:pPr>
            <a:r>
              <a:rPr lang="en-GB" sz="1600" dirty="0">
                <a:solidFill>
                  <a:srgbClr val="0000FF"/>
                </a:solidFill>
                <a:effectLst/>
                <a:latin typeface="Verdana" pitchFamily="34" charset="0"/>
              </a:rPr>
              <a:t>	 </a:t>
            </a:r>
          </a:p>
          <a:p>
            <a:pPr>
              <a:buFont typeface="Arial" pitchFamily="34" charset="0"/>
              <a:buChar char="•"/>
            </a:pPr>
            <a:endParaRPr lang="en-GB" sz="1400" dirty="0">
              <a:solidFill>
                <a:srgbClr val="0066FF"/>
              </a:solidFill>
              <a:effectLst/>
            </a:endParaRPr>
          </a:p>
        </p:txBody>
      </p:sp>
      <p:pic>
        <p:nvPicPr>
          <p:cNvPr id="132097" name="Picture 1"/>
          <p:cNvPicPr>
            <a:picLocks noGrp="1" noChangeAspect="1" noChangeArrowheads="1"/>
          </p:cNvPicPr>
          <p:nvPr>
            <p:ph sz="half" idx="2"/>
          </p:nvPr>
        </p:nvPicPr>
        <p:blipFill>
          <a:blip r:embed="rId2" cstate="print"/>
          <a:srcRect/>
          <a:stretch>
            <a:fillRect/>
          </a:stretch>
        </p:blipFill>
        <p:spPr bwMode="auto">
          <a:xfrm rot="16200000">
            <a:off x="5789321" y="1603492"/>
            <a:ext cx="3488020" cy="2530524"/>
          </a:xfrm>
          <a:prstGeom prst="rect">
            <a:avLst/>
          </a:prstGeom>
          <a:noFill/>
          <a:ln w="9525">
            <a:noFill/>
            <a:miter lim="800000"/>
            <a:headEnd/>
            <a:tailEnd/>
          </a:ln>
          <a:effectLst/>
        </p:spPr>
      </p:pic>
      <p:sp>
        <p:nvSpPr>
          <p:cNvPr id="6" name="Pladsholder til diasnummer 5"/>
          <p:cNvSpPr>
            <a:spLocks noGrp="1"/>
          </p:cNvSpPr>
          <p:nvPr>
            <p:ph type="sldNum" sz="quarter" idx="12"/>
          </p:nvPr>
        </p:nvSpPr>
        <p:spPr/>
        <p:txBody>
          <a:bodyPr/>
          <a:lstStyle/>
          <a:p>
            <a:fld id="{C3D64A52-D3CE-40E7-954A-563C04E35A81}" type="slidenum">
              <a:rPr lang="da-DK" smtClean="0"/>
              <a:pPr/>
              <a:t>5</a:t>
            </a:fld>
            <a:endParaRPr lang="da-DK"/>
          </a:p>
        </p:txBody>
      </p:sp>
      <p:sp>
        <p:nvSpPr>
          <p:cNvPr id="11" name="Højrepil 10"/>
          <p:cNvSpPr/>
          <p:nvPr/>
        </p:nvSpPr>
        <p:spPr>
          <a:xfrm>
            <a:off x="1255618" y="4725144"/>
            <a:ext cx="214314" cy="108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endParaRPr>
          </a:p>
        </p:txBody>
      </p:sp>
      <p:sp>
        <p:nvSpPr>
          <p:cNvPr id="12" name="Højrepil 11"/>
          <p:cNvSpPr/>
          <p:nvPr/>
        </p:nvSpPr>
        <p:spPr>
          <a:xfrm>
            <a:off x="3851920" y="4725144"/>
            <a:ext cx="214314" cy="108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Højrepil 12"/>
          <p:cNvSpPr/>
          <p:nvPr/>
        </p:nvSpPr>
        <p:spPr>
          <a:xfrm>
            <a:off x="2470957" y="4725144"/>
            <a:ext cx="214314" cy="108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descr="edberg118.jpg"/>
          <p:cNvPicPr>
            <a:picLocks noChangeAspect="1"/>
          </p:cNvPicPr>
          <p:nvPr/>
        </p:nvPicPr>
        <p:blipFill>
          <a:blip r:embed="rId3"/>
          <a:stretch>
            <a:fillRect/>
          </a:stretch>
        </p:blipFill>
        <p:spPr>
          <a:xfrm>
            <a:off x="6312195" y="3101125"/>
            <a:ext cx="2442272" cy="2664296"/>
          </a:xfrm>
          <a:prstGeom prst="rect">
            <a:avLst/>
          </a:prstGeom>
        </p:spPr>
      </p:pic>
    </p:spTree>
    <p:extLst>
      <p:ext uri="{BB962C8B-B14F-4D97-AF65-F5344CB8AC3E}">
        <p14:creationId xmlns:p14="http://schemas.microsoft.com/office/powerpoint/2010/main" val="119725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850106"/>
          </a:xfrm>
        </p:spPr>
        <p:txBody>
          <a:bodyPr anchor="t">
            <a:normAutofit/>
          </a:bodyPr>
          <a:lstStyle/>
          <a:p>
            <a:pPr eaLnBrk="1" hangingPunct="1"/>
            <a:r>
              <a:rPr lang="en-GB" sz="4000" b="1" dirty="0" smtClean="0">
                <a:effectLst>
                  <a:outerShdw blurRad="38100" dist="38100" dir="2700000" algn="tl">
                    <a:srgbClr val="000000">
                      <a:alpha val="43137"/>
                    </a:srgbClr>
                  </a:outerShdw>
                </a:effectLst>
              </a:rPr>
              <a:t>Coach / coaching</a:t>
            </a:r>
          </a:p>
        </p:txBody>
      </p:sp>
      <p:sp>
        <p:nvSpPr>
          <p:cNvPr id="3" name="Pladsholder til indhold 2"/>
          <p:cNvSpPr>
            <a:spLocks noGrp="1"/>
          </p:cNvSpPr>
          <p:nvPr>
            <p:ph idx="1"/>
          </p:nvPr>
        </p:nvSpPr>
        <p:spPr>
          <a:xfrm>
            <a:off x="179512" y="980728"/>
            <a:ext cx="8784976" cy="5616624"/>
          </a:xfrm>
        </p:spPr>
        <p:txBody>
          <a:bodyPr rtlCol="0">
            <a:normAutofit/>
          </a:bodyPr>
          <a:lstStyle/>
          <a:p>
            <a:pPr eaLnBrk="1" fontAlgn="auto" hangingPunct="1">
              <a:lnSpc>
                <a:spcPct val="90000"/>
              </a:lnSpc>
              <a:spcAft>
                <a:spcPts val="0"/>
              </a:spcAft>
              <a:buFont typeface="Arial" pitchFamily="34" charset="0"/>
              <a:buNone/>
              <a:defRPr/>
            </a:pPr>
            <a:r>
              <a:rPr lang="en-GB" sz="3400" b="1" dirty="0" smtClean="0">
                <a:solidFill>
                  <a:srgbClr val="0000FF"/>
                </a:solidFill>
                <a:effectLst/>
              </a:rPr>
              <a:t>..far beyond the development of skills, selection of drills and scouting. </a:t>
            </a:r>
            <a:r>
              <a:rPr lang="en-GB" sz="3400" b="1" dirty="0" smtClean="0">
                <a:solidFill>
                  <a:srgbClr val="FF0000"/>
                </a:solidFill>
                <a:effectLst/>
              </a:rPr>
              <a:t>The coach must also establish an environment</a:t>
            </a:r>
            <a:r>
              <a:rPr lang="en-GB" sz="3400" b="1" dirty="0" smtClean="0">
                <a:solidFill>
                  <a:srgbClr val="0000FF"/>
                </a:solidFill>
                <a:effectLst/>
              </a:rPr>
              <a:t> that will enable the student </a:t>
            </a:r>
            <a:r>
              <a:rPr lang="en-GB" sz="3400" b="1" dirty="0" smtClean="0">
                <a:solidFill>
                  <a:srgbClr val="FF0000"/>
                </a:solidFill>
                <a:effectLst/>
              </a:rPr>
              <a:t>to become the best athlete and the best person</a:t>
            </a:r>
            <a:r>
              <a:rPr lang="en-GB" sz="3400" b="1" dirty="0" smtClean="0">
                <a:solidFill>
                  <a:srgbClr val="0000FF"/>
                </a:solidFill>
                <a:effectLst/>
              </a:rPr>
              <a:t>. </a:t>
            </a:r>
            <a:r>
              <a:rPr lang="en-GB" sz="2000" b="1" dirty="0" smtClean="0">
                <a:solidFill>
                  <a:srgbClr val="0000FF"/>
                </a:solidFill>
                <a:effectLst/>
              </a:rPr>
              <a:t>(Paulsen, 1987)</a:t>
            </a:r>
          </a:p>
          <a:p>
            <a:pPr eaLnBrk="1" fontAlgn="auto" hangingPunct="1">
              <a:spcAft>
                <a:spcPts val="0"/>
              </a:spcAft>
              <a:buFont typeface="Arial" pitchFamily="34" charset="0"/>
              <a:buNone/>
              <a:defRPr/>
            </a:pPr>
            <a:r>
              <a:rPr lang="en-GB" sz="3400" b="1" dirty="0" smtClean="0">
                <a:solidFill>
                  <a:srgbClr val="0000FF"/>
                </a:solidFill>
                <a:effectLst/>
              </a:rPr>
              <a:t>..key role. The coach is the person who has near contact with the athletes and </a:t>
            </a:r>
            <a:r>
              <a:rPr lang="en-GB" sz="3400" b="1" dirty="0" smtClean="0">
                <a:solidFill>
                  <a:srgbClr val="FF0000"/>
                </a:solidFill>
                <a:effectLst/>
              </a:rPr>
              <a:t>is responsible for the pedagogic aspects...</a:t>
            </a:r>
            <a:r>
              <a:rPr lang="en-GB" sz="3400" b="1" dirty="0" smtClean="0">
                <a:solidFill>
                  <a:srgbClr val="0000FF"/>
                </a:solidFill>
                <a:effectLst/>
              </a:rPr>
              <a:t> </a:t>
            </a:r>
            <a:r>
              <a:rPr lang="en-GB" sz="2000" b="1" dirty="0" smtClean="0">
                <a:solidFill>
                  <a:srgbClr val="0000FF"/>
                </a:solidFill>
                <a:effectLst/>
              </a:rPr>
              <a:t>(Eriksson, 1989)</a:t>
            </a:r>
          </a:p>
          <a:p>
            <a:pPr eaLnBrk="1" fontAlgn="auto" hangingPunct="1">
              <a:spcAft>
                <a:spcPts val="0"/>
              </a:spcAft>
              <a:buFont typeface="Arial" pitchFamily="34" charset="0"/>
              <a:buNone/>
              <a:defRPr/>
            </a:pPr>
            <a:r>
              <a:rPr lang="en-GB" sz="3400" b="1" dirty="0" smtClean="0">
                <a:solidFill>
                  <a:srgbClr val="0000FF"/>
                </a:solidFill>
                <a:effectLst/>
              </a:rPr>
              <a:t>..leadership executed on athlete- level  </a:t>
            </a:r>
            <a:r>
              <a:rPr lang="en-GB" sz="2000" b="1" dirty="0" smtClean="0">
                <a:solidFill>
                  <a:srgbClr val="0000FF"/>
                </a:solidFill>
                <a:effectLst/>
              </a:rPr>
              <a:t>(Fahlström, 2006)</a:t>
            </a:r>
          </a:p>
          <a:p>
            <a:pPr eaLnBrk="1" fontAlgn="auto" hangingPunct="1">
              <a:spcAft>
                <a:spcPts val="0"/>
              </a:spcAft>
              <a:buFont typeface="Arial" pitchFamily="34" charset="0"/>
              <a:buChar char="•"/>
              <a:defRPr/>
            </a:pPr>
            <a:endParaRPr lang="da-DK" dirty="0"/>
          </a:p>
        </p:txBody>
      </p:sp>
    </p:spTree>
    <p:extLst>
      <p:ext uri="{BB962C8B-B14F-4D97-AF65-F5344CB8AC3E}">
        <p14:creationId xmlns:p14="http://schemas.microsoft.com/office/powerpoint/2010/main" val="170817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1196" y="0"/>
            <a:ext cx="8229600" cy="965994"/>
          </a:xfrm>
        </p:spPr>
        <p:txBody>
          <a:bodyPr anchor="ctr"/>
          <a:lstStyle/>
          <a:p>
            <a:r>
              <a:rPr lang="en-GB" sz="3600" b="1" dirty="0" smtClean="0">
                <a:effectLst>
                  <a:outerShdw blurRad="38100" dist="38100" dir="2700000" algn="tl">
                    <a:srgbClr val="000000">
                      <a:alpha val="43137"/>
                    </a:srgbClr>
                  </a:outerShdw>
                </a:effectLst>
              </a:rPr>
              <a:t>On Becoming a Coach</a:t>
            </a:r>
            <a:br>
              <a:rPr lang="en-GB" sz="3600" b="1" dirty="0" smtClean="0">
                <a:effectLst>
                  <a:outerShdw blurRad="38100" dist="38100" dir="2700000" algn="tl">
                    <a:srgbClr val="000000">
                      <a:alpha val="43137"/>
                    </a:srgbClr>
                  </a:outerShdw>
                </a:effectLst>
              </a:rPr>
            </a:br>
            <a:r>
              <a:rPr lang="en-GB" sz="1400" b="1" dirty="0" smtClean="0">
                <a:effectLst/>
              </a:rPr>
              <a:t>Melina </a:t>
            </a:r>
            <a:r>
              <a:rPr lang="en-GB" sz="1400" b="1" dirty="0" err="1" smtClean="0">
                <a:effectLst/>
              </a:rPr>
              <a:t>Timson-Katchis</a:t>
            </a:r>
            <a:r>
              <a:rPr lang="en-GB" sz="1400" b="1" dirty="0" smtClean="0">
                <a:effectLst/>
              </a:rPr>
              <a:t> and Julian North – sports coach UK</a:t>
            </a:r>
            <a:endParaRPr lang="en-GB" sz="1400" b="1" dirty="0">
              <a:effectLst/>
            </a:endParaRPr>
          </a:p>
        </p:txBody>
      </p:sp>
      <p:sp>
        <p:nvSpPr>
          <p:cNvPr id="5" name="Pladsholder til diasnummer 4"/>
          <p:cNvSpPr>
            <a:spLocks noGrp="1"/>
          </p:cNvSpPr>
          <p:nvPr>
            <p:ph type="sldNum" sz="quarter" idx="12"/>
          </p:nvPr>
        </p:nvSpPr>
        <p:spPr/>
        <p:txBody>
          <a:bodyPr/>
          <a:lstStyle/>
          <a:p>
            <a:fld id="{C3D64A52-D3CE-40E7-954A-563C04E35A81}" type="slidenum">
              <a:rPr lang="da-DK" smtClean="0"/>
              <a:pPr/>
              <a:t>7</a:t>
            </a:fld>
            <a:endParaRPr lang="da-DK"/>
          </a:p>
        </p:txBody>
      </p:sp>
      <p:pic>
        <p:nvPicPr>
          <p:cNvPr id="151555" name="Picture 3"/>
          <p:cNvPicPr>
            <a:picLocks noChangeAspect="1" noChangeArrowheads="1"/>
          </p:cNvPicPr>
          <p:nvPr/>
        </p:nvPicPr>
        <p:blipFill>
          <a:blip r:embed="rId2" cstate="print"/>
          <a:srcRect/>
          <a:stretch>
            <a:fillRect/>
          </a:stretch>
        </p:blipFill>
        <p:spPr bwMode="auto">
          <a:xfrm>
            <a:off x="2195736" y="951195"/>
            <a:ext cx="4824536" cy="5813882"/>
          </a:xfrm>
          <a:prstGeom prst="rect">
            <a:avLst/>
          </a:prstGeom>
          <a:noFill/>
          <a:ln w="9525">
            <a:noFill/>
            <a:miter lim="800000"/>
            <a:headEnd/>
            <a:tailEnd/>
          </a:ln>
        </p:spPr>
      </p:pic>
    </p:spTree>
    <p:extLst>
      <p:ext uri="{BB962C8B-B14F-4D97-AF65-F5344CB8AC3E}">
        <p14:creationId xmlns:p14="http://schemas.microsoft.com/office/powerpoint/2010/main" val="59921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a:xfrm>
            <a:off x="683568" y="260648"/>
            <a:ext cx="7772400" cy="785818"/>
          </a:xfrm>
        </p:spPr>
        <p:txBody>
          <a:bodyPr anchor="ctr">
            <a:normAutofit fontScale="90000"/>
          </a:bodyPr>
          <a:lstStyle/>
          <a:p>
            <a:r>
              <a:rPr lang="en-GB" sz="4000" b="1" dirty="0" smtClean="0">
                <a:effectLst>
                  <a:outerShdw blurRad="38100" dist="38100" dir="2700000" algn="tl">
                    <a:srgbClr val="000000">
                      <a:alpha val="43137"/>
                    </a:srgbClr>
                  </a:outerShdw>
                </a:effectLst>
              </a:rPr>
              <a:t>On Becoming a Coach</a:t>
            </a:r>
            <a:br>
              <a:rPr lang="en-GB" sz="4000" b="1" dirty="0" smtClean="0">
                <a:effectLst>
                  <a:outerShdw blurRad="38100" dist="38100" dir="2700000" algn="tl">
                    <a:srgbClr val="000000">
                      <a:alpha val="43137"/>
                    </a:srgbClr>
                  </a:outerShdw>
                </a:effectLst>
              </a:rPr>
            </a:br>
            <a:r>
              <a:rPr lang="en-GB" sz="1600" b="1" dirty="0" smtClean="0">
                <a:effectLst/>
              </a:rPr>
              <a:t>Melina </a:t>
            </a:r>
            <a:r>
              <a:rPr lang="en-GB" sz="1600" b="1" dirty="0" err="1" smtClean="0">
                <a:effectLst/>
              </a:rPr>
              <a:t>Timson-Katchis</a:t>
            </a:r>
            <a:r>
              <a:rPr lang="en-GB" sz="1600" b="1" dirty="0" smtClean="0">
                <a:effectLst/>
              </a:rPr>
              <a:t> and Julian North – sports coach UK</a:t>
            </a:r>
            <a:endParaRPr lang="da-DK" sz="1600" b="1" dirty="0">
              <a:effectLst/>
            </a:endParaRPr>
          </a:p>
        </p:txBody>
      </p:sp>
      <p:sp>
        <p:nvSpPr>
          <p:cNvPr id="10" name="Undertitel 9"/>
          <p:cNvSpPr>
            <a:spLocks noGrp="1"/>
          </p:cNvSpPr>
          <p:nvPr>
            <p:ph type="subTitle" idx="1"/>
          </p:nvPr>
        </p:nvSpPr>
        <p:spPr>
          <a:xfrm>
            <a:off x="395536" y="1340768"/>
            <a:ext cx="8280920" cy="4931501"/>
          </a:xfrm>
        </p:spPr>
        <p:txBody>
          <a:bodyPr/>
          <a:lstStyle/>
          <a:p>
            <a:pPr algn="l"/>
            <a:r>
              <a:rPr lang="da-DK" sz="2800" b="1" dirty="0" smtClean="0">
                <a:solidFill>
                  <a:srgbClr val="0000FF"/>
                </a:solidFill>
                <a:effectLst/>
              </a:rPr>
              <a:t>Metode: </a:t>
            </a:r>
          </a:p>
          <a:p>
            <a:pPr algn="l">
              <a:buFont typeface="Arial" pitchFamily="34" charset="0"/>
              <a:buChar char="•"/>
            </a:pPr>
            <a:r>
              <a:rPr lang="da-DK" sz="2400" b="1" dirty="0" smtClean="0">
                <a:solidFill>
                  <a:srgbClr val="0000FF"/>
                </a:solidFill>
                <a:effectLst/>
              </a:rPr>
              <a:t>Interview med 19 trænere</a:t>
            </a:r>
          </a:p>
          <a:p>
            <a:pPr algn="l">
              <a:buFont typeface="Arial" pitchFamily="34" charset="0"/>
              <a:buChar char="•"/>
            </a:pPr>
            <a:r>
              <a:rPr lang="da-DK" sz="2400" b="1" dirty="0" smtClean="0">
                <a:solidFill>
                  <a:srgbClr val="0000FF"/>
                </a:solidFill>
                <a:effectLst/>
              </a:rPr>
              <a:t> Spørgeskemaundersøgelse med 851 trænere</a:t>
            </a:r>
          </a:p>
          <a:p>
            <a:pPr lvl="1" algn="l">
              <a:buFont typeface="Arial" pitchFamily="34" charset="0"/>
              <a:buChar char="•"/>
            </a:pPr>
            <a:r>
              <a:rPr lang="da-DK" sz="2000" b="1" dirty="0" smtClean="0">
                <a:solidFill>
                  <a:srgbClr val="0000FF"/>
                </a:solidFill>
                <a:effectLst/>
              </a:rPr>
              <a:t>615 (72%) mænd	236 (28%) kvinder</a:t>
            </a:r>
          </a:p>
          <a:p>
            <a:pPr lvl="1" algn="l">
              <a:buFont typeface="Arial" pitchFamily="34" charset="0"/>
              <a:buChar char="•"/>
            </a:pPr>
            <a:r>
              <a:rPr lang="da-DK" sz="2000" b="1" dirty="0" smtClean="0">
                <a:solidFill>
                  <a:srgbClr val="0000FF"/>
                </a:solidFill>
                <a:effectLst/>
              </a:rPr>
              <a:t>Gennemsnitsalder 40,8 år</a:t>
            </a:r>
          </a:p>
          <a:p>
            <a:pPr lvl="1" algn="l">
              <a:buFont typeface="Arial" pitchFamily="34" charset="0"/>
              <a:buChar char="•"/>
            </a:pPr>
            <a:r>
              <a:rPr lang="da-DK" sz="2000" b="1" dirty="0" smtClean="0">
                <a:solidFill>
                  <a:srgbClr val="0000FF"/>
                </a:solidFill>
                <a:effectLst/>
              </a:rPr>
              <a:t>167 (20%) fuldtids, 293 (35%) deltids, 367 (44%) frivillig</a:t>
            </a:r>
          </a:p>
          <a:p>
            <a:pPr marL="457200" lvl="1" indent="0">
              <a:buNone/>
            </a:pPr>
            <a:endParaRPr lang="da-DK" sz="2000" b="1" dirty="0" smtClean="0">
              <a:solidFill>
                <a:srgbClr val="0000FF"/>
              </a:solidFill>
              <a:effectLst/>
            </a:endParaRPr>
          </a:p>
          <a:p>
            <a:pPr algn="l">
              <a:buFont typeface="Arial" pitchFamily="34" charset="0"/>
              <a:buChar char="•"/>
            </a:pPr>
            <a:r>
              <a:rPr lang="da-DK" sz="2400" b="1" dirty="0" smtClean="0">
                <a:solidFill>
                  <a:srgbClr val="0000FF"/>
                </a:solidFill>
                <a:effectLst/>
              </a:rPr>
              <a:t>Veje ind i trænergerningen</a:t>
            </a:r>
          </a:p>
          <a:p>
            <a:pPr lvl="1" algn="l">
              <a:buFont typeface="Arial" pitchFamily="34" charset="0"/>
              <a:buChar char="•"/>
            </a:pPr>
            <a:r>
              <a:rPr lang="da-DK" sz="2000" b="1" dirty="0" smtClean="0">
                <a:solidFill>
                  <a:srgbClr val="C00000"/>
                </a:solidFill>
                <a:effectLst/>
              </a:rPr>
              <a:t>478 (57%) ”fra aktiv til træner/leder”</a:t>
            </a:r>
          </a:p>
          <a:p>
            <a:pPr lvl="1" algn="l">
              <a:buFont typeface="Arial" pitchFamily="34" charset="0"/>
              <a:buChar char="•"/>
            </a:pPr>
            <a:r>
              <a:rPr lang="da-DK" sz="2000" b="1" dirty="0" smtClean="0">
                <a:solidFill>
                  <a:schemeClr val="accent3">
                    <a:lumMod val="50000"/>
                  </a:schemeClr>
                </a:solidFill>
                <a:effectLst/>
              </a:rPr>
              <a:t>170 (20%) forælder – til en aktiv</a:t>
            </a:r>
          </a:p>
          <a:p>
            <a:pPr lvl="1" algn="l">
              <a:buFont typeface="Arial" pitchFamily="34" charset="0"/>
              <a:buChar char="•"/>
            </a:pPr>
            <a:r>
              <a:rPr lang="da-DK" sz="2000" b="1" dirty="0" smtClean="0">
                <a:solidFill>
                  <a:srgbClr val="0000FF"/>
                </a:solidFill>
                <a:effectLst/>
              </a:rPr>
              <a:t>154 (18%) via job i sports - eller undervisningssektoren</a:t>
            </a:r>
          </a:p>
          <a:p>
            <a:pPr lvl="1" algn="l">
              <a:buFont typeface="Arial" pitchFamily="34" charset="0"/>
              <a:buChar char="•"/>
            </a:pPr>
            <a:r>
              <a:rPr lang="da-DK" sz="2000" b="1" dirty="0" smtClean="0">
                <a:solidFill>
                  <a:srgbClr val="0000FF"/>
                </a:solidFill>
                <a:effectLst/>
              </a:rPr>
              <a:t>77 (</a:t>
            </a:r>
            <a:r>
              <a:rPr lang="da-DK" sz="2000" b="1" dirty="0" smtClean="0">
                <a:solidFill>
                  <a:srgbClr val="0000FF"/>
                </a:solidFill>
              </a:rPr>
              <a:t>5%</a:t>
            </a:r>
            <a:r>
              <a:rPr lang="da-DK" sz="2000" b="1" dirty="0" smtClean="0">
                <a:solidFill>
                  <a:srgbClr val="0000FF"/>
                </a:solidFill>
                <a:effectLst/>
              </a:rPr>
              <a:t>) via anden kontakt til sporten eller fra f.eks. spejderbev</a:t>
            </a:r>
            <a:r>
              <a:rPr lang="da-DK" sz="2000" b="1" dirty="0" smtClean="0">
                <a:solidFill>
                  <a:srgbClr val="0000FF"/>
                </a:solidFill>
              </a:rPr>
              <a:t>ægelser</a:t>
            </a:r>
            <a:endParaRPr lang="da-DK" sz="2000" b="1" dirty="0" smtClean="0">
              <a:solidFill>
                <a:srgbClr val="0000FF"/>
              </a:solidFill>
              <a:effectLst/>
            </a:endParaRPr>
          </a:p>
          <a:p>
            <a:pPr lvl="1">
              <a:buFont typeface="Arial" pitchFamily="34" charset="0"/>
              <a:buChar char="•"/>
            </a:pPr>
            <a:endParaRPr lang="da-DK" sz="1600" dirty="0" smtClean="0">
              <a:solidFill>
                <a:srgbClr val="0000FF"/>
              </a:solidFill>
              <a:effectLst/>
            </a:endParaRPr>
          </a:p>
          <a:p>
            <a:pPr lvl="1">
              <a:buNone/>
            </a:pPr>
            <a:endParaRPr lang="da-DK" sz="1600" dirty="0" smtClean="0">
              <a:effectLst/>
            </a:endParaRPr>
          </a:p>
        </p:txBody>
      </p:sp>
      <p:sp>
        <p:nvSpPr>
          <p:cNvPr id="5" name="Pladsholder til diasnummer 4"/>
          <p:cNvSpPr>
            <a:spLocks noGrp="1"/>
          </p:cNvSpPr>
          <p:nvPr>
            <p:ph type="sldNum" sz="quarter" idx="12"/>
          </p:nvPr>
        </p:nvSpPr>
        <p:spPr/>
        <p:txBody>
          <a:bodyPr/>
          <a:lstStyle/>
          <a:p>
            <a:fld id="{C3D64A52-D3CE-40E7-954A-563C04E35A81}" type="slidenum">
              <a:rPr lang="da-DK" smtClean="0"/>
              <a:pPr/>
              <a:t>8</a:t>
            </a:fld>
            <a:endParaRPr lang="da-DK"/>
          </a:p>
        </p:txBody>
      </p:sp>
    </p:spTree>
    <p:extLst>
      <p:ext uri="{BB962C8B-B14F-4D97-AF65-F5344CB8AC3E}">
        <p14:creationId xmlns:p14="http://schemas.microsoft.com/office/powerpoint/2010/main" val="226872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en-GB" sz="3600" b="1" dirty="0" smtClean="0">
                <a:effectLst>
                  <a:outerShdw blurRad="38100" dist="38100" dir="2700000" algn="tl">
                    <a:srgbClr val="000000">
                      <a:alpha val="43137"/>
                    </a:srgbClr>
                  </a:outerShdw>
                </a:effectLst>
              </a:rPr>
              <a:t>On Becoming a Coach</a:t>
            </a: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sz="1600" b="1" dirty="0" smtClean="0">
                <a:effectLst/>
              </a:rPr>
              <a:t>Melina </a:t>
            </a:r>
            <a:r>
              <a:rPr lang="en-GB" sz="1600" b="1" dirty="0" err="1" smtClean="0">
                <a:effectLst/>
              </a:rPr>
              <a:t>Timson-Katchis</a:t>
            </a:r>
            <a:r>
              <a:rPr lang="en-GB" sz="1600" b="1" dirty="0" smtClean="0">
                <a:effectLst/>
              </a:rPr>
              <a:t> and Julian North – sports coach UK</a:t>
            </a:r>
            <a:endParaRPr lang="da-DK" sz="1600" b="1" dirty="0">
              <a:effectLst/>
            </a:endParaRPr>
          </a:p>
        </p:txBody>
      </p:sp>
      <p:sp>
        <p:nvSpPr>
          <p:cNvPr id="3" name="Pladsholder til indhold 2"/>
          <p:cNvSpPr>
            <a:spLocks noGrp="1"/>
          </p:cNvSpPr>
          <p:nvPr>
            <p:ph idx="1"/>
          </p:nvPr>
        </p:nvSpPr>
        <p:spPr>
          <a:xfrm>
            <a:off x="179512" y="1600200"/>
            <a:ext cx="8712968" cy="4530725"/>
          </a:xfrm>
        </p:spPr>
        <p:txBody>
          <a:bodyPr>
            <a:normAutofit lnSpcReduction="10000"/>
          </a:bodyPr>
          <a:lstStyle/>
          <a:p>
            <a:r>
              <a:rPr lang="da-DK" sz="2400" b="1" dirty="0" smtClean="0">
                <a:solidFill>
                  <a:srgbClr val="0000FF"/>
                </a:solidFill>
                <a:effectLst/>
              </a:rPr>
              <a:t>Motivation for at begynde som træner / leder</a:t>
            </a:r>
          </a:p>
          <a:p>
            <a:pPr lvl="1"/>
            <a:r>
              <a:rPr lang="da-DK" sz="2000" b="1" dirty="0" smtClean="0">
                <a:solidFill>
                  <a:srgbClr val="FF0000"/>
                </a:solidFill>
                <a:effectLst/>
              </a:rPr>
              <a:t>53 % Indre drivkraft ( glæde ved idræt )</a:t>
            </a:r>
          </a:p>
          <a:p>
            <a:pPr lvl="1"/>
            <a:r>
              <a:rPr lang="da-DK" sz="1800" dirty="0" smtClean="0">
                <a:solidFill>
                  <a:srgbClr val="0000FF"/>
                </a:solidFill>
                <a:effectLst/>
              </a:rPr>
              <a:t>46 % Ydre drivkraft ( karriererelaterede motiver )</a:t>
            </a:r>
          </a:p>
          <a:p>
            <a:pPr marL="457200" lvl="1" indent="0">
              <a:buNone/>
            </a:pPr>
            <a:endParaRPr lang="da-DK" sz="1800" dirty="0" smtClean="0">
              <a:solidFill>
                <a:srgbClr val="0000FF"/>
              </a:solidFill>
              <a:effectLst/>
            </a:endParaRPr>
          </a:p>
          <a:p>
            <a:r>
              <a:rPr lang="da-DK" sz="2000" dirty="0" smtClean="0">
                <a:solidFill>
                  <a:srgbClr val="0000FF"/>
                </a:solidFill>
                <a:effectLst/>
              </a:rPr>
              <a:t> </a:t>
            </a:r>
            <a:r>
              <a:rPr lang="da-DK" sz="2400" b="1" dirty="0" smtClean="0">
                <a:solidFill>
                  <a:srgbClr val="0000FF"/>
                </a:solidFill>
                <a:effectLst/>
              </a:rPr>
              <a:t>Motivation for at blive / fortsætte som træner / leder</a:t>
            </a:r>
          </a:p>
          <a:p>
            <a:pPr lvl="1"/>
            <a:r>
              <a:rPr lang="da-DK" sz="2000" b="1" dirty="0" smtClean="0">
                <a:solidFill>
                  <a:srgbClr val="FF0000"/>
                </a:solidFill>
                <a:effectLst/>
              </a:rPr>
              <a:t>771 (92%) vil gerne se de aktive udvikle deres færdigheder </a:t>
            </a:r>
          </a:p>
          <a:p>
            <a:pPr lvl="1"/>
            <a:r>
              <a:rPr lang="da-DK" sz="1800" dirty="0" smtClean="0">
                <a:solidFill>
                  <a:srgbClr val="0000FF"/>
                </a:solidFill>
                <a:effectLst/>
              </a:rPr>
              <a:t>647 (76%) personlig tilfredshed ved at se dem udvikle sig</a:t>
            </a:r>
          </a:p>
          <a:p>
            <a:pPr lvl="1"/>
            <a:r>
              <a:rPr lang="da-DK" sz="1800" dirty="0" smtClean="0">
                <a:solidFill>
                  <a:srgbClr val="0000FF"/>
                </a:solidFill>
                <a:effectLst/>
              </a:rPr>
              <a:t>638 (75%) interaktionen med de aktive</a:t>
            </a:r>
          </a:p>
          <a:p>
            <a:pPr lvl="1"/>
            <a:r>
              <a:rPr lang="da-DK" sz="2000" b="1" dirty="0" smtClean="0">
                <a:solidFill>
                  <a:srgbClr val="FF0000"/>
                </a:solidFill>
                <a:effectLst/>
              </a:rPr>
              <a:t>348 (42%) fastholde mit engagement i sporten</a:t>
            </a:r>
          </a:p>
          <a:p>
            <a:pPr lvl="1"/>
            <a:r>
              <a:rPr lang="da-DK" sz="1800" dirty="0" smtClean="0">
                <a:solidFill>
                  <a:srgbClr val="0000FF"/>
                </a:solidFill>
                <a:effectLst/>
              </a:rPr>
              <a:t>247 (30%) spændingen ved konkurrencerne</a:t>
            </a:r>
          </a:p>
          <a:p>
            <a:pPr lvl="1"/>
            <a:r>
              <a:rPr lang="da-DK" sz="2000" b="1" dirty="0" smtClean="0">
                <a:solidFill>
                  <a:srgbClr val="FF0000"/>
                </a:solidFill>
                <a:effectLst/>
              </a:rPr>
              <a:t>217 (26%) for at hjælpe min gamle klub / hold</a:t>
            </a:r>
          </a:p>
          <a:p>
            <a:pPr lvl="1"/>
            <a:r>
              <a:rPr lang="da-DK" sz="2000" b="1" dirty="0" smtClean="0">
                <a:solidFill>
                  <a:srgbClr val="FF0000"/>
                </a:solidFill>
                <a:effectLst/>
              </a:rPr>
              <a:t>193 (23%) for at hjælpe mit barn</a:t>
            </a:r>
          </a:p>
          <a:p>
            <a:pPr lvl="1"/>
            <a:r>
              <a:rPr lang="da-DK" sz="1800" dirty="0" smtClean="0">
                <a:solidFill>
                  <a:srgbClr val="0000FF"/>
                </a:solidFill>
                <a:effectLst/>
              </a:rPr>
              <a:t>122 (15%) </a:t>
            </a:r>
            <a:r>
              <a:rPr lang="da-DK" sz="1800" dirty="0" err="1" smtClean="0">
                <a:solidFill>
                  <a:srgbClr val="0000FF"/>
                </a:solidFill>
                <a:effectLst/>
              </a:rPr>
              <a:t>p.g.a</a:t>
            </a:r>
            <a:r>
              <a:rPr lang="da-DK" sz="1800" dirty="0" smtClean="0">
                <a:solidFill>
                  <a:srgbClr val="0000FF"/>
                </a:solidFill>
                <a:effectLst/>
              </a:rPr>
              <a:t>. lønnen og goderne</a:t>
            </a:r>
          </a:p>
          <a:p>
            <a:pPr lvl="1"/>
            <a:endParaRPr lang="da-DK" sz="2000" dirty="0" smtClean="0">
              <a:effectLst/>
            </a:endParaRPr>
          </a:p>
          <a:p>
            <a:pPr lvl="1"/>
            <a:endParaRPr lang="da-DK" sz="2000" dirty="0" smtClean="0">
              <a:effectLst/>
            </a:endParaRPr>
          </a:p>
          <a:p>
            <a:pPr lvl="1"/>
            <a:endParaRPr lang="da-DK" sz="2000" dirty="0" smtClean="0">
              <a:effectLst/>
            </a:endParaRPr>
          </a:p>
          <a:p>
            <a:pPr lvl="1"/>
            <a:endParaRPr lang="da-DK" sz="2000" dirty="0" smtClean="0">
              <a:effectLst/>
            </a:endParaRPr>
          </a:p>
          <a:p>
            <a:endParaRPr lang="da-DK" dirty="0"/>
          </a:p>
        </p:txBody>
      </p:sp>
      <p:sp>
        <p:nvSpPr>
          <p:cNvPr id="5" name="Pladsholder til diasnummer 4"/>
          <p:cNvSpPr>
            <a:spLocks noGrp="1"/>
          </p:cNvSpPr>
          <p:nvPr>
            <p:ph type="sldNum" sz="quarter" idx="12"/>
          </p:nvPr>
        </p:nvSpPr>
        <p:spPr/>
        <p:txBody>
          <a:bodyPr/>
          <a:lstStyle/>
          <a:p>
            <a:fld id="{C3D64A52-D3CE-40E7-954A-563C04E35A81}" type="slidenum">
              <a:rPr lang="da-DK" smtClean="0"/>
              <a:pPr/>
              <a:t>9</a:t>
            </a:fld>
            <a:endParaRPr lang="da-DK"/>
          </a:p>
        </p:txBody>
      </p:sp>
    </p:spTree>
    <p:extLst>
      <p:ext uri="{BB962C8B-B14F-4D97-AF65-F5344CB8AC3E}">
        <p14:creationId xmlns:p14="http://schemas.microsoft.com/office/powerpoint/2010/main" val="161237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3604</Words>
  <Application>Microsoft Office PowerPoint</Application>
  <PresentationFormat>Skærmshow (4:3)</PresentationFormat>
  <Paragraphs>435</Paragraphs>
  <Slides>38</Slides>
  <Notes>8</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38</vt:i4>
      </vt:variant>
    </vt:vector>
  </HeadingPairs>
  <TitlesOfParts>
    <vt:vector size="40" baseType="lpstr">
      <vt:lpstr>Kontortema</vt:lpstr>
      <vt:lpstr>Diagram</vt:lpstr>
      <vt:lpstr>     “Perceptions of leadership behavior and the relationship to athletes among Scandinavian coaches.”  Scandinavian Sport Studies Forum, vol. 5, 2014, p. 131–147  Eystein Enoksen (Norwegian School of Sport Sciences, Norway) Per Göran Fahlström (Linnaeus University, Sweden) Bjørn Tore Johansen (University of Agder, Norway) Carl-Axel Hageskog (Linnaeus University, Sweden) Jens Behrend Christensen (University of Aarhus, Denmark) Rune Høigaard (University of Agder, Norway) </vt:lpstr>
      <vt:lpstr>Hva karakteriserer den nordiske topptreneren? - Hva er framtidens krav til treneren for å kunne oppnå optimal prestasjonsutvikling i friidrett?</vt:lpstr>
      <vt:lpstr>”Træner- og lederadfærd blandt skandinaviske toptrænere” </vt:lpstr>
      <vt:lpstr>Fascination af det / de unikke</vt:lpstr>
      <vt:lpstr>“Træner - / aktiv værdier”</vt:lpstr>
      <vt:lpstr>Coach / coaching</vt:lpstr>
      <vt:lpstr>On Becoming a Coach Melina Timson-Katchis and Julian North – sports coach UK</vt:lpstr>
      <vt:lpstr>On Becoming a Coach Melina Timson-Katchis and Julian North – sports coach UK</vt:lpstr>
      <vt:lpstr>On Becoming a Coach Melina Timson-Katchis and Julian North – sports coach UK</vt:lpstr>
      <vt:lpstr>Nordic research on coaching Fahlström (2001-2007)</vt:lpstr>
      <vt:lpstr>Nordic research on coaching  Annerstedt (2006)</vt:lpstr>
      <vt:lpstr>PowerPoint-præsentation</vt:lpstr>
      <vt:lpstr>Nordic coach project: Study leadership style among Nordic coaches on top level  </vt:lpstr>
      <vt:lpstr>Sophia Jowett et.al.: Coach – athlete relationship 3C –model (2004)</vt:lpstr>
      <vt:lpstr>PowerPoint-præsentation</vt:lpstr>
      <vt:lpstr> Nordic coach project 1  Participants</vt:lpstr>
      <vt:lpstr> Nordic coach project 1  Education</vt:lpstr>
      <vt:lpstr> Nordic coach project 1  Income from coaching</vt:lpstr>
      <vt:lpstr> Nordic coach project 1  End of sports career</vt:lpstr>
      <vt:lpstr> Nordic coach project 1  Actual behaviour</vt:lpstr>
      <vt:lpstr> Nordic coach project 1  Optimal behaviour</vt:lpstr>
      <vt:lpstr> Nordic coach project 1 Actual versus optimal behaviour</vt:lpstr>
      <vt:lpstr>Resultater &amp; konklusioner</vt:lpstr>
      <vt:lpstr>Resultater &amp; konklusioner</vt:lpstr>
      <vt:lpstr>Resultater &amp; konklusioner</vt:lpstr>
      <vt:lpstr>Drop-out Rate and Drop-out Reasons Among Promising Norwegian Track and Field Athletes  (Eystein Enoksen 2011)</vt:lpstr>
      <vt:lpstr>Drop-out Rate and Drop-out Reasons Among Promising Norwegian Track and Field Athletes  (Eystein Enoksen 2011)</vt:lpstr>
      <vt:lpstr>Late specialization: The key to – (K. Moesch, A. – M. Elbe, M. - L. T. Hauge, J. M. Wikman, 2011) </vt:lpstr>
      <vt:lpstr> Rousseau som modsvar til en forceret talentudvikling,  Claus Holm &amp; Jens Christian Nielsen (idrottsforum.org 2015-10-15)</vt:lpstr>
      <vt:lpstr>PowerPoint-præsentation</vt:lpstr>
      <vt:lpstr>IFK Växjö &amp;  “Perceptions of leadership behavior and the relationship to the athletes among Scandinavian coaches”  (Enoksen, Fahlström, Johansen, Hageskog, Christensen, Høigaard; Scandinavian Sport Studies Forum, volume five, 2014)</vt:lpstr>
      <vt:lpstr>ATDE - model (Athletic Talent Development Environment) Kristoffer Henriksen et. al.: A holistic approach to athletic talent development </vt:lpstr>
      <vt:lpstr>ATDE - model (Athletic Talent Development Environment) Kristoffer Henriksen et. al.: A holistic approach to athletic talent development </vt:lpstr>
      <vt:lpstr>ATDE - modellen, talentudvikling &amp; organisationer</vt:lpstr>
      <vt:lpstr>  Hvor skal vi hen – du?  </vt:lpstr>
      <vt:lpstr>En ny dagsorden i NORDISK talentudvikling og elitesport?</vt:lpstr>
      <vt:lpstr>“The definition of insanity is doing the same thing over and over again and expecting different results”  </vt:lpstr>
      <vt:lpstr>PowerPoint-præsentation</vt:lpstr>
    </vt:vector>
  </TitlesOfParts>
  <Company>Aarhus Universitet -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Jens Behrend Christensen</dc:creator>
  <cp:lastModifiedBy>Jens Behrend Christensen</cp:lastModifiedBy>
  <cp:revision>158</cp:revision>
  <cp:lastPrinted>2015-05-11T04:50:11Z</cp:lastPrinted>
  <dcterms:created xsi:type="dcterms:W3CDTF">2013-09-28T15:31:43Z</dcterms:created>
  <dcterms:modified xsi:type="dcterms:W3CDTF">2015-11-05T05:50:23Z</dcterms:modified>
</cp:coreProperties>
</file>