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handoutMasterIdLst>
    <p:handoutMasterId r:id="rId40"/>
  </p:handoutMasterIdLst>
  <p:sldIdLst>
    <p:sldId id="258" r:id="rId2"/>
    <p:sldId id="371" r:id="rId3"/>
    <p:sldId id="339" r:id="rId4"/>
    <p:sldId id="340" r:id="rId5"/>
    <p:sldId id="341" r:id="rId6"/>
    <p:sldId id="292" r:id="rId7"/>
    <p:sldId id="322" r:id="rId8"/>
    <p:sldId id="293" r:id="rId9"/>
    <p:sldId id="328" r:id="rId10"/>
    <p:sldId id="329" r:id="rId11"/>
    <p:sldId id="298" r:id="rId12"/>
    <p:sldId id="332" r:id="rId13"/>
    <p:sldId id="331" r:id="rId14"/>
    <p:sldId id="333" r:id="rId15"/>
    <p:sldId id="299" r:id="rId16"/>
    <p:sldId id="334" r:id="rId17"/>
    <p:sldId id="335" r:id="rId18"/>
    <p:sldId id="357" r:id="rId19"/>
    <p:sldId id="302" r:id="rId20"/>
    <p:sldId id="337" r:id="rId21"/>
    <p:sldId id="304" r:id="rId22"/>
    <p:sldId id="338" r:id="rId23"/>
    <p:sldId id="342" r:id="rId24"/>
    <p:sldId id="345" r:id="rId25"/>
    <p:sldId id="346" r:id="rId26"/>
    <p:sldId id="364" r:id="rId27"/>
    <p:sldId id="366" r:id="rId28"/>
    <p:sldId id="358" r:id="rId29"/>
    <p:sldId id="359" r:id="rId30"/>
    <p:sldId id="367" r:id="rId31"/>
    <p:sldId id="360" r:id="rId32"/>
    <p:sldId id="368" r:id="rId33"/>
    <p:sldId id="361" r:id="rId34"/>
    <p:sldId id="370" r:id="rId35"/>
    <p:sldId id="343" r:id="rId36"/>
    <p:sldId id="369" r:id="rId37"/>
    <p:sldId id="362" r:id="rId38"/>
    <p:sldId id="310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FF"/>
    <a:srgbClr val="FAB300"/>
    <a:srgbClr val="FF0000"/>
    <a:srgbClr val="66FF33"/>
    <a:srgbClr val="00CC99"/>
    <a:srgbClr val="1CE48A"/>
    <a:srgbClr val="00B082"/>
    <a:srgbClr val="0066FF"/>
    <a:srgbClr val="FFFF66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269D01E-BC32-4049-B463-5C60D7B0CCD2}" styleName="Styl z motywem 2 — Ak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yl pośredni 4 — Ak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A488322-F2BA-4B5B-9748-0D474271808F}" styleName="Styl pośredni 3 — Ak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 varScale="1">
        <p:scale>
          <a:sx n="66" d="100"/>
          <a:sy n="66" d="100"/>
        </p:scale>
        <p:origin x="-1422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84D19-B48A-46B3-8D79-C69DA38E5824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473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ójkąt równoramienny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F3C1A982-7150-41C5-B98A-7FC994F78EA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5A38-DDD4-47BF-AA88-A52DA1858C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61C09E-90BA-4B9D-8B5E-A144080BE82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61B43-487E-40C2-8EC9-EDBD48A484A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ójkąt prostokątny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ójkąt równoramienny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F309835F-F640-4705-BB70-176CD8AF052F}" type="slidenum">
              <a:rPr lang="pl-PL" smtClean="0"/>
              <a:pPr/>
              <a:t>‹#›</a:t>
            </a:fld>
            <a:endParaRPr lang="pl-PL"/>
          </a:p>
        </p:txBody>
      </p:sp>
      <p:cxnSp>
        <p:nvCxnSpPr>
          <p:cNvPr id="11" name="Łącznik prostoliniowy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oliniowy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F469813-2A2E-4026-AC4A-7D99DFDC0CE1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D94503A-FC78-494C-B3A6-998A4443954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2B1881-0847-4A13-828D-AED3C5B7C0A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FB440DA3-C8A4-4EDC-9F64-AE8C58E60F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7C29019-3F56-4C2D-BA54-E7322197908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F53F829-BBB0-4874-8725-0C9CCEEA590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ójkąt prostokątny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Łącznik prostoliniowy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oliniowy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D7A391-DB08-4470-BEBC-03DECDBA5D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0" y="476672"/>
            <a:ext cx="9144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sz="4000" b="1" dirty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Characteristic of the technical training in </a:t>
            </a:r>
            <a:r>
              <a:rPr lang="pl-PL" sz="4000" b="1" dirty="0" err="1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elite</a:t>
            </a:r>
            <a:r>
              <a:rPr lang="pl-PL" sz="4000" b="1" dirty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high </a:t>
            </a:r>
            <a:r>
              <a:rPr lang="en-GB" sz="4000" b="1" dirty="0" smtClean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jump</a:t>
            </a:r>
            <a:r>
              <a:rPr lang="pl-PL" sz="4000" b="1" dirty="0" err="1" smtClean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ing</a:t>
            </a:r>
            <a:r>
              <a:rPr lang="en-GB" sz="4000" b="1" dirty="0" smtClean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</a:t>
            </a:r>
            <a:endParaRPr lang="pl-PL" sz="40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/>
            <a:endParaRPr lang="pl-PL" sz="36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 smtClean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endParaRPr lang="pl-PL" sz="2800" b="1" dirty="0" smtClean="0">
              <a:ln w="1905"/>
              <a:solidFill>
                <a:srgbClr val="33CC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</a:endParaRPr>
          </a:p>
          <a:p>
            <a:pPr algn="ctr"/>
            <a:r>
              <a:rPr lang="pl-PL" sz="2800" b="1" dirty="0" smtClean="0">
                <a:ln w="1905"/>
                <a:solidFill>
                  <a:srgbClr val="33CC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Piotr Bora</a:t>
            </a:r>
            <a:endParaRPr lang="pl-PL" sz="4000" dirty="0"/>
          </a:p>
        </p:txBody>
      </p:sp>
      <p:pic>
        <p:nvPicPr>
          <p:cNvPr id="3" name="Picture 2" descr="http://berlin.iaaf.org/mm/photo/competitions/other/22061_w600xh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558" y="2348880"/>
            <a:ext cx="5715000" cy="36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chemeClr val="tx1"/>
                </a:solidFill>
              </a:rPr>
              <a:t>Basic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. S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treng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</a:p>
          <a:p>
            <a:pPr>
              <a:buClr>
                <a:srgbClr val="66FF33"/>
              </a:buClr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El. of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628800"/>
          </a:xfrm>
        </p:spPr>
        <p:txBody>
          <a:bodyPr>
            <a:noAutofit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Special </a:t>
            </a:r>
            <a:r>
              <a:rPr lang="pl-PL" sz="3200" b="1" i="1" dirty="0" smtClean="0">
                <a:solidFill>
                  <a:schemeClr val="tx1"/>
                </a:solidFill>
              </a:rPr>
              <a:t>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</a:t>
            </a:r>
            <a:r>
              <a:rPr lang="pl-PL" sz="3200" b="1" i="1" dirty="0" smtClean="0">
                <a:solidFill>
                  <a:schemeClr val="tx1"/>
                </a:solidFill>
              </a:rPr>
              <a:t> </a:t>
            </a:r>
            <a:r>
              <a:rPr lang="pl-PL" sz="3200" b="1" i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br>
              <a:rPr lang="pl-PL" sz="3200" b="1" i="1" dirty="0" smtClean="0">
                <a:ln w="6350">
                  <a:noFill/>
                </a:ln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> </a:t>
            </a:r>
            <a:endParaRPr lang="pl-PL" sz="3200" b="1" dirty="0">
              <a:solidFill>
                <a:schemeClr val="bg1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357158" y="1785926"/>
            <a:ext cx="8540750" cy="3286148"/>
          </a:xfrm>
        </p:spPr>
        <p:txBody>
          <a:bodyPr/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 +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. of 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jumping + </a:t>
            </a:r>
            <a:r>
              <a:rPr lang="pl-PL" sz="2400" b="1" i="1" dirty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el. of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endurence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Special </a:t>
            </a:r>
            <a:r>
              <a:rPr lang="pl-PL" sz="3200" b="1" i="1" dirty="0" smtClean="0">
                <a:solidFill>
                  <a:schemeClr val="tx1"/>
                </a:solidFill>
              </a:rPr>
              <a:t> 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</a:t>
            </a:r>
            <a:r>
              <a:rPr lang="pl-PL" sz="3200" b="1" i="1" dirty="0" smtClean="0">
                <a:solidFill>
                  <a:schemeClr val="tx1"/>
                </a:solidFill>
              </a:rPr>
              <a:t> </a:t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-18971" y="1124744"/>
            <a:ext cx="9144000" cy="5733256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10-15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Scissor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3-4</a:t>
            </a: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</a:t>
            </a: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3-4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3-4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  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en-US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2800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l-PL" sz="2800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– swing leg)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pl-PL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2800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800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endParaRPr lang="pl-PL" sz="2800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48478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Special </a:t>
            </a:r>
            <a:r>
              <a:rPr lang="pl-PL" sz="3200" b="1" i="1" dirty="0" smtClean="0">
                <a:solidFill>
                  <a:schemeClr val="tx1"/>
                </a:solidFill>
              </a:rPr>
              <a:t> 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</a:t>
            </a:r>
            <a:r>
              <a:rPr lang="pl-PL" sz="3200" b="1" i="1" dirty="0" smtClean="0">
                <a:solidFill>
                  <a:schemeClr val="tx1"/>
                </a:solidFill>
              </a:rPr>
              <a:t> </a:t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> </a:t>
            </a:r>
            <a: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08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. S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treng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I </a:t>
            </a:r>
          </a:p>
          <a:p>
            <a:pPr>
              <a:lnSpc>
                <a:spcPct val="80000"/>
              </a:lnSpc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66FF33"/>
              </a:buClr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El. of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endParaRPr lang="pl-PL" sz="24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>
                <a:solidFill>
                  <a:srgbClr val="C00000"/>
                </a:solidFill>
              </a:rPr>
              <a:t/>
            </a:r>
            <a:br>
              <a:rPr lang="pl-PL" sz="3200" b="1" i="1" dirty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Special </a:t>
            </a:r>
            <a:r>
              <a:rPr lang="pl-PL" sz="3200" b="1" i="1" dirty="0" smtClean="0">
                <a:solidFill>
                  <a:schemeClr val="tx1"/>
                </a:solidFill>
              </a:rPr>
              <a:t> 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</a:t>
            </a:r>
            <a:r>
              <a:rPr lang="pl-PL" sz="3200" b="1" i="1" dirty="0" smtClean="0">
                <a:solidFill>
                  <a:schemeClr val="tx1"/>
                </a:solidFill>
              </a:rPr>
              <a:t> </a:t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> </a:t>
            </a: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Jumping +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El.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jumping 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multi-bounds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urdle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hops)</a:t>
            </a:r>
            <a:endParaRPr lang="pl-P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10-15 </a:t>
            </a:r>
            <a:r>
              <a:rPr lang="en-US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Rhythms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GB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take-off </a:t>
            </a:r>
            <a:endParaRPr lang="pl-PL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swing leg</a:t>
            </a: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x4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swing leg</a:t>
            </a:r>
          </a:p>
          <a:p>
            <a:pPr lvl="0">
              <a:buClrTx/>
              <a:buFont typeface="Wingdings" panose="05000000000000000000" pitchFamily="2" charset="2"/>
              <a:buChar char="Ø"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Technical </a:t>
            </a:r>
            <a:r>
              <a:rPr lang="pl-PL" sz="3200" b="1" i="1" dirty="0" smtClean="0">
                <a:solidFill>
                  <a:schemeClr val="tx1"/>
                </a:solidFill>
              </a:rPr>
              <a:t>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 </a:t>
            </a:r>
            <a:r>
              <a:rPr lang="pl-PL" sz="3200" b="1" i="1" dirty="0" smtClean="0">
                <a:solidFill>
                  <a:schemeClr val="tx1"/>
                </a:solidFill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endParaRPr lang="pl-PL" sz="3200" b="1" dirty="0">
              <a:ln w="6350">
                <a:noFill/>
              </a:ln>
              <a:solidFill>
                <a:schemeClr val="bg1"/>
              </a:solidFill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0" y="1700808"/>
            <a:ext cx="9144000" cy="4437112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 +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. of 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>
                <a:solidFill>
                  <a:srgbClr val="C00000"/>
                </a:solidFill>
              </a:rPr>
              <a:t/>
            </a:r>
            <a:br>
              <a:rPr lang="pl-PL" sz="3200" b="1" i="1" dirty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Technical </a:t>
            </a:r>
            <a:r>
              <a:rPr lang="pl-PL" sz="3200" b="1" i="1" dirty="0" smtClean="0">
                <a:solidFill>
                  <a:schemeClr val="tx1"/>
                </a:solidFill>
              </a:rPr>
              <a:t>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 </a:t>
            </a:r>
            <a:r>
              <a:rPr lang="pl-PL" sz="3200" b="1" i="1" dirty="0" smtClean="0">
                <a:solidFill>
                  <a:schemeClr val="tx1"/>
                </a:solidFill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501317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. S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treng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I 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El. of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>
                <a:solidFill>
                  <a:srgbClr val="C00000"/>
                </a:solidFill>
              </a:rPr>
              <a:t/>
            </a:r>
            <a:br>
              <a:rPr lang="pl-PL" sz="3200" b="1" i="1" dirty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Technical </a:t>
            </a:r>
            <a:r>
              <a:rPr lang="pl-PL" sz="3200" b="1" i="1" dirty="0" smtClean="0">
                <a:solidFill>
                  <a:schemeClr val="tx1"/>
                </a:solidFill>
              </a:rPr>
              <a:t>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 </a:t>
            </a:r>
            <a:r>
              <a:rPr lang="pl-PL" sz="3200" b="1" i="1" dirty="0" smtClean="0">
                <a:solidFill>
                  <a:schemeClr val="tx1"/>
                </a:solidFill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628800"/>
            <a:ext cx="9036496" cy="4975192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endParaRPr lang="pl-PL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0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10-15 </a:t>
            </a: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Scissor technique 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2-3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0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2-3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0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</a:t>
            </a: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4 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teps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4-6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6 </a:t>
            </a:r>
            <a:r>
              <a:rPr lang="en-US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6-8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0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3-4</a:t>
            </a:r>
            <a:r>
              <a:rPr lang="en-US" sz="20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endParaRPr lang="pl-PL" sz="2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 </a:t>
            </a:r>
            <a:endParaRPr lang="pl-PL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>
                <a:solidFill>
                  <a:srgbClr val="C00000"/>
                </a:solidFill>
              </a:rPr>
              <a:t/>
            </a:r>
            <a:br>
              <a:rPr lang="pl-PL" sz="3200" b="1" i="1" dirty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Technical </a:t>
            </a:r>
            <a:r>
              <a:rPr lang="pl-PL" sz="3200" b="1" i="1" dirty="0" smtClean="0">
                <a:solidFill>
                  <a:schemeClr val="tx1"/>
                </a:solidFill>
              </a:rPr>
              <a:t>P</a:t>
            </a:r>
            <a:r>
              <a:rPr lang="en-GB" sz="3200" b="1" i="1" dirty="0" smtClean="0">
                <a:solidFill>
                  <a:schemeClr val="tx1"/>
                </a:solidFill>
              </a:rPr>
              <a:t>reparation </a:t>
            </a:r>
            <a:r>
              <a:rPr lang="pl-PL" sz="3200" b="1" i="1" dirty="0" smtClean="0">
                <a:solidFill>
                  <a:schemeClr val="tx1"/>
                </a:solidFill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882808"/>
            <a:ext cx="9036496" cy="49751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10-12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pl-PL" sz="24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3147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91440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600" b="1" i="1" dirty="0" err="1" smtClean="0">
                <a:ln w="6350">
                  <a:noFill/>
                </a:ln>
                <a:solidFill>
                  <a:schemeClr val="tx1"/>
                </a:solidFill>
              </a:rPr>
              <a:t>Pre</a:t>
            </a:r>
            <a:r>
              <a:rPr lang="pl-PL" sz="3600" b="1" i="1" dirty="0" smtClean="0">
                <a:ln w="6350">
                  <a:noFill/>
                </a:ln>
                <a:solidFill>
                  <a:schemeClr val="tx1"/>
                </a:solidFill>
              </a:rPr>
              <a:t>-</a:t>
            </a:r>
            <a:r>
              <a:rPr lang="en-GB" sz="3600" b="1" i="1" dirty="0" smtClean="0">
                <a:solidFill>
                  <a:schemeClr val="tx1"/>
                </a:solidFill>
              </a:rPr>
              <a:t>Competition </a:t>
            </a:r>
            <a:r>
              <a:rPr lang="pl-PL" sz="3600" b="1" i="1" dirty="0" smtClean="0">
                <a:solidFill>
                  <a:schemeClr val="tx1"/>
                </a:solidFill>
              </a:rPr>
              <a:t/>
            </a:r>
            <a:br>
              <a:rPr lang="pl-PL" sz="3600" b="1" i="1" dirty="0" smtClean="0">
                <a:solidFill>
                  <a:schemeClr val="tx1"/>
                </a:solidFill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600" b="1" dirty="0" smtClean="0">
                <a:ln w="6350">
                  <a:noFill/>
                </a:ln>
                <a:solidFill>
                  <a:schemeClr val="bg1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chemeClr val="bg1"/>
                </a:solidFill>
              </a:rPr>
            </a:br>
            <a:r>
              <a:rPr lang="pl-PL" sz="3600" b="1" i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pl-PL" sz="3600" b="1" i="1" dirty="0">
                <a:ln w="6350">
                  <a:noFill/>
                </a:ln>
                <a:solidFill>
                  <a:schemeClr val="accent1">
                    <a:lumMod val="75000"/>
                  </a:schemeClr>
                </a:solidFill>
              </a:rPr>
            </a:br>
            <a:endParaRPr lang="pl-PL" i="1" dirty="0">
              <a:ln w="6350">
                <a:noFill/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28800"/>
            <a:ext cx="8540750" cy="4175125"/>
          </a:xfrm>
        </p:spPr>
        <p:txBody>
          <a:bodyPr>
            <a:normAutofit/>
          </a:bodyPr>
          <a:lstStyle/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</a:t>
            </a: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 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----------</a:t>
            </a: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07504" y="332656"/>
            <a:ext cx="903649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pl-P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Many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coaches think that is strictly connection between the level of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technique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and sport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Teaching and </a:t>
            </a:r>
            <a:r>
              <a:rPr lang="pl-PL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improving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of the technique means that the athlete ought to work on his approach, take-off, rhythm and speed of the particular phases as well as on the technique of the 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jump </a:t>
            </a:r>
            <a:endParaRPr lang="pl-P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52554965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7281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chemeClr val="tx1"/>
                </a:solidFill>
              </a:rPr>
              <a:t>Pre</a:t>
            </a:r>
            <a:r>
              <a:rPr lang="pl-PL" sz="3200" b="1" i="1" dirty="0" smtClean="0">
                <a:ln w="6350">
                  <a:noFill/>
                </a:ln>
                <a:solidFill>
                  <a:schemeClr val="tx1"/>
                </a:solidFill>
              </a:rPr>
              <a:t>-</a:t>
            </a:r>
            <a:r>
              <a:rPr lang="en-GB" sz="3200" b="1" i="1" dirty="0" smtClean="0">
                <a:solidFill>
                  <a:schemeClr val="tx1"/>
                </a:solidFill>
              </a:rPr>
              <a:t>Competition</a:t>
            </a:r>
            <a:r>
              <a:rPr lang="pl-PL" sz="3200" b="1" i="1" dirty="0" smtClean="0">
                <a:solidFill>
                  <a:schemeClr val="tx1"/>
                </a:solidFill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</a:rPr>
              <a:t> </a:t>
            </a: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251520" y="1484784"/>
            <a:ext cx="8784976" cy="537321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technique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8-10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  <a:p>
            <a:pPr>
              <a:buClrTx/>
              <a:buFont typeface="Wingdings" panose="05000000000000000000" pitchFamily="2" charset="2"/>
              <a:buChar char="§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96448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i="1" dirty="0" err="1" smtClean="0">
                <a:ln w="6350">
                  <a:noFill/>
                </a:ln>
                <a:solidFill>
                  <a:schemeClr val="tx1"/>
                </a:solidFill>
              </a:rPr>
              <a:t>Competion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74011"/>
            <a:ext cx="8540750" cy="3509979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 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competition</a:t>
            </a:r>
            <a:endParaRPr lang="pl-PL" sz="2400" b="1" i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 err="1" smtClean="0">
                <a:ln w="6350">
                  <a:noFill/>
                </a:ln>
                <a:solidFill>
                  <a:schemeClr val="tx1"/>
                </a:solidFill>
              </a:rPr>
              <a:t>Competion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l-PL" dirty="0" smtClean="0">
                <a:ln w="6350">
                  <a:noFill/>
                </a:ln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pl-PL" dirty="0">
              <a:ln w="6350">
                <a:noFill/>
              </a:ln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technique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6-8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repetitions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buClrTx/>
              <a:buNone/>
            </a:pP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28596" y="1214422"/>
            <a:ext cx="8064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 sz="2400" b="1" dirty="0">
                <a:latin typeface="Arial" pitchFamily="34" charset="0"/>
                <a:cs typeface="Arial" pitchFamily="34" charset="0"/>
              </a:rPr>
              <a:t>Tab. 4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training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macrocycle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structure for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high jumper    -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competition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period</a:t>
            </a:r>
            <a:endParaRPr lang="pl-PL" sz="2400" b="1" dirty="0"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6913"/>
              </p:ext>
            </p:extLst>
          </p:nvPr>
        </p:nvGraphicFramePr>
        <p:xfrm>
          <a:off x="179513" y="3286123"/>
          <a:ext cx="8856983" cy="236538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12022"/>
                <a:gridCol w="2341125"/>
                <a:gridCol w="2052712"/>
                <a:gridCol w="2051124"/>
              </a:tblGrid>
              <a:tr h="1074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 I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DCP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Competition</a:t>
                      </a: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 II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  <a:tr h="6452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o</a:t>
                      </a:r>
                      <a:r>
                        <a:rPr kumimoji="0" lang="en-GB" sz="18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5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0310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260648"/>
            <a:ext cx="8928992" cy="6597352"/>
          </a:xfrm>
        </p:spPr>
        <p:txBody>
          <a:bodyPr>
            <a:normAutofit/>
          </a:bodyPr>
          <a:lstStyle/>
          <a:p>
            <a:pPr marL="64008" indent="0" algn="ctr">
              <a:buClr>
                <a:srgbClr val="66FF33"/>
              </a:buClr>
              <a:buNone/>
            </a:pPr>
            <a:r>
              <a:rPr lang="en-GB" sz="3200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Direct </a:t>
            </a:r>
            <a:r>
              <a:rPr lang="pl-PL" sz="3200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Competition</a:t>
            </a:r>
            <a:r>
              <a:rPr lang="en-GB" sz="3200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3200" dirty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GB" sz="3200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reparation </a:t>
            </a:r>
            <a:endParaRPr lang="pl-PL" sz="3200" dirty="0" smtClean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  <a:p>
            <a:pPr marL="64008" indent="0">
              <a:buClr>
                <a:srgbClr val="66FF33"/>
              </a:buClr>
              <a:buNone/>
            </a:pPr>
            <a:endParaRPr lang="pl-PL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algn="just">
              <a:buClr>
                <a:srgbClr val="66FF33"/>
              </a:buClr>
              <a:buFont typeface="Wingdings" panose="05000000000000000000" pitchFamily="2" charset="2"/>
              <a:buChar char="Ø"/>
            </a:pPr>
            <a:endParaRPr lang="pl-PL" sz="28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pl-PL" sz="2800" dirty="0" smtClean="0"/>
              <a:t>T</a:t>
            </a:r>
            <a:r>
              <a:rPr lang="en-GB" sz="2800" dirty="0" smtClean="0"/>
              <a:t>he </a:t>
            </a:r>
            <a:r>
              <a:rPr lang="en-GB" sz="2800" dirty="0"/>
              <a:t>period of preparation before main competitions and lasts five to seven </a:t>
            </a:r>
            <a:r>
              <a:rPr lang="en-GB" sz="2800" dirty="0" smtClean="0"/>
              <a:t>weeks </a:t>
            </a:r>
            <a:endParaRPr lang="pl-PL" sz="28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pl-PL" sz="2800" dirty="0"/>
          </a:p>
          <a:p>
            <a:pPr algn="just">
              <a:buClrTx/>
              <a:buFont typeface="Wingdings" panose="05000000000000000000" pitchFamily="2" charset="2"/>
              <a:buChar char="Ø"/>
            </a:pPr>
            <a:endParaRPr lang="pl-PL" sz="2800" dirty="0" smtClean="0"/>
          </a:p>
          <a:p>
            <a:pPr algn="just">
              <a:buClrTx/>
              <a:buFont typeface="Wingdings" panose="05000000000000000000" pitchFamily="2" charset="2"/>
              <a:buChar char="Ø"/>
            </a:pPr>
            <a:r>
              <a:rPr lang="en-GB" sz="2800" dirty="0" smtClean="0"/>
              <a:t>Sport </a:t>
            </a:r>
            <a:r>
              <a:rPr lang="en-GB" sz="2800" dirty="0"/>
              <a:t>training assumptions are based on knowledge, experience and invention of a </a:t>
            </a:r>
            <a:r>
              <a:rPr lang="en-GB" sz="2800" dirty="0" smtClean="0"/>
              <a:t>coach</a:t>
            </a:r>
            <a:endParaRPr lang="pl-P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6461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179512" y="1087627"/>
            <a:ext cx="8856984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pl-PL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i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endParaRPr lang="pl-PL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l-PL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l-PL" b="1" dirty="0" smtClean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pl-PL" b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Accumulation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pl-PL" b="1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Intensification</a:t>
            </a: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pl-PL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l-PL" b="1" dirty="0" err="1" smtClean="0">
                <a:latin typeface="Arial" pitchFamily="34" charset="0"/>
                <a:cs typeface="Arial" pitchFamily="34" charset="0"/>
              </a:rPr>
              <a:t>Transformation</a:t>
            </a:r>
            <a:r>
              <a:rPr lang="pl-PL" b="1" dirty="0" smtClean="0">
                <a:latin typeface="Arial" pitchFamily="34" charset="0"/>
                <a:cs typeface="Arial" pitchFamily="34" charset="0"/>
              </a:rPr>
              <a:t> </a:t>
            </a:r>
            <a:endParaRPr lang="pl-PL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941362" y="1087422"/>
            <a:ext cx="721523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typical structure </a:t>
            </a:r>
            <a:r>
              <a:rPr lang="en-US" sz="2800" dirty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direct </a:t>
            </a:r>
            <a:r>
              <a:rPr lang="pl-PL" sz="2800" dirty="0" err="1" smtClean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competition</a:t>
            </a:r>
            <a:r>
              <a:rPr lang="en-US" sz="2800" dirty="0" smtClean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preparation in  elite high jump is divided into three phases: </a:t>
            </a:r>
            <a:endParaRPr lang="pl-PL" sz="2800" b="1" dirty="0">
              <a:solidFill>
                <a:srgbClr val="33CCFF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161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234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234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234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2" y="1052736"/>
            <a:ext cx="9039225" cy="568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1428728" y="3172050"/>
            <a:ext cx="65008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449263" algn="just"/>
            <a:r>
              <a:rPr lang="pl-PL" sz="2400" b="1" dirty="0" smtClean="0">
                <a:solidFill>
                  <a:prstClr val="white"/>
                </a:solidFill>
                <a:latin typeface="Arial" charset="0"/>
              </a:rPr>
              <a:t> </a:t>
            </a:r>
            <a:endParaRPr lang="pl-PL" sz="2400" dirty="0">
              <a:solidFill>
                <a:prstClr val="white"/>
              </a:solidFill>
              <a:latin typeface="Arial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50643" y="116632"/>
            <a:ext cx="9039225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dirty="0">
                <a:solidFill>
                  <a:srgbClr val="33CCFF"/>
                </a:solidFill>
                <a:cs typeface="Times New Roman" panose="02020603050405020304" pitchFamily="18" charset="0"/>
              </a:rPr>
              <a:t>Tab. </a:t>
            </a:r>
            <a:r>
              <a:rPr lang="pl-PL" sz="2400" dirty="0" smtClean="0">
                <a:solidFill>
                  <a:srgbClr val="33CCFF"/>
                </a:solidFill>
                <a:cs typeface="Times New Roman" panose="02020603050405020304" pitchFamily="18" charset="0"/>
              </a:rPr>
              <a:t>5 </a:t>
            </a:r>
            <a:r>
              <a:rPr lang="en-GB" sz="2400" dirty="0">
                <a:solidFill>
                  <a:srgbClr val="33CCFF"/>
                </a:solidFill>
                <a:cs typeface="Times New Roman" panose="02020603050405020304" pitchFamily="18" charset="0"/>
              </a:rPr>
              <a:t>The typical structure </a:t>
            </a:r>
            <a:r>
              <a:rPr lang="en-US" sz="2400" dirty="0">
                <a:solidFill>
                  <a:srgbClr val="33CCFF"/>
                </a:solidFill>
                <a:cs typeface="Times New Roman" panose="02020603050405020304" pitchFamily="18" charset="0"/>
              </a:rPr>
              <a:t>of direct </a:t>
            </a:r>
            <a:r>
              <a:rPr lang="pl-PL" sz="2400" dirty="0" err="1">
                <a:solidFill>
                  <a:srgbClr val="33CCFF"/>
                </a:solidFill>
                <a:cs typeface="Times New Roman" panose="02020603050405020304" pitchFamily="18" charset="0"/>
              </a:rPr>
              <a:t>competition</a:t>
            </a:r>
            <a:r>
              <a:rPr lang="en-US" sz="2400" dirty="0">
                <a:solidFill>
                  <a:srgbClr val="33CCFF"/>
                </a:solidFill>
                <a:cs typeface="Times New Roman" panose="02020603050405020304" pitchFamily="18" charset="0"/>
              </a:rPr>
              <a:t> preparation in  elite high jump </a:t>
            </a:r>
            <a:endParaRPr lang="pl-PL" sz="2400" dirty="0">
              <a:solidFill>
                <a:srgbClr val="33CCFF"/>
              </a:solidFill>
              <a:cs typeface="Times New Roman" panose="02020603050405020304" pitchFamily="18" charset="0"/>
            </a:endParaRPr>
          </a:p>
          <a:p>
            <a:pPr algn="ctr"/>
            <a:endParaRPr lang="pl-PL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" name="pole tekstowe 2"/>
          <p:cNvSpPr txBox="1"/>
          <p:nvPr/>
        </p:nvSpPr>
        <p:spPr>
          <a:xfrm>
            <a:off x="2555776" y="2996952"/>
            <a:ext cx="216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144334" y="2750194"/>
            <a:ext cx="13681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err="1" smtClean="0">
                <a:solidFill>
                  <a:schemeClr val="bg1"/>
                </a:solidFill>
              </a:rPr>
              <a:t>mesocycle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12" name="pole tekstowe 11"/>
          <p:cNvSpPr txBox="1"/>
          <p:nvPr/>
        </p:nvSpPr>
        <p:spPr>
          <a:xfrm>
            <a:off x="144334" y="4183071"/>
            <a:ext cx="1656184" cy="400110"/>
          </a:xfrm>
          <a:prstGeom prst="rect">
            <a:avLst/>
          </a:prstGeom>
          <a:noFill/>
          <a:scene3d>
            <a:camera prst="orthographicFront">
              <a:rot lat="0" lon="900000" rev="0"/>
            </a:camera>
            <a:lightRig rig="threePt" dir="t"/>
          </a:scene3d>
        </p:spPr>
        <p:txBody>
          <a:bodyPr wrap="square" rtlCol="0">
            <a:spAutoFit/>
            <a:scene3d>
              <a:camera prst="orthographicFront">
                <a:rot lat="0" lon="1800000" rev="0"/>
              </a:camera>
              <a:lightRig rig="threePt" dir="t"/>
            </a:scene3d>
          </a:bodyPr>
          <a:lstStyle/>
          <a:p>
            <a:r>
              <a:rPr lang="pl-PL" b="1" dirty="0" err="1" smtClean="0">
                <a:solidFill>
                  <a:schemeClr val="bg1"/>
                </a:solidFill>
              </a:rPr>
              <a:t>microcycle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9" name="pole tekstowe 8"/>
          <p:cNvSpPr txBox="1"/>
          <p:nvPr/>
        </p:nvSpPr>
        <p:spPr>
          <a:xfrm>
            <a:off x="50540" y="5589240"/>
            <a:ext cx="1555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err="1">
                <a:solidFill>
                  <a:schemeClr val="bg1"/>
                </a:solidFill>
              </a:rPr>
              <a:t>t</a:t>
            </a:r>
            <a:r>
              <a:rPr lang="pl-PL" b="1" dirty="0" err="1" smtClean="0">
                <a:solidFill>
                  <a:schemeClr val="bg1"/>
                </a:solidFill>
              </a:rPr>
              <a:t>raining</a:t>
            </a:r>
            <a:r>
              <a:rPr lang="pl-PL" b="1" dirty="0" smtClean="0">
                <a:solidFill>
                  <a:schemeClr val="bg1"/>
                </a:solidFill>
              </a:rPr>
              <a:t> </a:t>
            </a:r>
            <a:r>
              <a:rPr lang="pl-PL" b="1" dirty="0" err="1" smtClean="0">
                <a:solidFill>
                  <a:schemeClr val="bg1"/>
                </a:solidFill>
              </a:rPr>
              <a:t>session</a:t>
            </a:r>
            <a:endParaRPr lang="pl-PL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5600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945744"/>
              </p:ext>
            </p:extLst>
          </p:nvPr>
        </p:nvGraphicFramePr>
        <p:xfrm>
          <a:off x="0" y="1340767"/>
          <a:ext cx="9036498" cy="5517232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331640"/>
                <a:gridCol w="1051764"/>
                <a:gridCol w="1209744"/>
                <a:gridCol w="1138584"/>
                <a:gridCol w="1209744"/>
                <a:gridCol w="1067421"/>
                <a:gridCol w="1138584"/>
                <a:gridCol w="889017"/>
              </a:tblGrid>
              <a:tr h="4244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MICROCYCLE</a:t>
                      </a:r>
                      <a:endParaRPr lang="pl-PL" sz="1200" b="1" dirty="0">
                        <a:effectLst/>
                        <a:latin typeface="Calibri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cap="all" dirty="0" err="1" smtClean="0">
                          <a:effectLst/>
                        </a:rPr>
                        <a:t>MONDAY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TUESDAY </a:t>
                      </a:r>
                      <a:endParaRPr lang="pl-PL" sz="1200" b="1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WEDNESDAY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THURSDAY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FRIDAY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SATURDAY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SUNDAY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41467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 smtClean="0">
                          <a:effectLst/>
                        </a:rPr>
                        <a:t>ACCUMULATION</a:t>
                      </a:r>
                      <a:r>
                        <a:rPr lang="en-US" sz="1200" b="1" dirty="0" smtClean="0">
                          <a:effectLst/>
                        </a:rPr>
                        <a:t>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 </a:t>
                      </a:r>
                      <a:endParaRPr lang="pl-PL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lements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high 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Warm up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shot throwing (medicine ball)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lements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high 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+ 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41467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Swimming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Jumping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Swimming</a:t>
                      </a:r>
                      <a:r>
                        <a:rPr lang="pl-PL" sz="16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+ 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3174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II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err="1" smtClean="0">
                          <a:effectLst/>
                        </a:rPr>
                        <a:t>ACCUMULATIO</a:t>
                      </a:r>
                      <a:r>
                        <a:rPr lang="pl-PL" sz="1100" b="1" dirty="0" smtClean="0">
                          <a:effectLst/>
                        </a:rPr>
                        <a:t>N</a:t>
                      </a:r>
                      <a:r>
                        <a:rPr lang="en-US" sz="1200" b="1" dirty="0" smtClean="0">
                          <a:effectLst/>
                        </a:rPr>
                        <a:t> </a:t>
                      </a:r>
                      <a:endParaRPr lang="pl-PL" sz="1200" b="1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effectLst/>
                        </a:rPr>
                        <a:t> </a:t>
                      </a:r>
                      <a:endParaRPr lang="pl-PL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endParaRPr lang="pl-PL" sz="1600" b="1" dirty="0" smtClean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Warm up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shot throwing (medicine ball)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+ speed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13174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Jumping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--------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606550" y="26177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 altLang="pl-PL" sz="180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0" y="188641"/>
            <a:ext cx="903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Table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</a:t>
            </a:r>
            <a:r>
              <a:rPr lang="en-GB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The structure 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direct </a:t>
            </a:r>
            <a:r>
              <a:rPr lang="pl-PL" sz="2400" b="1" dirty="0" err="1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preparation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elite high jump </a:t>
            </a:r>
            <a:r>
              <a:rPr lang="en-US" sz="2400" b="1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Accumulation)</a:t>
            </a:r>
            <a:endParaRPr lang="pl-PL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06773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Accumulation</a:t>
            </a:r>
            <a:r>
              <a:rPr lang="pl-PL" sz="2800" b="1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10-15 </a:t>
            </a:r>
            <a:r>
              <a:rPr lang="en-US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6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endParaRPr lang="pl-PL" sz="26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Imitation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take-off </a:t>
            </a:r>
            <a:endParaRPr lang="pl-PL" sz="24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endParaRPr lang="pl-PL" sz="24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41698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 smtClean="0">
                <a:solidFill>
                  <a:srgbClr val="33CC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Accumulation</a:t>
            </a:r>
            <a:r>
              <a:rPr lang="pl-PL" sz="2800" b="1" dirty="0" smtClean="0">
                <a:ln w="635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II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10-15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6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6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26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3x6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31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31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 lvl="0">
              <a:buClrTx/>
              <a:buFont typeface="Wingdings" panose="05000000000000000000" pitchFamily="2" charset="2"/>
              <a:buChar char="Ø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Scissor technique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en-US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2-3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technique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4 </a:t>
            </a:r>
            <a:r>
              <a:rPr lang="en-US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6 </a:t>
            </a:r>
            <a:r>
              <a:rPr lang="en-US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4-6</a:t>
            </a:r>
            <a:r>
              <a:rPr lang="en-US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endParaRPr lang="pl-PL" sz="28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15592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9512" y="1285860"/>
            <a:ext cx="878497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Tab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. 1 </a:t>
            </a:r>
            <a:r>
              <a:rPr lang="en-US" sz="2400" b="1" dirty="0">
                <a:ln w="12700">
                  <a:noFill/>
                  <a:prstDash val="solid"/>
                </a:ln>
                <a:latin typeface="Arial" charset="0"/>
                <a:cs typeface="Times New Roman" pitchFamily="18" charset="0"/>
              </a:rPr>
              <a:t>The structure of the annual training for the elite high jump</a:t>
            </a:r>
            <a:endParaRPr lang="pl-PL" sz="2400" dirty="0">
              <a:ln w="12700">
                <a:noFill/>
                <a:prstDash val="solid"/>
              </a:ln>
              <a:latin typeface="Arial" charset="0"/>
              <a:cs typeface="Times New Roman" pitchFamily="18" charset="0"/>
            </a:endParaRPr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960043"/>
              </p:ext>
            </p:extLst>
          </p:nvPr>
        </p:nvGraphicFramePr>
        <p:xfrm>
          <a:off x="142844" y="3286124"/>
          <a:ext cx="8785225" cy="1727200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1052512"/>
                <a:gridCol w="1519256"/>
                <a:gridCol w="1762107"/>
                <a:gridCol w="1595479"/>
                <a:gridCol w="1643074"/>
                <a:gridCol w="1212797"/>
              </a:tblGrid>
              <a:tr h="10795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kumimoji="0" lang="pl-PL" sz="16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Preparatory</a:t>
                      </a:r>
                      <a:endParaRPr kumimoji="0" lang="pl-PL" sz="16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Competition</a:t>
                      </a:r>
                      <a:r>
                        <a:rPr kumimoji="0" lang="pl-PL" sz="18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 (</a:t>
                      </a:r>
                      <a:r>
                        <a:rPr kumimoji="0" lang="pl-PL" sz="1600" u="none" strike="noStrike" cap="none" normalizeH="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indoor</a:t>
                      </a: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pl-PL" sz="16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Preparatory</a:t>
                      </a:r>
                      <a:endParaRPr kumimoji="0" lang="pl-PL" sz="140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Competition</a:t>
                      </a:r>
                      <a:r>
                        <a:rPr kumimoji="0" lang="pl-PL" sz="160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</a:rPr>
                        <a:t>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kern="1200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(</a:t>
                      </a:r>
                      <a:r>
                        <a:rPr kumimoji="0" lang="pl-PL" sz="1600" u="none" strike="noStrike" kern="1200" cap="none" normalizeH="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outdoor</a:t>
                      </a:r>
                      <a:r>
                        <a:rPr kumimoji="0" lang="pl-PL" sz="1600" u="none" strike="noStrike" kern="1200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Transition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600" b="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16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weeks</a:t>
                      </a:r>
                      <a:endParaRPr kumimoji="0" lang="pl-PL" sz="12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12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16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6</a:t>
                      </a:r>
                      <a:endParaRPr kumimoji="0" lang="pl-PL" sz="1600" b="1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  <p:sp>
        <p:nvSpPr>
          <p:cNvPr id="9242" name="Rectangle 26"/>
          <p:cNvSpPr>
            <a:spLocks noChangeArrowheads="1"/>
          </p:cNvSpPr>
          <p:nvPr/>
        </p:nvSpPr>
        <p:spPr bwMode="auto">
          <a:xfrm>
            <a:off x="0" y="4022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pl-PL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53612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Symbol zastępczy zawartości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0711857"/>
              </p:ext>
            </p:extLst>
          </p:nvPr>
        </p:nvGraphicFramePr>
        <p:xfrm>
          <a:off x="-2" y="1628801"/>
          <a:ext cx="9144000" cy="522919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563193"/>
                <a:gridCol w="1064593"/>
                <a:gridCol w="1080120"/>
                <a:gridCol w="1152128"/>
                <a:gridCol w="1080120"/>
                <a:gridCol w="1008112"/>
                <a:gridCol w="1224136"/>
                <a:gridCol w="971598"/>
              </a:tblGrid>
              <a:tr h="13233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MICROCYCLE</a:t>
                      </a:r>
                      <a:r>
                        <a:rPr lang="pl-PL" sz="1400" b="1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4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MONDAY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TUESDAY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WEDNESDAY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THURSDAY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FRIDAY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SATURDAY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SUNDAY </a:t>
                      </a:r>
                      <a:endParaRPr lang="pl-PL" sz="12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2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8180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Intensification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Flexibility 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pl-PL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peed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pl-PL" sz="16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</a:t>
                      </a:r>
                      <a:r>
                        <a:rPr lang="en-US" sz="1600" b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umping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087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Intensification 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 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igh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Speed </a:t>
                      </a:r>
                      <a:endParaRPr lang="pl-PL" sz="16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Jumping 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Strength II 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------</a:t>
                      </a:r>
                      <a:r>
                        <a:rPr lang="pl-PL" sz="16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-----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non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Competition</a:t>
                      </a:r>
                      <a:endParaRPr lang="pl-PL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non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High Jump </a:t>
                      </a:r>
                      <a:endParaRPr lang="pl-PL" sz="1600" b="1" u="non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6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Biological recovery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l-PL" sz="140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Prostokąt 2"/>
          <p:cNvSpPr/>
          <p:nvPr/>
        </p:nvSpPr>
        <p:spPr>
          <a:xfrm>
            <a:off x="0" y="33265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Table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7</a:t>
            </a:r>
            <a:r>
              <a:rPr lang="en-GB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The structure 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direct </a:t>
            </a:r>
            <a:r>
              <a:rPr lang="pl-PL" sz="2400" b="1" dirty="0" err="1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preparation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elite high jump </a:t>
            </a:r>
            <a:r>
              <a:rPr lang="en-US" sz="2400" b="1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/>
              <a:t>Intensification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0488806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Intensification</a:t>
            </a:r>
            <a:r>
              <a:rPr lang="pl-PL" sz="40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40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4000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GB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 			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3x6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3x4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</a:t>
            </a:r>
          </a:p>
          <a:p>
            <a:pPr>
              <a:lnSpc>
                <a:spcPct val="80000"/>
              </a:lnSpc>
              <a:buClrTx/>
              <a:buNone/>
            </a:pP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technique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4 </a:t>
            </a:r>
            <a:r>
              <a:rPr lang="en-US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6 </a:t>
            </a:r>
            <a:r>
              <a:rPr lang="en-US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6-8 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163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562104"/>
              </p:ext>
            </p:extLst>
          </p:nvPr>
        </p:nvGraphicFramePr>
        <p:xfrm>
          <a:off x="0" y="1916832"/>
          <a:ext cx="9144001" cy="4941168"/>
        </p:xfrm>
        <a:graphic>
          <a:graphicData uri="http://schemas.openxmlformats.org/drawingml/2006/table">
            <a:tbl>
              <a:tblPr firstRow="1" firstCol="1" bandRow="1" bandCol="1">
                <a:tableStyleId>{7DF18680-E054-41AD-8BC1-D1AEF772440D}</a:tableStyleId>
              </a:tblPr>
              <a:tblGrid>
                <a:gridCol w="1398067"/>
                <a:gridCol w="1075824"/>
                <a:gridCol w="1147546"/>
                <a:gridCol w="1145983"/>
                <a:gridCol w="1052638"/>
                <a:gridCol w="1155458"/>
                <a:gridCol w="1092661"/>
                <a:gridCol w="1075824"/>
              </a:tblGrid>
              <a:tr h="9084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Microcycle</a:t>
                      </a:r>
                      <a:r>
                        <a:rPr lang="pl-PL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722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 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r>
                        <a:rPr lang="en-US" sz="1600" b="1" dirty="0" err="1" smtClean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igh</a:t>
                      </a: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 technique</a:t>
                      </a: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600" b="1" dirty="0"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Jumping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II 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</a:t>
                      </a:r>
                      <a:r>
                        <a:rPr lang="pl-PL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non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Competition</a:t>
                      </a:r>
                      <a:endParaRPr lang="pl-PL" sz="140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Jump </a:t>
                      </a:r>
                      <a:endParaRPr lang="pl-PL" sz="1400" u="non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2309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l-PL" sz="12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TRANSFORMATION</a:t>
                      </a:r>
                      <a:endParaRPr lang="pl-PL" sz="10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I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Speed 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+ </a:t>
                      </a: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 </a:t>
                      </a:r>
                      <a:r>
                        <a:rPr lang="en-US" sz="1600" b="1" dirty="0">
                          <a:solidFill>
                            <a:schemeClr val="accent5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  high jump technique </a:t>
                      </a:r>
                      <a:endParaRPr lang="pl-PL" sz="1600" b="1" dirty="0">
                        <a:solidFill>
                          <a:schemeClr val="accent5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  II </a:t>
                      </a:r>
                      <a:endParaRPr lang="pl-PL" sz="160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</a:t>
                      </a:r>
                      <a:r>
                        <a:rPr lang="pl-PL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 Jump 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Qualification</a:t>
                      </a:r>
                      <a:endParaRPr lang="pl-PL" sz="14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--------------</a:t>
                      </a:r>
                      <a:endParaRPr lang="pl-PL" sz="1600" dirty="0"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Jump  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FINAL 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l-PL" sz="1600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" name="Prostokąt 1"/>
          <p:cNvSpPr/>
          <p:nvPr/>
        </p:nvSpPr>
        <p:spPr>
          <a:xfrm>
            <a:off x="179512" y="260649"/>
            <a:ext cx="878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Table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8</a:t>
            </a:r>
            <a:r>
              <a:rPr lang="en-GB" sz="2400" b="1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en-GB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structure 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of direct </a:t>
            </a:r>
            <a:r>
              <a:rPr lang="pl-PL" sz="2400" b="1" dirty="0" err="1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competition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preparation </a:t>
            </a:r>
            <a: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elite high jump </a:t>
            </a:r>
            <a:r>
              <a:rPr lang="en-US" sz="2400" b="1" dirty="0" smtClean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/>
              <a:t>Transformation</a:t>
            </a:r>
            <a:r>
              <a:rPr lang="en-US" sz="2400" b="1" dirty="0">
                <a:ln w="6350"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  <a:r>
              <a:rPr lang="pl-PL" sz="2400" dirty="0">
                <a:solidFill>
                  <a:prstClr val="white"/>
                </a:solidFill>
              </a:rPr>
              <a:t/>
            </a:r>
            <a:br>
              <a:rPr lang="pl-PL" sz="2400" dirty="0">
                <a:solidFill>
                  <a:prstClr val="white"/>
                </a:solidFill>
              </a:rPr>
            </a:br>
            <a:endParaRPr lang="pl-PL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93996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Transformation</a:t>
            </a:r>
            <a:r>
              <a:rPr lang="pl-PL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00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High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 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32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GB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3x3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80000"/>
              </a:lnSpc>
              <a:buClrTx/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Flop technique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 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</a:t>
            </a:r>
            <a:r>
              <a:rPr lang="en-US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  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§"/>
            </a:pP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6-8 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repetitions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§"/>
            </a:pPr>
            <a:endParaRPr lang="pl-PL" sz="20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8261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Transformation</a:t>
            </a:r>
            <a:r>
              <a:rPr lang="pl-PL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II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3600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556792"/>
            <a:ext cx="9036496" cy="530120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ClrTx/>
              <a:buFontTx/>
              <a:buNone/>
            </a:pPr>
            <a:r>
              <a:rPr lang="pl-P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l-PL" sz="2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Speed</a:t>
            </a:r>
            <a:endParaRPr lang="pl-PL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endParaRPr lang="pl-PL" sz="32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None/>
            </a:pP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Elements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igh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Tx/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acrobatic drills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10-15 </a:t>
            </a:r>
            <a:r>
              <a:rPr lang="en-US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minutes</a:t>
            </a:r>
            <a:endParaRPr lang="pl-PL" sz="32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anose="05000000000000000000" pitchFamily="2" charset="2"/>
              <a:buChar char="§"/>
            </a:pPr>
            <a:r>
              <a:rPr lang="en-GB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steps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3x3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2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 (on the </a:t>
            </a:r>
            <a:r>
              <a:rPr lang="pl-PL" sz="32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curve</a:t>
            </a:r>
            <a:r>
              <a:rPr lang="pl-PL" sz="32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l-PL" sz="3200" b="1" dirty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None/>
            </a:pPr>
            <a:r>
              <a:rPr lang="pl-PL" sz="32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4008" lvl="0" indent="0">
              <a:lnSpc>
                <a:spcPct val="80000"/>
              </a:lnSpc>
              <a:buClrTx/>
              <a:buNone/>
            </a:pPr>
            <a:r>
              <a:rPr lang="pl-PL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l-PL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</a:t>
            </a:r>
          </a:p>
          <a:p>
            <a:pPr>
              <a:lnSpc>
                <a:spcPct val="80000"/>
              </a:lnSpc>
              <a:buClr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4736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-1071602" y="1500174"/>
            <a:ext cx="1121576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pl-PL" sz="2400" b="1" dirty="0">
                <a:latin typeface="Arial" pitchFamily="34" charset="0"/>
                <a:cs typeface="Arial" pitchFamily="34" charset="0"/>
              </a:rPr>
              <a:t>Tab. 9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The training </a:t>
            </a:r>
            <a:r>
              <a:rPr lang="en-GB" sz="2400" dirty="0" err="1" smtClean="0">
                <a:latin typeface="Arial" pitchFamily="34" charset="0"/>
                <a:cs typeface="Arial" pitchFamily="34" charset="0"/>
              </a:rPr>
              <a:t>macrocycle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 structure for 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high jumper       </a:t>
            </a:r>
          </a:p>
          <a:p>
            <a:pPr algn="ctr"/>
            <a:r>
              <a:rPr lang="pl-PL" sz="24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400" dirty="0" err="1" smtClean="0">
                <a:latin typeface="Arial" pitchFamily="34" charset="0"/>
                <a:cs typeface="Arial" pitchFamily="34" charset="0"/>
              </a:rPr>
              <a:t>transition</a:t>
            </a:r>
            <a:r>
              <a:rPr lang="pl-PL" sz="2400" dirty="0" smtClean="0">
                <a:latin typeface="Arial" pitchFamily="34" charset="0"/>
                <a:cs typeface="Arial" pitchFamily="34" charset="0"/>
              </a:rPr>
              <a:t>  period</a:t>
            </a:r>
            <a:endParaRPr lang="pl-PL" sz="2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dirty="0">
              <a:solidFill>
                <a:srgbClr val="FF0000"/>
              </a:solidFill>
              <a:latin typeface="Arial" charset="0"/>
            </a:endParaRPr>
          </a:p>
        </p:txBody>
      </p:sp>
      <p:graphicFrame>
        <p:nvGraphicFramePr>
          <p:cNvPr id="5123" name="Group 3"/>
          <p:cNvGraphicFramePr>
            <a:graphicFrameLocks noGrp="1"/>
          </p:cNvGraphicFramePr>
          <p:nvPr/>
        </p:nvGraphicFramePr>
        <p:xfrm>
          <a:off x="214282" y="3000372"/>
          <a:ext cx="8750330" cy="2724147"/>
        </p:xfrm>
        <a:graphic>
          <a:graphicData uri="http://schemas.openxmlformats.org/drawingml/2006/table">
            <a:tbl>
              <a:tblPr/>
              <a:tblGrid>
                <a:gridCol w="3650394"/>
                <a:gridCol w="2462179"/>
                <a:gridCol w="2637757"/>
              </a:tblGrid>
              <a:tr h="12380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Period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pl-PL" sz="1800" b="1" dirty="0" err="1" smtClean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Transition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4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Mesocycles</a:t>
                      </a:r>
                      <a:endParaRPr kumimoji="0" lang="pl-PL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Rest   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Active</a:t>
                      </a: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Rest   II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7430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29501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96448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pl-PL" sz="3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itchFamily="34" charset="0"/>
              </a:rPr>
            </a:br>
            <a:r>
              <a:rPr lang="pl-PL" sz="36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  Rest I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74011"/>
            <a:ext cx="8540750" cy="3509979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warm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sport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games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-----------------------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swimming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bilogical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recovery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jogging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7662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6632"/>
            <a:ext cx="8964488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itchFamily="34" charset="0"/>
              </a:rPr>
              <a:t/>
            </a:r>
            <a:br>
              <a:rPr lang="pl-PL" sz="3600" b="1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itchFamily="34" charset="0"/>
              </a:rPr>
            </a:br>
            <a:r>
              <a:rPr lang="pl-PL" sz="3600" b="1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  Rest II 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3600" b="1" dirty="0" err="1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3600" b="1" dirty="0" smtClean="0">
                <a:ln w="6350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dirty="0">
              <a:ln w="6350">
                <a:noFill/>
              </a:ln>
              <a:solidFill>
                <a:srgbClr val="66FF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674011"/>
            <a:ext cx="8540750" cy="3509979"/>
          </a:xfrm>
        </p:spPr>
        <p:txBody>
          <a:bodyPr>
            <a:normAutofit/>
          </a:bodyPr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sport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games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general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strength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-----------------------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swimming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bilogical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recovery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 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jogging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9355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1428728" y="1785926"/>
            <a:ext cx="6572296" cy="280076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extrusionH="57150" contourW="6350" prstMaterial="metal">
              <a:bevelT w="127000" h="31750" prst="hardEdge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pl-PL" sz="8800" b="1" i="1" cap="all" dirty="0" err="1" smtClean="0">
                <a:ln w="12700">
                  <a:solidFill>
                    <a:srgbClr val="00CC99"/>
                  </a:solidFill>
                </a:ln>
                <a:solidFill>
                  <a:srgbClr val="33CCFF"/>
                </a:solidFill>
                <a:effectLst>
                  <a:reflection blurRad="12700" stA="50000" endPos="50000" dist="5000" dir="5400000" sy="-100000" rotWithShape="0"/>
                </a:effectLst>
              </a:rPr>
              <a:t>Thank</a:t>
            </a:r>
            <a:r>
              <a:rPr lang="pl-PL" sz="8800" b="1" i="1" cap="all" dirty="0" smtClean="0">
                <a:ln w="12700">
                  <a:solidFill>
                    <a:srgbClr val="00CC99"/>
                  </a:solidFill>
                </a:ln>
                <a:solidFill>
                  <a:srgbClr val="33CCFF"/>
                </a:soli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pl-PL" sz="8800" b="1" i="1" cap="all" dirty="0" err="1" smtClean="0">
                <a:ln w="12700">
                  <a:solidFill>
                    <a:srgbClr val="00CC99"/>
                  </a:solidFill>
                </a:ln>
                <a:solidFill>
                  <a:srgbClr val="33CCFF"/>
                </a:solidFill>
                <a:effectLst>
                  <a:reflection blurRad="12700" stA="50000" endPos="50000" dist="5000" dir="5400000" sy="-100000" rotWithShape="0"/>
                </a:effectLst>
              </a:rPr>
              <a:t>you</a:t>
            </a:r>
            <a:endParaRPr lang="pl-PL" sz="8800" b="1" i="1" cap="all" dirty="0">
              <a:ln w="12700">
                <a:solidFill>
                  <a:srgbClr val="00CC99"/>
                </a:solidFill>
              </a:ln>
              <a:solidFill>
                <a:srgbClr val="33CCFF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85720" y="1214422"/>
            <a:ext cx="8640763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Tab. 2  The  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training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macrocycle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structure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for 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high  jumper  –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indoor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season</a:t>
            </a:r>
            <a:endParaRPr lang="pl-PL" sz="2400" b="1" dirty="0" smtClean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pPr algn="ctr"/>
            <a:endParaRPr lang="pl-PL" sz="2800" dirty="0">
              <a:solidFill>
                <a:srgbClr val="66FF33"/>
              </a:solidFill>
              <a:latin typeface="Arial" charset="0"/>
            </a:endParaRPr>
          </a:p>
        </p:txBody>
      </p:sp>
      <p:sp>
        <p:nvSpPr>
          <p:cNvPr id="10243" name="Line 3"/>
          <p:cNvSpPr>
            <a:spLocks noChangeShapeType="1"/>
          </p:cNvSpPr>
          <p:nvPr/>
        </p:nvSpPr>
        <p:spPr bwMode="auto">
          <a:xfrm>
            <a:off x="3635375" y="231140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graphicFrame>
        <p:nvGraphicFramePr>
          <p:cNvPr id="10466" name="Group 2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694230"/>
              </p:ext>
            </p:extLst>
          </p:nvPr>
        </p:nvGraphicFramePr>
        <p:xfrm>
          <a:off x="1" y="2857496"/>
          <a:ext cx="9143999" cy="2743200"/>
        </p:xfrm>
        <a:graphic>
          <a:graphicData uri="http://schemas.openxmlformats.org/drawingml/2006/table">
            <a:tbl>
              <a:tblPr/>
              <a:tblGrid>
                <a:gridCol w="1285852"/>
                <a:gridCol w="1500198"/>
                <a:gridCol w="928693"/>
                <a:gridCol w="1428760"/>
                <a:gridCol w="1428760"/>
                <a:gridCol w="1214446"/>
                <a:gridCol w="1357290"/>
              </a:tblGrid>
              <a:tr h="4381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Period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               </a:t>
                      </a:r>
                      <a:r>
                        <a:rPr kumimoji="0" lang="en-GB" sz="18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Macrocycle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3815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Preparatory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  <a:endParaRPr kumimoji="0" lang="pl-PL" sz="1400" b="0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1139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kern="120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Mesocycles</a:t>
                      </a:r>
                      <a:endParaRPr kumimoji="0" lang="pl-PL" sz="14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Introductory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Special </a:t>
                      </a:r>
                      <a:endParaRPr kumimoji="0" lang="pl-PL" sz="1400" b="0" kern="120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preparation</a:t>
                      </a:r>
                      <a:endParaRPr kumimoji="0" lang="pl-PL" sz="14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Technical preparation</a:t>
                      </a:r>
                      <a:endParaRPr kumimoji="0" lang="pl-PL" sz="14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Pre</a:t>
                      </a: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err="1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competition</a:t>
                      </a:r>
                      <a:endParaRPr kumimoji="0" lang="pl-PL" sz="14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800" b="0" kern="1200" baseline="300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1800" b="0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weeks</a:t>
                      </a:r>
                      <a:endParaRPr kumimoji="0" lang="pl-PL" sz="1400" b="0" i="0" u="none" strike="noStrike" cap="none" normalizeH="0" baseline="0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0" i="0" u="none" strike="noStrike" cap="none" normalizeH="0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447097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571472" y="1357298"/>
            <a:ext cx="799306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pl-PL" sz="2400" b="1" dirty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Tab.3 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 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The training </a:t>
            </a:r>
            <a:r>
              <a:rPr lang="en-GB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macrocycle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structure for 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high jumper - 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err="1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outdoor</a:t>
            </a:r>
            <a:r>
              <a:rPr lang="pl-PL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 </a:t>
            </a:r>
            <a:r>
              <a:rPr lang="en-GB" sz="2400" b="1" dirty="0" smtClean="0">
                <a:ln w="12700">
                  <a:noFill/>
                  <a:prstDash val="solid"/>
                </a:ln>
                <a:latin typeface="Arial" pitchFamily="34" charset="0"/>
                <a:cs typeface="Arial" pitchFamily="34" charset="0"/>
              </a:rPr>
              <a:t>season</a:t>
            </a:r>
            <a:endParaRPr lang="pl-PL" sz="2400" b="1" dirty="0">
              <a:ln w="12700">
                <a:noFill/>
                <a:prstDash val="solid"/>
              </a:ln>
              <a:latin typeface="Arial" pitchFamily="34" charset="0"/>
              <a:cs typeface="Arial" pitchFamily="34" charset="0"/>
            </a:endParaRPr>
          </a:p>
          <a:p>
            <a:pPr algn="ctr"/>
            <a:endParaRPr lang="pl-PL" sz="2400" b="1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>
            <a:off x="3635375" y="2227263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pl-PL"/>
          </a:p>
        </p:txBody>
      </p:sp>
      <p:graphicFrame>
        <p:nvGraphicFramePr>
          <p:cNvPr id="7066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8599149"/>
              </p:ext>
            </p:extLst>
          </p:nvPr>
        </p:nvGraphicFramePr>
        <p:xfrm>
          <a:off x="285720" y="3143248"/>
          <a:ext cx="8640763" cy="2330768"/>
        </p:xfrm>
        <a:graphic>
          <a:graphicData uri="http://schemas.openxmlformats.org/drawingml/2006/table">
            <a:tbl>
              <a:tblPr/>
              <a:tblGrid>
                <a:gridCol w="1295400"/>
                <a:gridCol w="1368425"/>
                <a:gridCol w="1603375"/>
                <a:gridCol w="1565275"/>
                <a:gridCol w="1416071"/>
                <a:gridCol w="1392217"/>
              </a:tblGrid>
              <a:tr h="52705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Period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Macrocycle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4131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Preparatory</a:t>
                      </a:r>
                      <a:endParaRPr kumimoji="0" lang="pl-PL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Competition</a:t>
                      </a:r>
                      <a:endParaRPr kumimoji="0" lang="pl-PL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kern="1200" dirty="0" err="1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Mesocycles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Basic</a:t>
                      </a:r>
                      <a:r>
                        <a:rPr kumimoji="0" lang="pl-PL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Special </a:t>
                      </a:r>
                      <a:endParaRPr kumimoji="0" lang="pl-PL" sz="14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preparation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Technical preparation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Pre</a:t>
                      </a: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competition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</a:t>
                      </a:r>
                      <a:r>
                        <a:rPr kumimoji="0" lang="en-GB" sz="1800" b="1" kern="1200" baseline="300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kumimoji="0" lang="en-GB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weeks</a:t>
                      </a:r>
                      <a:endParaRPr kumimoji="0" lang="pl-PL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16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7806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1556792"/>
          </a:xfrm>
          <a:effectLst/>
        </p:spPr>
        <p:txBody>
          <a:bodyPr>
            <a:normAutofit fontScale="90000"/>
          </a:bodyPr>
          <a:lstStyle/>
          <a:p>
            <a:pPr algn="ctr"/>
            <a:r>
              <a:rPr lang="pl-PL" sz="3600" b="1" i="1" dirty="0" smtClean="0">
                <a:solidFill>
                  <a:srgbClr val="C00000"/>
                </a:solidFill>
              </a:rPr>
              <a:t/>
            </a:r>
            <a:br>
              <a:rPr lang="pl-PL" sz="3600" b="1" i="1" dirty="0" smtClean="0">
                <a:solidFill>
                  <a:srgbClr val="C00000"/>
                </a:solidFill>
              </a:rPr>
            </a:br>
            <a:r>
              <a:rPr lang="en-GB" sz="3600" b="1" i="1" dirty="0" smtClean="0">
                <a:solidFill>
                  <a:schemeClr val="tx1"/>
                </a:solidFill>
                <a:effectLst/>
              </a:rPr>
              <a:t>Introductory</a:t>
            </a:r>
            <a:r>
              <a:rPr lang="pl-PL" sz="3600" b="1" i="1" dirty="0" smtClean="0">
                <a:solidFill>
                  <a:schemeClr val="tx1"/>
                </a:solidFill>
                <a:effectLst/>
              </a:rPr>
              <a:t> </a:t>
            </a:r>
            <a:r>
              <a:rPr lang="pl-PL" sz="3600" b="1" i="1" dirty="0" err="1" smtClean="0">
                <a:ln w="6350">
                  <a:noFill/>
                </a:ln>
                <a:solidFill>
                  <a:schemeClr val="tx1"/>
                </a:solidFill>
                <a:effectLst/>
              </a:rPr>
              <a:t>Mesocyckle</a:t>
            </a:r>
            <a:r>
              <a:rPr lang="pl-PL" sz="3600" b="1" i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chemeClr val="bg1"/>
                </a:solidFill>
                <a:effectLst/>
              </a:rPr>
            </a:br>
            <a: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rgbClr val="66FF33"/>
                </a:solidFill>
              </a:rPr>
            </a:br>
            <a:endParaRPr lang="pl-PL" sz="3200" b="1" i="1" dirty="0">
              <a:ln w="6350">
                <a:noFill/>
              </a:ln>
              <a:solidFill>
                <a:srgbClr val="66FF33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14348" y="1584325"/>
            <a:ext cx="7772400" cy="3689350"/>
          </a:xfrm>
        </p:spPr>
        <p:txBody>
          <a:bodyPr/>
          <a:lstStyle/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 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 </a:t>
            </a:r>
            <a:r>
              <a:rPr lang="pl-PL" sz="2400" b="1" i="1" dirty="0" err="1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. of 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jump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special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running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drills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-----------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general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endurence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pl-PL" sz="28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solidFill>
                  <a:srgbClr val="C00000"/>
                </a:solidFill>
              </a:rPr>
            </a:br>
            <a:r>
              <a:rPr lang="pl-PL" sz="3200" b="1" i="1" dirty="0">
                <a:solidFill>
                  <a:srgbClr val="C00000"/>
                </a:solidFill>
              </a:rPr>
              <a:t/>
            </a:r>
            <a:br>
              <a:rPr lang="pl-PL" sz="3200" b="1" i="1" dirty="0">
                <a:solidFill>
                  <a:srgbClr val="C00000"/>
                </a:solidFill>
              </a:rPr>
            </a:br>
            <a:r>
              <a:rPr lang="en-GB" sz="3200" b="1" i="1" dirty="0" smtClean="0">
                <a:solidFill>
                  <a:schemeClr val="tx1"/>
                </a:solidFill>
                <a:effectLst/>
              </a:rPr>
              <a:t>Introductory</a:t>
            </a:r>
            <a:r>
              <a:rPr lang="pl-PL" sz="3200" b="1" i="1" dirty="0" smtClean="0">
                <a:solidFill>
                  <a:schemeClr val="tx1"/>
                </a:solidFill>
              </a:rPr>
              <a:t> </a:t>
            </a:r>
            <a:r>
              <a:rPr lang="pl-PL" sz="3200" b="1" i="1" dirty="0" err="1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i="1" dirty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i="1" dirty="0">
                <a:ln w="6350">
                  <a:noFill/>
                </a:ln>
                <a:solidFill>
                  <a:schemeClr val="tx1"/>
                </a:solidFill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107504" y="1772816"/>
            <a:ext cx="9036496" cy="50851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endParaRPr lang="pl-PL" sz="28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. S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treng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</a:p>
          <a:p>
            <a:pPr>
              <a:buClr>
                <a:srgbClr val="66FF33"/>
              </a:buClr>
              <a:buNone/>
            </a:pP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66FF33"/>
              </a:buClr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El. of high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en-GB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imitation of take-off 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036496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6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6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600" b="1" i="1" dirty="0" smtClean="0">
                <a:ln w="6350">
                  <a:noFill/>
                </a:ln>
                <a:solidFill>
                  <a:schemeClr val="tx1"/>
                </a:solidFill>
              </a:rPr>
              <a:t>Basic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6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6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endParaRPr lang="pl-PL" sz="3600" b="1" dirty="0">
              <a:ln w="635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1288"/>
            <a:ext cx="8458200" cy="4035425"/>
          </a:xfrm>
        </p:spPr>
        <p:txBody>
          <a:bodyPr>
            <a:normAutofit/>
          </a:bodyPr>
          <a:lstStyle/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Monday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el. of 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high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pl-PL" sz="2400" b="1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jumping 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Tuesday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I +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el</a:t>
            </a:r>
            <a:r>
              <a:rPr lang="pl-PL" sz="2400" b="1" i="1" dirty="0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. of high  high </a:t>
            </a:r>
            <a:r>
              <a:rPr lang="pl-PL" sz="2400" b="1" i="1" dirty="0" err="1" smtClean="0">
                <a:solidFill>
                  <a:srgbClr val="1CE48A"/>
                </a:solidFill>
                <a:latin typeface="Arial" pitchFamily="34" charset="0"/>
                <a:cs typeface="Arial" pitchFamily="34" charset="0"/>
              </a:rPr>
              <a:t>technique</a:t>
            </a:r>
            <a:endParaRPr lang="pl-PL" sz="2400" b="1" i="1" dirty="0" smtClean="0">
              <a:solidFill>
                <a:srgbClr val="1CE48A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Wednesday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– general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endurence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Thursday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streng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II</a:t>
            </a: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Friday</a:t>
            </a:r>
            <a:r>
              <a:rPr lang="pl-PL" sz="2400" b="1" i="1" dirty="0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flexibility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+ jumping</a:t>
            </a: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Saturday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speed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2400" b="1" i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endurence</a:t>
            </a:r>
            <a:endParaRPr lang="pl-PL" sz="2400" b="1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66FF33"/>
              </a:buClr>
              <a:buFont typeface="Wingdings" pitchFamily="2" charset="2"/>
              <a:buChar char="§"/>
            </a:pPr>
            <a:r>
              <a:rPr lang="pl-PL" sz="2400" b="1" i="1" dirty="0" err="1" smtClean="0">
                <a:solidFill>
                  <a:srgbClr val="33CCFF"/>
                </a:solidFill>
                <a:latin typeface="Arial" pitchFamily="34" charset="0"/>
                <a:cs typeface="Arial" pitchFamily="34" charset="0"/>
              </a:rPr>
              <a:t>Sunday</a:t>
            </a:r>
            <a:r>
              <a:rPr lang="pl-PL" sz="2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- -------------</a:t>
            </a:r>
            <a:endParaRPr lang="pl-PL" sz="24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  <a:t/>
            </a:r>
            <a:br>
              <a:rPr lang="pl-PL" sz="3200" b="1" i="1" dirty="0" smtClean="0">
                <a:ln w="6350">
                  <a:noFill/>
                </a:ln>
                <a:solidFill>
                  <a:srgbClr val="C00000"/>
                </a:solidFill>
              </a:rPr>
            </a:br>
            <a:r>
              <a:rPr lang="pl-PL" sz="3200" b="1" i="1" dirty="0" smtClean="0">
                <a:ln w="6350">
                  <a:noFill/>
                </a:ln>
                <a:solidFill>
                  <a:schemeClr val="tx1"/>
                </a:solidFill>
              </a:rPr>
              <a:t>Basic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> </a:t>
            </a:r>
            <a:r>
              <a:rPr lang="pl-PL" sz="3200" b="1" dirty="0" err="1" smtClean="0">
                <a:ln w="6350">
                  <a:noFill/>
                </a:ln>
                <a:solidFill>
                  <a:schemeClr val="tx1"/>
                </a:solidFill>
              </a:rPr>
              <a:t>Mesocyckle</a:t>
            </a:r>
            <a: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  <a:t/>
            </a:r>
            <a:br>
              <a:rPr lang="pl-PL" sz="3200" b="1" dirty="0" smtClean="0">
                <a:ln w="6350">
                  <a:noFill/>
                </a:ln>
                <a:solidFill>
                  <a:schemeClr val="tx1"/>
                </a:solidFill>
              </a:rPr>
            </a:br>
            <a:endParaRPr lang="pl-PL" dirty="0">
              <a:ln w="6350">
                <a:noFill/>
              </a:ln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0" y="1882808"/>
            <a:ext cx="9144000" cy="49751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Warm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rgbClr val="66FF33"/>
              </a:buClr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pl-PL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Jumping 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of high </a:t>
            </a:r>
            <a:r>
              <a:rPr lang="pl-PL" sz="2800" b="1" dirty="0" err="1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jump</a:t>
            </a:r>
            <a:r>
              <a:rPr lang="pl-PL" sz="2800" b="1" dirty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technique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Ø"/>
            </a:pPr>
            <a:r>
              <a:rPr lang="pl-P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multibounds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LL-RL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l-P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RL</a:t>
            </a:r>
            <a:r>
              <a:rPr lang="pl-PL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LLLL-RLRL</a:t>
            </a:r>
            <a:endParaRPr lang="pl-PL" sz="2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endParaRPr lang="pl-PL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ClrTx/>
              <a:buFont typeface="Wingdings" pitchFamily="2" charset="2"/>
              <a:buChar char="Ø"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GB" sz="28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hythm</a:t>
            </a: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GB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take-off </a:t>
            </a:r>
            <a:endParaRPr lang="pl-PL" sz="2800" b="1" dirty="0" smtClean="0">
              <a:solidFill>
                <a:srgbClr val="1CE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1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1x6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 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GB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off leg, </a:t>
            </a:r>
            <a:r>
              <a:rPr lang="pl-PL" sz="2400" b="1" dirty="0" err="1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1x4</a:t>
            </a:r>
            <a:r>
              <a:rPr lang="pl-PL" sz="2400" b="1" dirty="0" smtClean="0">
                <a:solidFill>
                  <a:srgbClr val="1CE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swing leg</a:t>
            </a:r>
          </a:p>
          <a:p>
            <a:pPr>
              <a:lnSpc>
                <a:spcPct val="80000"/>
              </a:lnSpc>
              <a:buNone/>
            </a:pPr>
            <a:r>
              <a:rPr lang="pl-PL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pl-PL" sz="24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None/>
            </a:pP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pl-PL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Cool</a:t>
            </a:r>
            <a:r>
              <a:rPr lang="pl-PL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down </a:t>
            </a:r>
            <a:r>
              <a:rPr lang="pl-PL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	 </a:t>
            </a:r>
            <a:endParaRPr lang="pl-PL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nergetyczny">
  <a:themeElements>
    <a:clrScheme name="Energetyczny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Energetyczny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nergetyczny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1790</TotalTime>
  <Words>1169</Words>
  <Application>Microsoft Office PowerPoint</Application>
  <PresentationFormat>Pokaz na ekranie (4:3)</PresentationFormat>
  <Paragraphs>586</Paragraphs>
  <Slides>38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39" baseType="lpstr">
      <vt:lpstr>Energetyczny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Introductory Mesocyckle  </vt:lpstr>
      <vt:lpstr>  Introductory Mesocyckle </vt:lpstr>
      <vt:lpstr> Basic Mesocyckle </vt:lpstr>
      <vt:lpstr>  Basic Mesocyckle </vt:lpstr>
      <vt:lpstr>  Basic Mesocyckle </vt:lpstr>
      <vt:lpstr> Special Preparation   Mesocyckle  </vt:lpstr>
      <vt:lpstr> Special  Preparation  Mesocyckle </vt:lpstr>
      <vt:lpstr>  Special  Preparation  Mesocyckle   </vt:lpstr>
      <vt:lpstr>  Special  Preparation  Mesocyckle  </vt:lpstr>
      <vt:lpstr> Technical Preparation  Mesocyckle </vt:lpstr>
      <vt:lpstr>  Technical Preparation  Mesocyckle  </vt:lpstr>
      <vt:lpstr>   Technical Preparation  Mesocyckle  </vt:lpstr>
      <vt:lpstr>   Technical Preparation  Mesocyckle  </vt:lpstr>
      <vt:lpstr> Pre-Competition  Mesocyckle   </vt:lpstr>
      <vt:lpstr> Pre-Competition  Mesocyckle  </vt:lpstr>
      <vt:lpstr>Competion Mesocyckle  </vt:lpstr>
      <vt:lpstr> Competion Mesocyckle  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 Accumulation I </vt:lpstr>
      <vt:lpstr> Accumulation II </vt:lpstr>
      <vt:lpstr>Prezentacja programu PowerPoint</vt:lpstr>
      <vt:lpstr>  Intensification </vt:lpstr>
      <vt:lpstr>Prezentacja programu PowerPoint</vt:lpstr>
      <vt:lpstr>  Transformation I </vt:lpstr>
      <vt:lpstr>  Transformation II </vt:lpstr>
      <vt:lpstr>Prezentacja programu PowerPoint</vt:lpstr>
      <vt:lpstr> Active  Rest I  Mesocyckle  </vt:lpstr>
      <vt:lpstr> Active  Rest II   Mesocyckle  </vt:lpstr>
      <vt:lpstr>Prezentacja programu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HP</cp:lastModifiedBy>
  <cp:revision>240</cp:revision>
  <dcterms:created xsi:type="dcterms:W3CDTF">1601-01-01T00:00:00Z</dcterms:created>
  <dcterms:modified xsi:type="dcterms:W3CDTF">2014-11-12T09:55:41Z</dcterms:modified>
</cp:coreProperties>
</file>