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handoutMasterIdLst>
    <p:handoutMasterId r:id="rId53"/>
  </p:handoutMasterIdLst>
  <p:sldIdLst>
    <p:sldId id="258" r:id="rId2"/>
    <p:sldId id="290" r:id="rId3"/>
    <p:sldId id="311" r:id="rId4"/>
    <p:sldId id="328" r:id="rId5"/>
    <p:sldId id="319" r:id="rId6"/>
    <p:sldId id="314" r:id="rId7"/>
    <p:sldId id="326" r:id="rId8"/>
    <p:sldId id="315" r:id="rId9"/>
    <p:sldId id="340" r:id="rId10"/>
    <p:sldId id="292" r:id="rId11"/>
    <p:sldId id="312" r:id="rId12"/>
    <p:sldId id="291" r:id="rId13"/>
    <p:sldId id="338" r:id="rId14"/>
    <p:sldId id="293" r:id="rId15"/>
    <p:sldId id="288" r:id="rId16"/>
    <p:sldId id="289" r:id="rId17"/>
    <p:sldId id="316" r:id="rId18"/>
    <p:sldId id="341" r:id="rId19"/>
    <p:sldId id="298" r:id="rId20"/>
    <p:sldId id="295" r:id="rId21"/>
    <p:sldId id="294" r:id="rId22"/>
    <p:sldId id="324" r:id="rId23"/>
    <p:sldId id="339" r:id="rId24"/>
    <p:sldId id="299" r:id="rId25"/>
    <p:sldId id="296" r:id="rId26"/>
    <p:sldId id="297" r:id="rId27"/>
    <p:sldId id="325" r:id="rId28"/>
    <p:sldId id="302" r:id="rId29"/>
    <p:sldId id="300" r:id="rId30"/>
    <p:sldId id="304" r:id="rId31"/>
    <p:sldId id="329" r:id="rId32"/>
    <p:sldId id="317" r:id="rId33"/>
    <p:sldId id="321" r:id="rId34"/>
    <p:sldId id="303" r:id="rId35"/>
    <p:sldId id="330" r:id="rId36"/>
    <p:sldId id="344" r:id="rId37"/>
    <p:sldId id="331" r:id="rId38"/>
    <p:sldId id="332" r:id="rId39"/>
    <p:sldId id="343" r:id="rId40"/>
    <p:sldId id="333" r:id="rId41"/>
    <p:sldId id="334" r:id="rId42"/>
    <p:sldId id="342" r:id="rId43"/>
    <p:sldId id="335" r:id="rId44"/>
    <p:sldId id="320" r:id="rId45"/>
    <p:sldId id="327" r:id="rId46"/>
    <p:sldId id="322" r:id="rId47"/>
    <p:sldId id="318" r:id="rId48"/>
    <p:sldId id="323" r:id="rId49"/>
    <p:sldId id="336" r:id="rId50"/>
    <p:sldId id="337" r:id="rId51"/>
    <p:sldId id="345" r:id="rId5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45CF97"/>
    <a:srgbClr val="000066"/>
    <a:srgbClr val="FFFF66"/>
    <a:srgbClr val="66FF33"/>
    <a:srgbClr val="33CCFF"/>
    <a:srgbClr val="FF0000"/>
    <a:srgbClr val="FAB3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8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F84D19-B48A-46B3-8D79-C69DA38E5824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1104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A982-7150-41C5-B98A-7FC994F78EA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5A38-DDD4-47BF-AA88-A52DA1858C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1C09E-90BA-4B9D-8B5E-A144080BE8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1B43-487E-40C2-8EC9-EDBD48A484A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835F-F640-4705-BB70-176CD8AF052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9813-2A2E-4026-AC4A-7D99DFDC0CE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4503A-FC78-494C-B3A6-998A4443954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1881-0847-4A13-828D-AED3C5B7C0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40DA3-C8A4-4EDC-9F64-AE8C58E60F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019-3F56-4C2D-BA54-E732219790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3F829-BBB0-4874-8725-0C9CCEEA590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2D7A391-DB08-4470-BEBC-03DECDBA5D9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42844" y="1041023"/>
            <a:ext cx="9001156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endParaRPr lang="pl-PL" sz="2400" b="1" dirty="0">
              <a:latin typeface="Arial" charset="0"/>
            </a:endParaRPr>
          </a:p>
          <a:p>
            <a:pPr algn="ctr"/>
            <a:r>
              <a:rPr lang="pl-PL" sz="40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The </a:t>
            </a:r>
            <a:r>
              <a:rPr lang="pl-PL" sz="4000" b="1" dirty="0" err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a</a:t>
            </a:r>
            <a:r>
              <a:rPr lang="pl-PL" sz="40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nnual</a:t>
            </a:r>
            <a:r>
              <a:rPr lang="pl-PL" sz="40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 </a:t>
            </a:r>
            <a:r>
              <a:rPr lang="pl-PL" sz="4000" b="1" dirty="0" err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r</a:t>
            </a:r>
            <a:r>
              <a:rPr lang="pl-PL" sz="40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unning</a:t>
            </a:r>
            <a:r>
              <a:rPr lang="pl-PL" sz="40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 </a:t>
            </a:r>
            <a:r>
              <a:rPr lang="pl-PL" sz="4000" b="1" dirty="0" err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t</a:t>
            </a:r>
            <a:r>
              <a:rPr lang="pl-PL" sz="40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raining</a:t>
            </a:r>
            <a:r>
              <a:rPr lang="pl-PL" sz="40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 </a:t>
            </a:r>
          </a:p>
          <a:p>
            <a:pPr algn="ctr"/>
            <a:r>
              <a:rPr lang="pl-PL" sz="4000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f</a:t>
            </a:r>
            <a:r>
              <a:rPr lang="pl-PL" sz="40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or </a:t>
            </a:r>
            <a:r>
              <a:rPr lang="pl-PL" sz="4000" b="1" dirty="0" err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l</a:t>
            </a:r>
            <a:r>
              <a:rPr lang="pl-PL" sz="40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ong</a:t>
            </a:r>
            <a:r>
              <a:rPr lang="pl-PL" sz="40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 and </a:t>
            </a:r>
            <a:r>
              <a:rPr lang="pl-PL" sz="4000" b="1" dirty="0" err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t</a:t>
            </a:r>
            <a:r>
              <a:rPr lang="pl-PL" sz="40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riple</a:t>
            </a:r>
            <a:r>
              <a:rPr lang="pl-PL" sz="40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 </a:t>
            </a:r>
            <a:r>
              <a:rPr lang="pl-PL" sz="4000" b="1" dirty="0" err="1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j</a:t>
            </a:r>
            <a:r>
              <a:rPr lang="pl-PL" sz="4000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ump</a:t>
            </a:r>
            <a:endParaRPr lang="pl-PL" sz="40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000066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charset="0"/>
            </a:endParaRPr>
          </a:p>
          <a:p>
            <a:pPr algn="ctr"/>
            <a:endParaRPr lang="pl-PL" sz="2400" b="1" dirty="0" smtClean="0">
              <a:solidFill>
                <a:srgbClr val="45CF97"/>
              </a:solidFill>
              <a:latin typeface="Arial" charset="0"/>
            </a:endParaRPr>
          </a:p>
          <a:p>
            <a:pPr algn="ctr"/>
            <a:endParaRPr lang="pl-PL" sz="2400" b="1" dirty="0">
              <a:solidFill>
                <a:srgbClr val="45CF97"/>
              </a:solidFill>
              <a:latin typeface="Arial" charset="0"/>
            </a:endParaRPr>
          </a:p>
          <a:p>
            <a:pPr algn="ctr"/>
            <a:endParaRPr lang="pl-PL" sz="1800" b="1" dirty="0">
              <a:solidFill>
                <a:srgbClr val="45CF97"/>
              </a:solidFill>
              <a:latin typeface="Arial" charset="0"/>
            </a:endParaRPr>
          </a:p>
          <a:p>
            <a:pPr algn="ctr"/>
            <a:endParaRPr lang="pl-PL" sz="1800" b="1" dirty="0">
              <a:solidFill>
                <a:srgbClr val="45CF97"/>
              </a:solidFill>
              <a:latin typeface="Arial" charset="0"/>
            </a:endParaRPr>
          </a:p>
          <a:p>
            <a:pPr algn="ctr"/>
            <a:endParaRPr lang="pl-PL" sz="1800" b="1" dirty="0">
              <a:solidFill>
                <a:srgbClr val="45CF97"/>
              </a:solidFill>
              <a:latin typeface="Arial" charset="0"/>
            </a:endParaRPr>
          </a:p>
          <a:p>
            <a:pPr algn="ctr"/>
            <a:endParaRPr lang="pl-PL" sz="1800" b="1" dirty="0">
              <a:solidFill>
                <a:srgbClr val="45CF97"/>
              </a:solidFill>
              <a:latin typeface="Arial" charset="0"/>
            </a:endParaRPr>
          </a:p>
          <a:p>
            <a:pPr algn="ctr"/>
            <a:endParaRPr lang="pl-PL" sz="1800" b="1" dirty="0">
              <a:solidFill>
                <a:srgbClr val="45CF97"/>
              </a:solidFill>
              <a:latin typeface="Arial" charset="0"/>
            </a:endParaRPr>
          </a:p>
          <a:p>
            <a:pPr algn="ctr"/>
            <a:endParaRPr lang="pl-PL" sz="1800" b="1" dirty="0">
              <a:solidFill>
                <a:srgbClr val="45CF97"/>
              </a:solidFill>
              <a:latin typeface="Arial" charset="0"/>
            </a:endParaRPr>
          </a:p>
          <a:p>
            <a:pPr algn="ctr"/>
            <a:endParaRPr lang="pl-PL" sz="2400" b="1" dirty="0" smtClean="0">
              <a:solidFill>
                <a:srgbClr val="45CF97"/>
              </a:solidFill>
              <a:latin typeface="Arial" charset="0"/>
            </a:endParaRPr>
          </a:p>
          <a:p>
            <a:pPr algn="ctr"/>
            <a:endParaRPr lang="pl-PL" sz="2400" b="1" dirty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  <a:p>
            <a:pPr algn="ctr"/>
            <a:r>
              <a:rPr lang="pl-PL" sz="2400" b="1" dirty="0" smtClean="0">
                <a:solidFill>
                  <a:srgbClr val="FF0000"/>
                </a:solidFill>
                <a:latin typeface="Arial" charset="0"/>
              </a:rPr>
              <a:t>Piotr Bora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412776"/>
          </a:xfrm>
          <a:ln>
            <a:noFill/>
          </a:ln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4000" b="1" dirty="0" smtClean="0">
                <a:ln w="63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/>
            </a:r>
            <a:br>
              <a:rPr lang="pl-PL" sz="4000" b="1" dirty="0" smtClean="0">
                <a:ln w="63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</a:br>
            <a:r>
              <a:rPr lang="en-GB" sz="4000" b="1" dirty="0" smtClean="0">
                <a:ln w="6350">
                  <a:noFill/>
                </a:ln>
                <a:solidFill>
                  <a:srgbClr val="000066"/>
                </a:solidFill>
              </a:rPr>
              <a:t>Introductory</a:t>
            </a:r>
            <a:r>
              <a:rPr lang="pl-PL" sz="4000" b="1" dirty="0" smtClean="0">
                <a:solidFill>
                  <a:srgbClr val="000066"/>
                </a:solidFill>
              </a:rPr>
              <a:t> </a:t>
            </a:r>
            <a:r>
              <a:rPr lang="pl-PL" sz="4000" b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4000" b="1" dirty="0" smtClean="0">
                <a:ln w="63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/>
            </a:r>
            <a:br>
              <a:rPr lang="pl-PL" sz="4000" b="1" dirty="0" smtClean="0">
                <a:ln w="63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</a:br>
            <a:r>
              <a:rPr lang="pl-PL" sz="3200" b="1" i="1" dirty="0">
                <a:ln w="63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66FF33"/>
                </a:solidFill>
              </a:rPr>
              <a:t/>
            </a:r>
            <a:br>
              <a:rPr lang="pl-PL" sz="3200" b="1" i="1" dirty="0">
                <a:ln w="63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66FF33"/>
                </a:solidFill>
              </a:rPr>
            </a:br>
            <a:endParaRPr lang="pl-PL" sz="3200" b="1" i="1" dirty="0">
              <a:ln w="6350">
                <a:solidFill>
                  <a:schemeClr val="accent2">
                    <a:lumMod val="50000"/>
                  </a:schemeClr>
                </a:solidFill>
              </a:ln>
              <a:solidFill>
                <a:srgbClr val="66FF33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2564904"/>
            <a:ext cx="9144000" cy="3839066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Monday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flexibility</a:t>
            </a:r>
            <a:r>
              <a:rPr lang="pl-PL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+ jumping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Tuesday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strength</a:t>
            </a:r>
            <a:r>
              <a:rPr lang="pl-PL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Wednesday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flexibility</a:t>
            </a:r>
            <a:r>
              <a:rPr lang="pl-PL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pl-PL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el. of </a:t>
            </a:r>
            <a:r>
              <a:rPr lang="pl-PL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long</a:t>
            </a:r>
            <a:r>
              <a:rPr lang="pl-PL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pl-PL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triple</a:t>
            </a:r>
            <a:r>
              <a:rPr lang="pl-PL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jump</a:t>
            </a:r>
            <a:r>
              <a:rPr lang="pl-PL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technique</a:t>
            </a:r>
            <a:r>
              <a:rPr lang="pl-PL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l-PL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Thursday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---------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Friday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pl-PL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strength</a:t>
            </a:r>
            <a:r>
              <a:rPr lang="pl-PL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Saturday</a:t>
            </a:r>
            <a:r>
              <a:rPr lang="pl-PL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 general </a:t>
            </a:r>
            <a:r>
              <a:rPr lang="pl-PL" sz="24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endurence</a:t>
            </a:r>
            <a:endParaRPr lang="pl-PL" sz="24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Sunday</a:t>
            </a:r>
            <a:r>
              <a:rPr lang="pl-PL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-------------</a:t>
            </a:r>
          </a:p>
          <a:p>
            <a:pPr>
              <a:buClrTx/>
            </a:pPr>
            <a:endParaRPr lang="pl-PL" sz="28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99392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GB" sz="3600" b="1" dirty="0" smtClean="0">
                <a:ln w="6350">
                  <a:noFill/>
                </a:ln>
                <a:solidFill>
                  <a:srgbClr val="000066"/>
                </a:solidFill>
              </a:rPr>
              <a:t>Introductory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r>
              <a:rPr lang="pl-PL" sz="3600" b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052736"/>
            <a:ext cx="9144000" cy="501317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endParaRPr lang="pl-PL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502920" indent="-457200">
              <a:lnSpc>
                <a:spcPct val="90000"/>
              </a:lnSpc>
              <a:buClrTx/>
              <a:buFontTx/>
              <a:buAutoNum type="arabicPeriod"/>
            </a:pPr>
            <a:r>
              <a:rPr lang="pl-PL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Jogging    2 km</a:t>
            </a:r>
          </a:p>
          <a:p>
            <a:pPr marL="502920" indent="-457200">
              <a:lnSpc>
                <a:spcPct val="90000"/>
              </a:lnSpc>
              <a:buClrTx/>
              <a:buFontTx/>
              <a:buAutoNum type="arabicPeriod"/>
            </a:pPr>
            <a:endParaRPr lang="pl-PL" sz="2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>
                <a:solidFill>
                  <a:schemeClr val="tx1"/>
                </a:solidFill>
              </a:rPr>
              <a:t>Stretching 15 </a:t>
            </a:r>
            <a:r>
              <a:rPr lang="en-US" sz="2400" b="1" dirty="0" smtClean="0">
                <a:solidFill>
                  <a:schemeClr val="tx1"/>
                </a:solidFill>
              </a:rPr>
              <a:t>min</a:t>
            </a:r>
            <a:endParaRPr lang="pl-PL" sz="2400" b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endParaRPr lang="pl-PL" sz="2400" b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pl-PL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>
                <a:solidFill>
                  <a:srgbClr val="00B050"/>
                </a:solidFill>
              </a:rPr>
              <a:t>Special running drills: 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A Skips </a:t>
            </a:r>
            <a:r>
              <a:rPr lang="en-US" sz="2400" dirty="0" err="1">
                <a:solidFill>
                  <a:srgbClr val="00B050"/>
                </a:solidFill>
              </a:rPr>
              <a:t>5x30m</a:t>
            </a:r>
            <a:r>
              <a:rPr lang="en-US" sz="2400" dirty="0">
                <a:solidFill>
                  <a:srgbClr val="00B050"/>
                </a:solidFill>
              </a:rPr>
              <a:t>      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B Skips </a:t>
            </a:r>
            <a:r>
              <a:rPr lang="en-US" sz="2400" dirty="0" err="1">
                <a:solidFill>
                  <a:srgbClr val="00B050"/>
                </a:solidFill>
              </a:rPr>
              <a:t>5x30m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C Skips </a:t>
            </a:r>
            <a:r>
              <a:rPr lang="en-US" sz="2400" dirty="0" err="1" smtClean="0">
                <a:solidFill>
                  <a:srgbClr val="00B050"/>
                </a:solidFill>
              </a:rPr>
              <a:t>5x30m</a:t>
            </a:r>
            <a:endParaRPr lang="pl-PL" sz="2400" dirty="0" smtClean="0">
              <a:solidFill>
                <a:srgbClr val="00B05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pl-PL" sz="2400" dirty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de-DE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l-PL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Jogging    2 km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pl-PL" sz="2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en-US" sz="2400" b="1" dirty="0">
                <a:solidFill>
                  <a:schemeClr val="tx1"/>
                </a:solidFill>
              </a:rPr>
              <a:t>Stretching </a:t>
            </a:r>
            <a:r>
              <a:rPr lang="pl-PL" sz="2400" b="1" dirty="0" smtClean="0">
                <a:solidFill>
                  <a:schemeClr val="tx1"/>
                </a:solidFill>
              </a:rPr>
              <a:t>20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min</a:t>
            </a:r>
            <a:endParaRPr lang="pl-PL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0635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Basic </a:t>
            </a:r>
            <a:r>
              <a:rPr lang="pl-PL" sz="3600" b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844824"/>
            <a:ext cx="9144000" cy="4896544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800" dirty="0" err="1" smtClean="0">
                <a:solidFill>
                  <a:schemeClr val="tx1"/>
                </a:solidFill>
              </a:rPr>
              <a:t>Two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endurance </a:t>
            </a:r>
            <a:r>
              <a:rPr lang="en-US" sz="2800" dirty="0" smtClean="0">
                <a:solidFill>
                  <a:schemeClr val="tx1"/>
                </a:solidFill>
              </a:rPr>
              <a:t>running </a:t>
            </a:r>
            <a:r>
              <a:rPr lang="en-US" sz="2800" dirty="0">
                <a:solidFill>
                  <a:schemeClr val="tx1"/>
                </a:solidFill>
              </a:rPr>
              <a:t>training </a:t>
            </a:r>
            <a:r>
              <a:rPr lang="en-US" sz="2800" dirty="0" smtClean="0">
                <a:solidFill>
                  <a:schemeClr val="tx1"/>
                </a:solidFill>
              </a:rPr>
              <a:t>sessions per week</a:t>
            </a:r>
            <a:endParaRPr lang="pl-PL" sz="2800" dirty="0" smtClean="0">
              <a:solidFill>
                <a:schemeClr val="tx1"/>
              </a:solidFill>
            </a:endParaRPr>
          </a:p>
          <a:p>
            <a:pPr marL="365760" lvl="1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The </a:t>
            </a:r>
            <a:r>
              <a:rPr lang="en-US" sz="2800" dirty="0">
                <a:solidFill>
                  <a:schemeClr val="tx1"/>
                </a:solidFill>
              </a:rPr>
              <a:t>development of endurance consists of two parts (general endurance and speed endurance</a:t>
            </a:r>
            <a:r>
              <a:rPr lang="en-US" sz="2800" dirty="0" smtClean="0">
                <a:solidFill>
                  <a:schemeClr val="tx1"/>
                </a:solidFill>
              </a:rPr>
              <a:t>) </a:t>
            </a: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It </a:t>
            </a:r>
            <a:r>
              <a:rPr lang="en-US" sz="2800" dirty="0">
                <a:solidFill>
                  <a:schemeClr val="tx1"/>
                </a:solidFill>
              </a:rPr>
              <a:t>should take place outdoors such as in the stadium, grass or </a:t>
            </a:r>
            <a:r>
              <a:rPr lang="en-US" sz="2800" dirty="0" smtClean="0">
                <a:solidFill>
                  <a:schemeClr val="tx1"/>
                </a:solidFill>
              </a:rPr>
              <a:t>forest </a:t>
            </a:r>
            <a:endParaRPr lang="pl-PL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Basic </a:t>
            </a:r>
            <a:r>
              <a:rPr lang="pl-PL" sz="3600" b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844824"/>
            <a:ext cx="9144000" cy="4896544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The </a:t>
            </a:r>
            <a:r>
              <a:rPr lang="en-US" sz="2800" dirty="0">
                <a:solidFill>
                  <a:schemeClr val="tx1"/>
                </a:solidFill>
              </a:rPr>
              <a:t>main part of the workouts consists </a:t>
            </a:r>
            <a:r>
              <a:rPr lang="en-US" sz="2800" dirty="0" smtClean="0">
                <a:solidFill>
                  <a:schemeClr val="tx1"/>
                </a:solidFill>
              </a:rPr>
              <a:t>of</a:t>
            </a:r>
            <a:r>
              <a:rPr lang="pl-PL" sz="2800" dirty="0" smtClean="0">
                <a:solidFill>
                  <a:schemeClr val="tx1"/>
                </a:solidFill>
              </a:rPr>
              <a:t>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800" dirty="0" smtClean="0">
                <a:solidFill>
                  <a:schemeClr val="tx1"/>
                </a:solidFill>
              </a:rPr>
              <a:t> 	</a:t>
            </a:r>
            <a:r>
              <a:rPr lang="en-US" sz="2800" dirty="0" smtClean="0">
                <a:solidFill>
                  <a:schemeClr val="tx1"/>
                </a:solidFill>
              </a:rPr>
              <a:t>jogging </a:t>
            </a: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800" dirty="0" smtClean="0">
                <a:solidFill>
                  <a:schemeClr val="tx1"/>
                </a:solidFill>
              </a:rPr>
              <a:t>  </a:t>
            </a:r>
            <a:r>
              <a:rPr lang="en-US" sz="2800" dirty="0" smtClean="0">
                <a:solidFill>
                  <a:schemeClr val="tx1"/>
                </a:solidFill>
              </a:rPr>
              <a:t>stretching </a:t>
            </a: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800" dirty="0" smtClean="0">
                <a:solidFill>
                  <a:schemeClr val="tx1"/>
                </a:solidFill>
              </a:rPr>
              <a:t> 	</a:t>
            </a:r>
            <a:r>
              <a:rPr lang="en-US" sz="2800" dirty="0" smtClean="0">
                <a:solidFill>
                  <a:schemeClr val="tx1"/>
                </a:solidFill>
              </a:rPr>
              <a:t>special </a:t>
            </a:r>
            <a:r>
              <a:rPr lang="en-US" sz="2800" dirty="0">
                <a:solidFill>
                  <a:schemeClr val="tx1"/>
                </a:solidFill>
              </a:rPr>
              <a:t>running </a:t>
            </a:r>
            <a:r>
              <a:rPr lang="en-US" sz="2800" dirty="0" smtClean="0">
                <a:solidFill>
                  <a:schemeClr val="tx1"/>
                </a:solidFill>
              </a:rPr>
              <a:t>drills</a:t>
            </a:r>
            <a:r>
              <a:rPr lang="pl-PL" sz="2800" dirty="0" smtClean="0">
                <a:solidFill>
                  <a:schemeClr val="tx1"/>
                </a:solidFill>
              </a:rPr>
              <a:t> (</a:t>
            </a:r>
            <a:r>
              <a:rPr lang="pl-PL" sz="2800" dirty="0" err="1" smtClean="0">
                <a:solidFill>
                  <a:schemeClr val="tx1"/>
                </a:solidFill>
              </a:rPr>
              <a:t>skips</a:t>
            </a:r>
            <a:r>
              <a:rPr lang="pl-PL" sz="2800" dirty="0" smtClean="0">
                <a:solidFill>
                  <a:schemeClr val="tx1"/>
                </a:solidFill>
              </a:rPr>
              <a:t>)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2800" dirty="0" smtClean="0">
                <a:solidFill>
                  <a:schemeClr val="tx1"/>
                </a:solidFill>
              </a:rPr>
              <a:t> 	</a:t>
            </a:r>
            <a:r>
              <a:rPr lang="en-US" sz="2800" dirty="0" smtClean="0">
                <a:solidFill>
                  <a:schemeClr val="tx1"/>
                </a:solidFill>
              </a:rPr>
              <a:t>runs </a:t>
            </a:r>
            <a:r>
              <a:rPr lang="en-US" sz="2800" dirty="0">
                <a:solidFill>
                  <a:schemeClr val="tx1"/>
                </a:solidFill>
              </a:rPr>
              <a:t>(</a:t>
            </a:r>
            <a:r>
              <a:rPr lang="en-US" sz="2800" dirty="0" smtClean="0">
                <a:solidFill>
                  <a:schemeClr val="tx1"/>
                </a:solidFill>
              </a:rPr>
              <a:t>150</a:t>
            </a:r>
            <a:r>
              <a:rPr lang="pl-PL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m-200</a:t>
            </a:r>
            <a:r>
              <a:rPr lang="pl-PL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m)</a:t>
            </a:r>
            <a:endParaRPr lang="pl-PL" sz="28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</a:rPr>
              <a:t>There </a:t>
            </a:r>
            <a:r>
              <a:rPr lang="en-US" sz="2600" dirty="0">
                <a:solidFill>
                  <a:schemeClr val="tx1"/>
                </a:solidFill>
              </a:rPr>
              <a:t>are no speed drills in this </a:t>
            </a:r>
            <a:r>
              <a:rPr lang="en-US" sz="2600" dirty="0" err="1">
                <a:solidFill>
                  <a:schemeClr val="tx1"/>
                </a:solidFill>
              </a:rPr>
              <a:t>mesocycle</a:t>
            </a:r>
            <a:endParaRPr lang="pl-PL" sz="2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5261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0666" y="0"/>
            <a:ext cx="9154665" cy="1844824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>Basic </a:t>
            </a:r>
            <a:r>
              <a:rPr lang="pl-PL" sz="3600" dirty="0" err="1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2636913"/>
            <a:ext cx="9144000" cy="4221088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Monday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– jumping + el. of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long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/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triple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jump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technique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Tuesday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–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strength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Wednesday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00B050"/>
                </a:solidFill>
                <a:cs typeface="Arial" pitchFamily="34" charset="0"/>
              </a:rPr>
              <a:t>– general </a:t>
            </a:r>
            <a:r>
              <a:rPr lang="pl-PL" sz="2400" b="1" dirty="0" err="1" smtClean="0">
                <a:solidFill>
                  <a:srgbClr val="00B050"/>
                </a:solidFill>
                <a:cs typeface="Arial" pitchFamily="34" charset="0"/>
              </a:rPr>
              <a:t>endurence</a:t>
            </a:r>
            <a:endParaRPr lang="pl-PL" sz="2400" b="1" dirty="0" smtClean="0">
              <a:solidFill>
                <a:srgbClr val="00B05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Thursday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-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strength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II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Friday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-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flexibility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+ jumping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Saturday</a:t>
            </a:r>
            <a:r>
              <a:rPr lang="pl-PL" sz="2400" b="1" dirty="0" smtClean="0">
                <a:cs typeface="Arial" pitchFamily="34" charset="0"/>
              </a:rPr>
              <a:t>  </a:t>
            </a:r>
            <a:r>
              <a:rPr lang="pl-PL" sz="2400" b="1" dirty="0" smtClean="0">
                <a:solidFill>
                  <a:srgbClr val="00B050"/>
                </a:solidFill>
                <a:cs typeface="Arial" pitchFamily="34" charset="0"/>
              </a:rPr>
              <a:t>- </a:t>
            </a:r>
            <a:r>
              <a:rPr lang="pl-PL" sz="2400" b="1" dirty="0" err="1" smtClean="0">
                <a:solidFill>
                  <a:srgbClr val="00B050"/>
                </a:solidFill>
                <a:cs typeface="Arial" pitchFamily="34" charset="0"/>
              </a:rPr>
              <a:t>speed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00B050"/>
                </a:solidFill>
                <a:cs typeface="Arial" pitchFamily="34" charset="0"/>
              </a:rPr>
              <a:t>endurence</a:t>
            </a:r>
            <a:endParaRPr lang="pl-PL" sz="2400" b="1" dirty="0" smtClean="0">
              <a:solidFill>
                <a:srgbClr val="00B05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Sunday</a:t>
            </a:r>
            <a:r>
              <a:rPr lang="pl-PL" sz="2400" b="1" dirty="0" smtClean="0">
                <a:cs typeface="Arial" pitchFamily="34" charset="0"/>
              </a:rPr>
              <a:t> 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- -------------</a:t>
            </a:r>
            <a:endParaRPr lang="pl-PL" sz="2400" b="1" dirty="0">
              <a:solidFill>
                <a:srgbClr val="FF000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84313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Basic </a:t>
            </a:r>
            <a:r>
              <a:rPr lang="pl-PL" sz="3600" b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i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785926"/>
            <a:ext cx="9144000" cy="507207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1.  Jogging    3 km</a:t>
            </a:r>
          </a:p>
          <a:p>
            <a:pPr marL="64008" indent="0"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 </a:t>
            </a:r>
            <a:r>
              <a:rPr lang="en-US" sz="2400" b="1" dirty="0" smtClean="0">
                <a:solidFill>
                  <a:schemeClr val="tx1"/>
                </a:solidFill>
              </a:rPr>
              <a:t>Stretching 15</a:t>
            </a:r>
            <a:r>
              <a:rPr lang="pl-PL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min</a:t>
            </a:r>
            <a:endParaRPr lang="pl-PL" sz="24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en-US" sz="2400" b="1" dirty="0">
                <a:solidFill>
                  <a:srgbClr val="00B050"/>
                </a:solidFill>
              </a:rPr>
              <a:t>3.  Special running drills 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A Skips </a:t>
            </a:r>
            <a:r>
              <a:rPr lang="pl-PL" sz="2400" dirty="0" smtClean="0">
                <a:solidFill>
                  <a:srgbClr val="00B050"/>
                </a:solidFill>
              </a:rPr>
              <a:t>	</a:t>
            </a:r>
            <a:r>
              <a:rPr lang="en-US" sz="2400" dirty="0" err="1" smtClean="0">
                <a:solidFill>
                  <a:srgbClr val="00B050"/>
                </a:solidFill>
              </a:rPr>
              <a:t>5x30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m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Run </a:t>
            </a:r>
            <a:r>
              <a:rPr lang="pl-PL" sz="2400" dirty="0" smtClean="0">
                <a:solidFill>
                  <a:srgbClr val="00B050"/>
                </a:solidFill>
              </a:rPr>
              <a:t>		</a:t>
            </a:r>
            <a:r>
              <a:rPr lang="en-US" sz="2400" dirty="0" err="1" smtClean="0">
                <a:solidFill>
                  <a:srgbClr val="00B050"/>
                </a:solidFill>
              </a:rPr>
              <a:t>150m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B Skips </a:t>
            </a:r>
            <a:r>
              <a:rPr lang="pl-PL" sz="2400" dirty="0" smtClean="0">
                <a:solidFill>
                  <a:srgbClr val="00B050"/>
                </a:solidFill>
              </a:rPr>
              <a:t>	</a:t>
            </a:r>
            <a:r>
              <a:rPr lang="en-US" sz="2400" dirty="0" err="1" smtClean="0">
                <a:solidFill>
                  <a:srgbClr val="00B050"/>
                </a:solidFill>
              </a:rPr>
              <a:t>5x30m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Run </a:t>
            </a:r>
            <a:r>
              <a:rPr lang="pl-PL" sz="2400" dirty="0" smtClean="0">
                <a:solidFill>
                  <a:srgbClr val="00B050"/>
                </a:solidFill>
              </a:rPr>
              <a:t>		</a:t>
            </a:r>
            <a:r>
              <a:rPr lang="en-US" sz="2400" dirty="0" err="1" smtClean="0">
                <a:solidFill>
                  <a:srgbClr val="00B050"/>
                </a:solidFill>
              </a:rPr>
              <a:t>150m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C Skips </a:t>
            </a:r>
            <a:r>
              <a:rPr lang="pl-PL" sz="2400" dirty="0" smtClean="0">
                <a:solidFill>
                  <a:srgbClr val="00B050"/>
                </a:solidFill>
              </a:rPr>
              <a:t>	</a:t>
            </a:r>
            <a:r>
              <a:rPr lang="en-US" sz="2400" dirty="0" err="1" smtClean="0">
                <a:solidFill>
                  <a:srgbClr val="00B050"/>
                </a:solidFill>
              </a:rPr>
              <a:t>5x30m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Run </a:t>
            </a:r>
            <a:r>
              <a:rPr lang="pl-PL" sz="2400" dirty="0" smtClean="0">
                <a:solidFill>
                  <a:srgbClr val="00B050"/>
                </a:solidFill>
              </a:rPr>
              <a:t>		</a:t>
            </a:r>
            <a:r>
              <a:rPr lang="en-US" sz="2400" dirty="0" err="1" smtClean="0">
                <a:solidFill>
                  <a:srgbClr val="00B050"/>
                </a:solidFill>
              </a:rPr>
              <a:t>150m</a:t>
            </a:r>
            <a:endParaRPr lang="pl-PL" sz="2400" dirty="0">
              <a:solidFill>
                <a:srgbClr val="00B050"/>
              </a:solidFill>
            </a:endParaRPr>
          </a:p>
          <a:p>
            <a:pPr marL="64008" indent="0">
              <a:buNone/>
            </a:pPr>
            <a:r>
              <a:rPr lang="en-US" sz="2400" b="1" dirty="0">
                <a:solidFill>
                  <a:srgbClr val="00B050"/>
                </a:solidFill>
              </a:rPr>
              <a:t>4.  Jogging </a:t>
            </a:r>
            <a:r>
              <a:rPr lang="en-US" sz="2400" b="1" dirty="0" err="1">
                <a:solidFill>
                  <a:srgbClr val="00B050"/>
                </a:solidFill>
              </a:rPr>
              <a:t>2km</a:t>
            </a:r>
            <a:endParaRPr lang="pl-PL" sz="2400" dirty="0">
              <a:solidFill>
                <a:srgbClr val="00B050"/>
              </a:solidFill>
            </a:endParaRPr>
          </a:p>
          <a:p>
            <a:pPr marL="64008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5.  Stretching </a:t>
            </a:r>
            <a:r>
              <a:rPr lang="en-US" sz="2400" b="1" dirty="0" err="1">
                <a:solidFill>
                  <a:schemeClr val="tx1"/>
                </a:solidFill>
              </a:rPr>
              <a:t>15min</a:t>
            </a:r>
            <a:endParaRPr lang="pl-PL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2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2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200" b="1" dirty="0" smtClean="0">
                <a:ln w="6350">
                  <a:noFill/>
                </a:ln>
                <a:solidFill>
                  <a:srgbClr val="000066"/>
                </a:solidFill>
              </a:rPr>
              <a:t>Basic </a:t>
            </a:r>
            <a:r>
              <a:rPr lang="pl-PL" sz="3200" b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2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2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200" b="1" i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2060848"/>
            <a:ext cx="9144000" cy="4797152"/>
          </a:xfrm>
        </p:spPr>
        <p:txBody>
          <a:bodyPr>
            <a:normAutofit/>
          </a:bodyPr>
          <a:lstStyle/>
          <a:p>
            <a:pPr marL="521208" indent="-457200" algn="ctr">
              <a:lnSpc>
                <a:spcPct val="80000"/>
              </a:lnSpc>
              <a:buNone/>
            </a:pPr>
            <a:endParaRPr lang="pl-PL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521208" indent="-457200">
              <a:lnSpc>
                <a:spcPct val="80000"/>
              </a:lnSpc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pl-PL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Warm</a:t>
            </a: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up</a:t>
            </a:r>
            <a:endParaRPr lang="pl-PL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4008" indent="0">
              <a:buNone/>
            </a:pPr>
            <a:r>
              <a:rPr lang="pl-PL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dirty="0" smtClean="0">
                <a:solidFill>
                  <a:srgbClr val="00B050"/>
                </a:solidFill>
              </a:rPr>
              <a:t>Speed </a:t>
            </a:r>
            <a:r>
              <a:rPr lang="en-US" sz="2400" b="1" dirty="0">
                <a:solidFill>
                  <a:srgbClr val="00B050"/>
                </a:solidFill>
              </a:rPr>
              <a:t>Endurance </a:t>
            </a:r>
            <a:r>
              <a:rPr lang="en-US" sz="2400" b="1" dirty="0" smtClean="0">
                <a:solidFill>
                  <a:srgbClr val="00B050"/>
                </a:solidFill>
              </a:rPr>
              <a:t>&gt;</a:t>
            </a:r>
            <a:r>
              <a:rPr lang="pl-PL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recovery 6</a:t>
            </a:r>
            <a:r>
              <a:rPr lang="pl-PL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min 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rgbClr val="00B050"/>
                </a:solidFill>
              </a:rPr>
              <a:t>3x200m</a:t>
            </a:r>
            <a:r>
              <a:rPr lang="en-US" sz="2400" dirty="0">
                <a:solidFill>
                  <a:srgbClr val="00B050"/>
                </a:solidFill>
              </a:rPr>
              <a:t>, </a:t>
            </a:r>
            <a:r>
              <a:rPr lang="en-US" sz="2400" dirty="0" err="1">
                <a:solidFill>
                  <a:srgbClr val="00B050"/>
                </a:solidFill>
              </a:rPr>
              <a:t>2x150m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endParaRPr lang="pl-PL" sz="2400" dirty="0">
              <a:solidFill>
                <a:srgbClr val="00B050"/>
              </a:solidFill>
            </a:endParaRPr>
          </a:p>
          <a:p>
            <a:pPr marL="64008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3</a:t>
            </a:r>
            <a:r>
              <a:rPr lang="en-US" sz="2400" b="1" dirty="0">
                <a:solidFill>
                  <a:schemeClr val="tx1"/>
                </a:solidFill>
              </a:rPr>
              <a:t>.  Cool-down</a:t>
            </a:r>
            <a:r>
              <a:rPr lang="pl-PL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l-PL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l-PL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		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 smtClean="0">
                <a:ln w="6350">
                  <a:noFill/>
                </a:ln>
                <a:solidFill>
                  <a:srgbClr val="000066"/>
                </a:solidFill>
              </a:rPr>
              <a:t>Special </a:t>
            </a: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>P</a:t>
            </a:r>
            <a:r>
              <a:rPr lang="en-GB" sz="3600" dirty="0">
                <a:ln w="6350">
                  <a:noFill/>
                </a:ln>
                <a:solidFill>
                  <a:srgbClr val="000066"/>
                </a:solidFill>
              </a:rPr>
              <a:t>reparation</a:t>
            </a: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>  </a:t>
            </a:r>
            <a:b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dirty="0" err="1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484784"/>
            <a:ext cx="9144000" cy="5256584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800" dirty="0" smtClean="0">
                <a:solidFill>
                  <a:schemeClr val="accent2"/>
                </a:solidFill>
              </a:rPr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wo </a:t>
            </a:r>
            <a:r>
              <a:rPr lang="en-US" sz="2800" dirty="0">
                <a:solidFill>
                  <a:schemeClr val="accent2"/>
                </a:solidFill>
              </a:rPr>
              <a:t>running training sessions: </a:t>
            </a:r>
            <a:r>
              <a:rPr lang="en-US" sz="2800" dirty="0" err="1">
                <a:solidFill>
                  <a:schemeClr val="accent2"/>
                </a:solidFill>
              </a:rPr>
              <a:t>1x</a:t>
            </a:r>
            <a:r>
              <a:rPr lang="en-US" sz="2800" dirty="0">
                <a:solidFill>
                  <a:schemeClr val="accent2"/>
                </a:solidFill>
              </a:rPr>
              <a:t> endurance and </a:t>
            </a:r>
            <a:r>
              <a:rPr lang="en-US" sz="2800" dirty="0" err="1">
                <a:solidFill>
                  <a:schemeClr val="accent2"/>
                </a:solidFill>
              </a:rPr>
              <a:t>1x</a:t>
            </a:r>
            <a:r>
              <a:rPr lang="en-US" sz="2800" dirty="0">
                <a:solidFill>
                  <a:schemeClr val="accent2"/>
                </a:solidFill>
              </a:rPr>
              <a:t> speed per </a:t>
            </a:r>
            <a:r>
              <a:rPr lang="en-US" sz="2800" dirty="0" err="1" smtClean="0">
                <a:solidFill>
                  <a:schemeClr val="accent2"/>
                </a:solidFill>
              </a:rPr>
              <a:t>microcycle</a:t>
            </a:r>
            <a:endParaRPr lang="pl-PL" sz="28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2"/>
                </a:solidFill>
              </a:rPr>
              <a:t>The </a:t>
            </a:r>
            <a:r>
              <a:rPr lang="en-US" sz="2800" dirty="0">
                <a:solidFill>
                  <a:schemeClr val="accent2"/>
                </a:solidFill>
              </a:rPr>
              <a:t>development of endurance consists of one training session - speed endurance. It should take place at the stadium on grass or on the </a:t>
            </a:r>
            <a:r>
              <a:rPr lang="en-US" sz="2800" dirty="0" smtClean="0">
                <a:solidFill>
                  <a:schemeClr val="accent2"/>
                </a:solidFill>
              </a:rPr>
              <a:t>track </a:t>
            </a:r>
            <a:endParaRPr lang="pl-PL" sz="2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2"/>
                </a:solidFill>
              </a:rPr>
              <a:t>The </a:t>
            </a:r>
            <a:r>
              <a:rPr lang="en-US" sz="2800" dirty="0">
                <a:solidFill>
                  <a:schemeClr val="accent2"/>
                </a:solidFill>
              </a:rPr>
              <a:t>main part of the workouts includes </a:t>
            </a:r>
            <a:r>
              <a:rPr lang="en-US" sz="2800" dirty="0" smtClean="0">
                <a:solidFill>
                  <a:schemeClr val="accent2"/>
                </a:solidFill>
              </a:rPr>
              <a:t>runs</a:t>
            </a:r>
            <a:r>
              <a:rPr lang="pl-PL" sz="2800" dirty="0" smtClean="0">
                <a:solidFill>
                  <a:schemeClr val="accent2"/>
                </a:solidFill>
              </a:rPr>
              <a:t>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2800" dirty="0">
                <a:solidFill>
                  <a:schemeClr val="accent2"/>
                </a:solidFill>
              </a:rPr>
              <a:t> </a:t>
            </a:r>
            <a:r>
              <a:rPr lang="pl-PL" sz="2800" dirty="0" smtClean="0">
                <a:solidFill>
                  <a:schemeClr val="accent2"/>
                </a:solidFill>
              </a:rPr>
              <a:t>	</a:t>
            </a:r>
            <a:r>
              <a:rPr lang="en-US" sz="2800" dirty="0" smtClean="0">
                <a:solidFill>
                  <a:schemeClr val="accent2"/>
                </a:solidFill>
              </a:rPr>
              <a:t>120-150</a:t>
            </a:r>
            <a:r>
              <a:rPr lang="pl-PL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m </a:t>
            </a:r>
            <a:endParaRPr lang="pl-PL" sz="2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2354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 smtClean="0">
                <a:ln w="6350">
                  <a:noFill/>
                </a:ln>
                <a:solidFill>
                  <a:srgbClr val="000066"/>
                </a:solidFill>
              </a:rPr>
              <a:t>Special </a:t>
            </a: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>P</a:t>
            </a:r>
            <a:r>
              <a:rPr lang="en-GB" sz="3600" dirty="0">
                <a:ln w="6350">
                  <a:noFill/>
                </a:ln>
                <a:solidFill>
                  <a:srgbClr val="000066"/>
                </a:solidFill>
              </a:rPr>
              <a:t>reparation</a:t>
            </a: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>  </a:t>
            </a:r>
            <a:b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dirty="0" err="1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484784"/>
            <a:ext cx="9144000" cy="5256584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2"/>
                </a:solidFill>
              </a:rPr>
              <a:t>Speed </a:t>
            </a:r>
            <a:r>
              <a:rPr lang="en-US" sz="2800" dirty="0">
                <a:solidFill>
                  <a:schemeClr val="accent2"/>
                </a:solidFill>
              </a:rPr>
              <a:t>training </a:t>
            </a:r>
            <a:r>
              <a:rPr lang="en-US" sz="2800" dirty="0" smtClean="0">
                <a:solidFill>
                  <a:schemeClr val="accent2"/>
                </a:solidFill>
              </a:rPr>
              <a:t>occurs </a:t>
            </a:r>
            <a:r>
              <a:rPr lang="en-US" sz="2800" dirty="0">
                <a:solidFill>
                  <a:schemeClr val="accent2"/>
                </a:solidFill>
              </a:rPr>
              <a:t>once a week and there are some flexibility drills before speed training </a:t>
            </a:r>
            <a:r>
              <a:rPr lang="en-US" sz="2800" dirty="0" smtClean="0">
                <a:solidFill>
                  <a:schemeClr val="accent2"/>
                </a:solidFill>
              </a:rPr>
              <a:t>also </a:t>
            </a:r>
            <a:endParaRPr lang="pl-PL" sz="2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8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2"/>
                </a:solidFill>
              </a:rPr>
              <a:t>The </a:t>
            </a:r>
            <a:r>
              <a:rPr lang="en-US" sz="2800" dirty="0">
                <a:solidFill>
                  <a:schemeClr val="accent2"/>
                </a:solidFill>
              </a:rPr>
              <a:t>typical workouts consist </a:t>
            </a:r>
            <a:r>
              <a:rPr lang="en-US" sz="2800" dirty="0" smtClean="0">
                <a:solidFill>
                  <a:schemeClr val="accent2"/>
                </a:solidFill>
              </a:rPr>
              <a:t>of</a:t>
            </a:r>
            <a:r>
              <a:rPr lang="pl-PL" sz="2800" dirty="0" smtClean="0">
                <a:solidFill>
                  <a:schemeClr val="accent2"/>
                </a:solidFill>
              </a:rPr>
              <a:t>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pl-PL" sz="2800" dirty="0" smtClean="0">
                <a:solidFill>
                  <a:schemeClr val="accent2"/>
                </a:solidFill>
              </a:rPr>
              <a:t> 	</a:t>
            </a:r>
            <a:r>
              <a:rPr lang="en-US" sz="2800" dirty="0" smtClean="0">
                <a:solidFill>
                  <a:schemeClr val="accent2"/>
                </a:solidFill>
              </a:rPr>
              <a:t>accelerations </a:t>
            </a:r>
            <a:endParaRPr lang="pl-PL" sz="2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2800" dirty="0" smtClean="0">
                <a:solidFill>
                  <a:schemeClr val="accent2"/>
                </a:solidFill>
              </a:rPr>
              <a:t> 	</a:t>
            </a:r>
            <a:r>
              <a:rPr lang="en-US" sz="2800" dirty="0" smtClean="0">
                <a:solidFill>
                  <a:schemeClr val="accent2"/>
                </a:solidFill>
              </a:rPr>
              <a:t>ins-and-outs runs</a:t>
            </a:r>
            <a:endParaRPr lang="pl-PL" sz="26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1420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GB" sz="3600" b="1" dirty="0" smtClean="0">
                <a:ln w="6350">
                  <a:noFill/>
                </a:ln>
                <a:solidFill>
                  <a:srgbClr val="000066"/>
                </a:solidFill>
              </a:rPr>
              <a:t>Special 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P</a:t>
            </a:r>
            <a:r>
              <a:rPr lang="en-GB" sz="3600" b="1" dirty="0" smtClean="0">
                <a:ln w="6350">
                  <a:noFill/>
                </a:ln>
                <a:solidFill>
                  <a:srgbClr val="000066"/>
                </a:solidFill>
              </a:rPr>
              <a:t>reparation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  </a:t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2564904"/>
            <a:ext cx="9036496" cy="4293096"/>
          </a:xfrm>
        </p:spPr>
        <p:txBody>
          <a:bodyPr/>
          <a:lstStyle/>
          <a:p>
            <a:pPr>
              <a:buClrTx/>
              <a:buFont typeface="Wingdings" pitchFamily="2" charset="2"/>
              <a:buChar char="§"/>
            </a:pPr>
            <a:endParaRPr lang="pl-PL" sz="2400" b="1" dirty="0" smtClean="0">
              <a:solidFill>
                <a:srgbClr val="000066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Monday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– 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long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/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triple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jump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technique</a:t>
            </a:r>
            <a:endParaRPr lang="pl-PL" sz="24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Tuesday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–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strength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 I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Wednesday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–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flexibility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 + </a:t>
            </a:r>
            <a:r>
              <a:rPr lang="pl-PL" sz="2400" b="1" dirty="0" err="1" smtClean="0">
                <a:solidFill>
                  <a:srgbClr val="00B050"/>
                </a:solidFill>
                <a:cs typeface="Arial" pitchFamily="34" charset="0"/>
              </a:rPr>
              <a:t>speed</a:t>
            </a:r>
            <a:endParaRPr lang="pl-PL" sz="2400" b="1" dirty="0" smtClean="0">
              <a:solidFill>
                <a:srgbClr val="00B05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Thursday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-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strength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 II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Friday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-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el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. of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long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/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triple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jump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technique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 + jumping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Saturday</a:t>
            </a:r>
            <a:r>
              <a:rPr lang="pl-PL" sz="2400" b="1" dirty="0" smtClean="0">
                <a:cs typeface="Arial" pitchFamily="34" charset="0"/>
              </a:rPr>
              <a:t>  </a:t>
            </a:r>
            <a:r>
              <a:rPr lang="pl-PL" sz="2400" b="1" dirty="0" smtClean="0">
                <a:solidFill>
                  <a:srgbClr val="00B050"/>
                </a:solidFill>
                <a:cs typeface="Arial" pitchFamily="34" charset="0"/>
              </a:rPr>
              <a:t>- </a:t>
            </a:r>
            <a:r>
              <a:rPr lang="pl-PL" sz="2400" b="1" dirty="0" err="1" smtClean="0">
                <a:solidFill>
                  <a:srgbClr val="00B050"/>
                </a:solidFill>
                <a:cs typeface="Arial" pitchFamily="34" charset="0"/>
              </a:rPr>
              <a:t>speed</a:t>
            </a:r>
            <a:r>
              <a:rPr lang="pl-PL" sz="2400" b="1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00B050"/>
                </a:solidFill>
                <a:cs typeface="Arial" pitchFamily="34" charset="0"/>
              </a:rPr>
              <a:t>endurence</a:t>
            </a:r>
            <a:endParaRPr lang="pl-PL" sz="2400" b="1" dirty="0" smtClean="0">
              <a:solidFill>
                <a:srgbClr val="00B05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Sunday</a:t>
            </a:r>
            <a:r>
              <a:rPr lang="pl-PL" sz="2400" b="1" dirty="0" smtClean="0">
                <a:cs typeface="Arial" pitchFamily="34" charset="0"/>
              </a:rPr>
              <a:t>  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- -------------</a:t>
            </a:r>
            <a:endParaRPr lang="pl-PL" sz="2400" dirty="0">
              <a:solidFill>
                <a:srgbClr val="C0000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5272088" y="235108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l-PL" sz="3200" b="1">
              <a:latin typeface="Arial" charset="0"/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782442"/>
          </a:xfrm>
          <a:ln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pl-PL" dirty="0" err="1" smtClean="0">
                <a:ln w="63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Running</a:t>
            </a:r>
            <a:r>
              <a:rPr lang="pl-PL" dirty="0" smtClean="0">
                <a:ln w="635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0066"/>
                </a:solidFill>
              </a:rPr>
              <a:t> Training</a:t>
            </a:r>
            <a:endParaRPr lang="pl-PL" dirty="0">
              <a:ln w="6350">
                <a:solidFill>
                  <a:schemeClr val="accent2">
                    <a:lumMod val="50000"/>
                  </a:schemeClr>
                </a:solidFill>
              </a:ln>
              <a:solidFill>
                <a:srgbClr val="000066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714348" y="3643314"/>
            <a:ext cx="4038600" cy="2819400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solidFill>
                  <a:schemeClr val="bg1"/>
                </a:solidFill>
              </a:rPr>
              <a:t>      </a:t>
            </a:r>
            <a:r>
              <a:rPr lang="pl-PL" b="1" dirty="0" err="1" smtClean="0">
                <a:solidFill>
                  <a:srgbClr val="000066"/>
                </a:solidFill>
              </a:rPr>
              <a:t>Endurance</a:t>
            </a:r>
            <a:endParaRPr lang="pl-PL" b="1" dirty="0">
              <a:solidFill>
                <a:srgbClr val="000066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4"/>
          </p:nvPr>
        </p:nvSpPr>
        <p:spPr>
          <a:xfrm>
            <a:off x="5643570" y="3571876"/>
            <a:ext cx="4038600" cy="4025897"/>
          </a:xfrm>
        </p:spPr>
        <p:txBody>
          <a:bodyPr/>
          <a:lstStyle/>
          <a:p>
            <a:pPr>
              <a:buNone/>
            </a:pPr>
            <a:r>
              <a:rPr lang="pl-PL" b="1" dirty="0" err="1" smtClean="0">
                <a:solidFill>
                  <a:srgbClr val="000066"/>
                </a:solidFill>
              </a:rPr>
              <a:t>Speed</a:t>
            </a:r>
            <a:endParaRPr lang="pl-PL" b="1" dirty="0">
              <a:solidFill>
                <a:srgbClr val="000066"/>
              </a:solidFill>
            </a:endParaRPr>
          </a:p>
        </p:txBody>
      </p:sp>
      <p:sp>
        <p:nvSpPr>
          <p:cNvPr id="14" name="Strzałka w dół 13"/>
          <p:cNvSpPr/>
          <p:nvPr/>
        </p:nvSpPr>
        <p:spPr>
          <a:xfrm rot="2677270">
            <a:off x="3180287" y="1653850"/>
            <a:ext cx="712800" cy="194846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5CF97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Strzałka w dół 15"/>
          <p:cNvSpPr/>
          <p:nvPr/>
        </p:nvSpPr>
        <p:spPr>
          <a:xfrm rot="18793403">
            <a:off x="5000347" y="1622336"/>
            <a:ext cx="714380" cy="1990167"/>
          </a:xfrm>
          <a:prstGeom prst="downArrow">
            <a:avLst/>
          </a:prstGeom>
          <a:solidFill>
            <a:srgbClr val="45CF97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14" grpId="0" animBg="1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7008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>Special </a:t>
            </a: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>P</a:t>
            </a:r>
            <a:r>
              <a:rPr lang="en-GB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>reparation</a:t>
            </a: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>  </a:t>
            </a:r>
            <a:b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200" b="1" i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endParaRPr lang="pl-PL" sz="3200" b="1" i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79512" y="2357430"/>
            <a:ext cx="8856984" cy="4239922"/>
          </a:xfrm>
        </p:spPr>
        <p:txBody>
          <a:bodyPr>
            <a:noAutofit/>
          </a:bodyPr>
          <a:lstStyle/>
          <a:p>
            <a:pPr marL="64008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r>
              <a:rPr lang="en-US" sz="2400" b="1" dirty="0">
                <a:solidFill>
                  <a:schemeClr val="tx1"/>
                </a:solidFill>
              </a:rPr>
              <a:t>.  Warm-up</a:t>
            </a:r>
            <a:endParaRPr lang="pl-PL" sz="24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2.  Flexibility</a:t>
            </a:r>
            <a:endParaRPr lang="pl-PL" sz="2400" b="1" i="1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hurdles drills (walking every three steps)</a:t>
            </a:r>
            <a:endParaRPr lang="pl-PL" sz="2400" dirty="0" smtClean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&gt;</a:t>
            </a:r>
            <a:r>
              <a:rPr lang="en-US" sz="2400" dirty="0" err="1">
                <a:solidFill>
                  <a:schemeClr val="tx1"/>
                </a:solidFill>
              </a:rPr>
              <a:t>6x6</a:t>
            </a:r>
            <a:r>
              <a:rPr lang="en-US" sz="2400" dirty="0">
                <a:solidFill>
                  <a:schemeClr val="tx1"/>
                </a:solidFill>
              </a:rPr>
              <a:t>, 76.2-</a:t>
            </a:r>
            <a:r>
              <a:rPr lang="en-US" sz="2400" dirty="0" err="1">
                <a:solidFill>
                  <a:schemeClr val="tx1"/>
                </a:solidFill>
              </a:rPr>
              <a:t>84cm</a:t>
            </a:r>
            <a:r>
              <a:rPr lang="en-US" sz="2400" dirty="0">
                <a:solidFill>
                  <a:schemeClr val="tx1"/>
                </a:solidFill>
              </a:rPr>
              <a:t> height</a:t>
            </a:r>
            <a:endParaRPr lang="pl-PL" sz="24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3</a:t>
            </a:r>
            <a:r>
              <a:rPr lang="en-US" sz="2400" b="1" dirty="0">
                <a:solidFill>
                  <a:srgbClr val="00B050"/>
                </a:solidFill>
              </a:rPr>
              <a:t>.  Speed &gt;recovery </a:t>
            </a:r>
            <a:r>
              <a:rPr lang="en-US" sz="2400" b="1" dirty="0" smtClean="0">
                <a:solidFill>
                  <a:srgbClr val="00B050"/>
                </a:solidFill>
              </a:rPr>
              <a:t>5-6</a:t>
            </a:r>
            <a:r>
              <a:rPr lang="pl-PL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min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accelerations </a:t>
            </a:r>
            <a:r>
              <a:rPr lang="en-US" sz="2400" dirty="0" smtClean="0">
                <a:solidFill>
                  <a:srgbClr val="00B050"/>
                </a:solidFill>
              </a:rPr>
              <a:t>3-</a:t>
            </a:r>
            <a:r>
              <a:rPr lang="en-US" sz="2400" dirty="0" err="1" smtClean="0">
                <a:solidFill>
                  <a:srgbClr val="00B050"/>
                </a:solidFill>
              </a:rPr>
              <a:t>4x30m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ins-and-outs runs 3-</a:t>
            </a:r>
            <a:r>
              <a:rPr lang="en-US" sz="2400" dirty="0" err="1">
                <a:solidFill>
                  <a:srgbClr val="00B050"/>
                </a:solidFill>
              </a:rPr>
              <a:t>4x60m</a:t>
            </a:r>
            <a:r>
              <a:rPr lang="en-US" sz="2400" dirty="0">
                <a:solidFill>
                  <a:srgbClr val="00B050"/>
                </a:solidFill>
              </a:rPr>
              <a:t>  </a:t>
            </a:r>
            <a:endParaRPr lang="pl-PL" sz="2400" dirty="0">
              <a:solidFill>
                <a:srgbClr val="00B050"/>
              </a:solidFill>
            </a:endParaRPr>
          </a:p>
          <a:p>
            <a:pPr marL="64008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(</a:t>
            </a:r>
            <a:r>
              <a:rPr lang="pl-PL" sz="2400" dirty="0" err="1" smtClean="0">
                <a:solidFill>
                  <a:srgbClr val="00B050"/>
                </a:solidFill>
              </a:rPr>
              <a:t>15m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slow </a:t>
            </a:r>
            <a:r>
              <a:rPr lang="pl-PL" sz="2400" dirty="0" smtClean="0">
                <a:solidFill>
                  <a:srgbClr val="00B050"/>
                </a:solidFill>
              </a:rPr>
              <a:t>+15 </a:t>
            </a:r>
            <a:r>
              <a:rPr lang="en-US" sz="2400" dirty="0" smtClean="0">
                <a:solidFill>
                  <a:srgbClr val="00B050"/>
                </a:solidFill>
              </a:rPr>
              <a:t>m </a:t>
            </a:r>
            <a:r>
              <a:rPr lang="en-US" sz="2400" dirty="0">
                <a:solidFill>
                  <a:srgbClr val="00B050"/>
                </a:solidFill>
              </a:rPr>
              <a:t>fast + </a:t>
            </a:r>
            <a:r>
              <a:rPr lang="pl-PL" sz="2400" dirty="0" smtClean="0">
                <a:solidFill>
                  <a:srgbClr val="00B050"/>
                </a:solidFill>
              </a:rPr>
              <a:t>15</a:t>
            </a:r>
            <a:r>
              <a:rPr lang="en-US" sz="2400" dirty="0" smtClean="0">
                <a:solidFill>
                  <a:srgbClr val="00B050"/>
                </a:solidFill>
              </a:rPr>
              <a:t>m </a:t>
            </a:r>
            <a:r>
              <a:rPr lang="en-US" sz="2400" dirty="0">
                <a:solidFill>
                  <a:srgbClr val="00B050"/>
                </a:solidFill>
              </a:rPr>
              <a:t>slow + </a:t>
            </a:r>
            <a:r>
              <a:rPr lang="pl-PL" sz="2400" dirty="0" smtClean="0">
                <a:solidFill>
                  <a:srgbClr val="00B050"/>
                </a:solidFill>
              </a:rPr>
              <a:t>15</a:t>
            </a:r>
            <a:r>
              <a:rPr lang="en-US" sz="2400" dirty="0" smtClean="0">
                <a:solidFill>
                  <a:srgbClr val="00B050"/>
                </a:solidFill>
              </a:rPr>
              <a:t>m </a:t>
            </a:r>
            <a:r>
              <a:rPr lang="en-US" sz="2400" dirty="0">
                <a:solidFill>
                  <a:srgbClr val="00B050"/>
                </a:solidFill>
              </a:rPr>
              <a:t>fast)</a:t>
            </a:r>
            <a:endParaRPr lang="pl-PL" sz="2400" dirty="0">
              <a:solidFill>
                <a:srgbClr val="00B050"/>
              </a:solidFill>
            </a:endParaRPr>
          </a:p>
          <a:p>
            <a:pPr marL="64008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4.  Cool-down</a:t>
            </a:r>
            <a:endParaRPr lang="pl-PL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772816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GB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>Special </a:t>
            </a: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>P</a:t>
            </a:r>
            <a:r>
              <a:rPr lang="en-GB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>reparation</a:t>
            </a: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>  </a:t>
            </a:r>
            <a:b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200" b="1" i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endParaRPr lang="pl-PL" sz="3200" b="1" i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2708921"/>
            <a:ext cx="9144000" cy="4032448"/>
          </a:xfrm>
        </p:spPr>
        <p:txBody>
          <a:bodyPr>
            <a:normAutofit/>
          </a:bodyPr>
          <a:lstStyle/>
          <a:p>
            <a:pPr marL="521208" indent="-457200">
              <a:lnSpc>
                <a:spcPct val="80000"/>
              </a:lnSpc>
              <a:buNone/>
            </a:pPr>
            <a:endParaRPr lang="pl-PL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521208" indent="-457200">
              <a:lnSpc>
                <a:spcPct val="80000"/>
              </a:lnSpc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pl-PL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Warm</a:t>
            </a: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up</a:t>
            </a:r>
            <a:endParaRPr lang="pl-PL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4008" indent="0">
              <a:buNone/>
            </a:pPr>
            <a:endParaRPr lang="pl-PL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4008" indent="0">
              <a:buNone/>
            </a:pPr>
            <a:r>
              <a:rPr lang="pl-PL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>
                <a:solidFill>
                  <a:srgbClr val="00B050"/>
                </a:solidFill>
              </a:rPr>
              <a:t>Speed endurance &gt;recovery </a:t>
            </a:r>
            <a:r>
              <a:rPr lang="en-US" sz="2400" b="1" dirty="0" smtClean="0">
                <a:solidFill>
                  <a:srgbClr val="00B050"/>
                </a:solidFill>
              </a:rPr>
              <a:t>6</a:t>
            </a:r>
            <a:r>
              <a:rPr lang="pl-PL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min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rgbClr val="00B050"/>
                </a:solidFill>
              </a:rPr>
              <a:t>3x150m</a:t>
            </a:r>
            <a:r>
              <a:rPr lang="en-US" sz="2400" dirty="0">
                <a:solidFill>
                  <a:srgbClr val="00B050"/>
                </a:solidFill>
              </a:rPr>
              <a:t>, </a:t>
            </a:r>
            <a:r>
              <a:rPr lang="en-US" sz="2400" dirty="0" err="1" smtClean="0">
                <a:solidFill>
                  <a:srgbClr val="00B050"/>
                </a:solidFill>
              </a:rPr>
              <a:t>2x120m</a:t>
            </a:r>
            <a:endParaRPr lang="pl-PL" sz="2400" dirty="0" smtClean="0">
              <a:solidFill>
                <a:srgbClr val="00B050"/>
              </a:solidFill>
            </a:endParaRPr>
          </a:p>
          <a:p>
            <a:pPr marL="64008" indent="0">
              <a:buNone/>
            </a:pPr>
            <a:endParaRPr lang="pl-PL" sz="2400" b="1" dirty="0" smtClean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3</a:t>
            </a:r>
            <a:r>
              <a:rPr lang="en-US" sz="2400" b="1" dirty="0">
                <a:solidFill>
                  <a:schemeClr val="tx1"/>
                </a:solidFill>
              </a:rPr>
              <a:t>.  Cool-down</a:t>
            </a:r>
            <a:endParaRPr lang="pl-PL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i="1" dirty="0">
                <a:ln w="6350">
                  <a:noFill/>
                </a:ln>
                <a:solidFill>
                  <a:srgbClr val="000066"/>
                </a:solidFill>
              </a:rPr>
              <a:t>Technical </a:t>
            </a:r>
            <a:r>
              <a:rPr lang="pl-PL" sz="3600" i="1" dirty="0">
                <a:ln w="6350">
                  <a:noFill/>
                </a:ln>
                <a:solidFill>
                  <a:srgbClr val="000066"/>
                </a:solidFill>
              </a:rPr>
              <a:t>P</a:t>
            </a:r>
            <a:r>
              <a:rPr lang="en-GB" sz="3600" i="1" dirty="0">
                <a:ln w="6350">
                  <a:noFill/>
                </a:ln>
                <a:solidFill>
                  <a:srgbClr val="000066"/>
                </a:solidFill>
              </a:rPr>
              <a:t>reparation </a:t>
            </a:r>
            <a:r>
              <a:rPr lang="pl-PL" sz="3600" i="1" dirty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i="1" dirty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i="1" dirty="0" err="1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484784"/>
            <a:ext cx="9144000" cy="525658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chemeClr val="accent2"/>
                </a:solidFill>
              </a:rPr>
              <a:t>T</a:t>
            </a:r>
            <a:r>
              <a:rPr lang="en-US" sz="2400" dirty="0" smtClean="0">
                <a:solidFill>
                  <a:schemeClr val="accent2"/>
                </a:solidFill>
              </a:rPr>
              <a:t>here </a:t>
            </a:r>
            <a:r>
              <a:rPr lang="en-US" sz="2400" dirty="0">
                <a:solidFill>
                  <a:schemeClr val="accent2"/>
                </a:solidFill>
              </a:rPr>
              <a:t>are two running (speed) training </a:t>
            </a:r>
            <a:r>
              <a:rPr lang="en-US" sz="2400" dirty="0" smtClean="0">
                <a:solidFill>
                  <a:schemeClr val="accent2"/>
                </a:solidFill>
              </a:rPr>
              <a:t>sessions 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2"/>
                </a:solidFill>
              </a:rPr>
              <a:t>The </a:t>
            </a:r>
            <a:r>
              <a:rPr lang="en-US" sz="2400" dirty="0">
                <a:solidFill>
                  <a:schemeClr val="accent2"/>
                </a:solidFill>
              </a:rPr>
              <a:t>development of speed training should take place on the </a:t>
            </a:r>
            <a:r>
              <a:rPr lang="en-US" sz="2400" dirty="0" smtClean="0">
                <a:solidFill>
                  <a:schemeClr val="accent2"/>
                </a:solidFill>
              </a:rPr>
              <a:t>track 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2"/>
                </a:solidFill>
              </a:rPr>
              <a:t>There </a:t>
            </a:r>
            <a:r>
              <a:rPr lang="en-US" sz="2400" dirty="0">
                <a:solidFill>
                  <a:schemeClr val="accent2"/>
                </a:solidFill>
              </a:rPr>
              <a:t>are also some flexibility drills before speed </a:t>
            </a:r>
            <a:r>
              <a:rPr lang="en-US" sz="2400" dirty="0" smtClean="0">
                <a:solidFill>
                  <a:schemeClr val="accent2"/>
                </a:solidFill>
              </a:rPr>
              <a:t>training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400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</a:rPr>
              <a:t>The typical workouts </a:t>
            </a:r>
            <a:r>
              <a:rPr lang="en-US" sz="2400" dirty="0" smtClean="0">
                <a:solidFill>
                  <a:schemeClr val="accent2"/>
                </a:solidFill>
              </a:rPr>
              <a:t>include</a:t>
            </a:r>
            <a:r>
              <a:rPr lang="pl-PL" sz="2400" dirty="0" smtClean="0">
                <a:solidFill>
                  <a:schemeClr val="accent2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pl-PL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speed </a:t>
            </a:r>
            <a:r>
              <a:rPr lang="en-US" sz="2400" dirty="0">
                <a:solidFill>
                  <a:schemeClr val="accent2"/>
                </a:solidFill>
              </a:rPr>
              <a:t>runs </a:t>
            </a:r>
            <a:r>
              <a:rPr lang="en-US" sz="2400" dirty="0" smtClean="0">
                <a:solidFill>
                  <a:schemeClr val="accent2"/>
                </a:solidFill>
              </a:rPr>
              <a:t> 40-60</a:t>
            </a:r>
            <a:r>
              <a:rPr lang="pl-PL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m 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</a:rPr>
              <a:t>full approach for </a:t>
            </a:r>
            <a:r>
              <a:rPr lang="en-US" sz="2400" dirty="0" smtClean="0">
                <a:solidFill>
                  <a:schemeClr val="accent2"/>
                </a:solidFill>
              </a:rPr>
              <a:t>the</a:t>
            </a:r>
            <a:r>
              <a:rPr lang="pl-PL" sz="2400" dirty="0" smtClean="0">
                <a:solidFill>
                  <a:schemeClr val="accent2"/>
                </a:solidFill>
              </a:rPr>
              <a:t>  </a:t>
            </a:r>
            <a:r>
              <a:rPr lang="pl-PL" sz="2400" dirty="0" err="1" smtClean="0">
                <a:solidFill>
                  <a:schemeClr val="accent2"/>
                </a:solidFill>
              </a:rPr>
              <a:t>long</a:t>
            </a:r>
            <a:r>
              <a:rPr lang="pl-PL" sz="2400" dirty="0" smtClean="0">
                <a:solidFill>
                  <a:schemeClr val="accent2"/>
                </a:solidFill>
              </a:rPr>
              <a:t> </a:t>
            </a:r>
            <a:r>
              <a:rPr lang="pl-PL" sz="2400" dirty="0" err="1" smtClean="0">
                <a:solidFill>
                  <a:schemeClr val="accent2"/>
                </a:solidFill>
              </a:rPr>
              <a:t>or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</a:rPr>
              <a:t>triple </a:t>
            </a:r>
            <a:r>
              <a:rPr lang="en-US" sz="2400" dirty="0" smtClean="0">
                <a:solidFill>
                  <a:schemeClr val="accent2"/>
                </a:solidFill>
              </a:rPr>
              <a:t>jump </a:t>
            </a:r>
            <a:endParaRPr lang="pl-PL" sz="24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585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i="1" dirty="0">
                <a:ln w="6350">
                  <a:noFill/>
                </a:ln>
                <a:solidFill>
                  <a:srgbClr val="000066"/>
                </a:solidFill>
              </a:rPr>
              <a:t>Technical </a:t>
            </a:r>
            <a:r>
              <a:rPr lang="pl-PL" sz="3600" i="1" dirty="0">
                <a:ln w="6350">
                  <a:noFill/>
                </a:ln>
                <a:solidFill>
                  <a:srgbClr val="000066"/>
                </a:solidFill>
              </a:rPr>
              <a:t>P</a:t>
            </a:r>
            <a:r>
              <a:rPr lang="en-GB" sz="3600" i="1" dirty="0">
                <a:ln w="6350">
                  <a:noFill/>
                </a:ln>
                <a:solidFill>
                  <a:srgbClr val="000066"/>
                </a:solidFill>
              </a:rPr>
              <a:t>reparation </a:t>
            </a:r>
            <a:r>
              <a:rPr lang="pl-PL" sz="3600" i="1" dirty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i="1" dirty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i="1" dirty="0" err="1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484784"/>
            <a:ext cx="9144000" cy="525658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pl-PL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2"/>
                </a:solidFill>
              </a:rPr>
              <a:t>The </a:t>
            </a:r>
            <a:r>
              <a:rPr lang="en-US" sz="2400" dirty="0">
                <a:solidFill>
                  <a:schemeClr val="accent2"/>
                </a:solidFill>
              </a:rPr>
              <a:t>running distances to develop speed don’t exceed </a:t>
            </a:r>
            <a:r>
              <a:rPr lang="en-US" sz="2400" dirty="0" err="1">
                <a:solidFill>
                  <a:schemeClr val="accent2"/>
                </a:solidFill>
              </a:rPr>
              <a:t>60m</a:t>
            </a:r>
            <a:r>
              <a:rPr lang="en-US" sz="2400" dirty="0">
                <a:solidFill>
                  <a:schemeClr val="accent2"/>
                </a:solidFill>
              </a:rPr>
              <a:t> and are performed relaxed with a gradual increased intensity and without </a:t>
            </a:r>
            <a:r>
              <a:rPr lang="en-US" sz="2400" dirty="0" smtClean="0">
                <a:solidFill>
                  <a:schemeClr val="accent2"/>
                </a:solidFill>
              </a:rPr>
              <a:t>timing 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2"/>
                </a:solidFill>
              </a:rPr>
              <a:t>There </a:t>
            </a:r>
            <a:r>
              <a:rPr lang="en-US" sz="2400" dirty="0">
                <a:solidFill>
                  <a:schemeClr val="accent2"/>
                </a:solidFill>
              </a:rPr>
              <a:t>is no endurance training in this </a:t>
            </a:r>
            <a:r>
              <a:rPr lang="en-US" sz="2400" dirty="0" err="1" smtClean="0">
                <a:solidFill>
                  <a:schemeClr val="accent2"/>
                </a:solidFill>
              </a:rPr>
              <a:t>mesocycle</a:t>
            </a:r>
            <a:endParaRPr lang="pl-PL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6078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GB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>Technical </a:t>
            </a: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>P</a:t>
            </a:r>
            <a:r>
              <a:rPr lang="en-GB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>reparation </a:t>
            </a: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200" b="1" i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200" b="1" i="1" dirty="0">
                <a:ln w="6350">
                  <a:noFill/>
                </a:ln>
                <a:solidFill>
                  <a:srgbClr val="66FF33"/>
                </a:solidFill>
              </a:rPr>
              <a:t/>
            </a:r>
            <a:br>
              <a:rPr lang="pl-PL" sz="3200" b="1" i="1" dirty="0">
                <a:ln w="6350">
                  <a:noFill/>
                </a:ln>
                <a:solidFill>
                  <a:srgbClr val="66FF33"/>
                </a:solidFill>
              </a:rPr>
            </a:br>
            <a:endParaRPr lang="pl-PL" sz="3200" b="1" i="1" dirty="0">
              <a:ln w="6350">
                <a:noFill/>
              </a:ln>
              <a:solidFill>
                <a:srgbClr val="66FF33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2420888"/>
            <a:ext cx="9144000" cy="4000504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endParaRPr lang="pl-PL" sz="2400" b="1" dirty="0" smtClean="0">
              <a:solidFill>
                <a:srgbClr val="000066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Monday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– 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strength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Tuesday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–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long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/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triple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jump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technique</a:t>
            </a:r>
            <a:endParaRPr lang="pl-PL" sz="24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Wednesday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–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flexibility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45CF97"/>
                </a:solidFill>
                <a:cs typeface="Arial" pitchFamily="34" charset="0"/>
              </a:rPr>
              <a:t>+ </a:t>
            </a:r>
            <a:r>
              <a:rPr lang="pl-PL" sz="2400" b="1" dirty="0" err="1" smtClean="0">
                <a:solidFill>
                  <a:srgbClr val="45CF97"/>
                </a:solidFill>
                <a:cs typeface="Arial" pitchFamily="34" charset="0"/>
              </a:rPr>
              <a:t>speed</a:t>
            </a:r>
            <a:endParaRPr lang="pl-PL" sz="2400" b="1" dirty="0" smtClean="0">
              <a:solidFill>
                <a:srgbClr val="45CF97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Thursday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-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strength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II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Friday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- 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long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/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triple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jump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technique</a:t>
            </a:r>
            <a:endParaRPr lang="pl-PL" sz="24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Saturday</a:t>
            </a:r>
            <a:r>
              <a:rPr lang="pl-PL" sz="2400" b="1" dirty="0" smtClean="0">
                <a:cs typeface="Arial" pitchFamily="34" charset="0"/>
              </a:rPr>
              <a:t> 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-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flexibility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45CF97"/>
                </a:solidFill>
                <a:cs typeface="Arial" pitchFamily="34" charset="0"/>
              </a:rPr>
              <a:t>+ </a:t>
            </a:r>
            <a:r>
              <a:rPr lang="pl-PL" sz="2400" b="1" dirty="0" err="1" smtClean="0">
                <a:solidFill>
                  <a:srgbClr val="45CF97"/>
                </a:solidFill>
                <a:cs typeface="Arial" pitchFamily="34" charset="0"/>
              </a:rPr>
              <a:t>speed</a:t>
            </a:r>
            <a:endParaRPr lang="pl-PL" sz="2400" b="1" dirty="0" smtClean="0">
              <a:solidFill>
                <a:srgbClr val="45CF97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Sunday</a:t>
            </a:r>
            <a:r>
              <a:rPr lang="pl-PL" sz="2400" b="1" dirty="0" smtClean="0">
                <a:cs typeface="Arial" pitchFamily="34" charset="0"/>
              </a:rPr>
              <a:t>  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-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-------------</a:t>
            </a:r>
            <a:endParaRPr lang="pl-PL" sz="2400" b="1" dirty="0">
              <a:solidFill>
                <a:srgbClr val="FF000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GB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>Technical </a:t>
            </a: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>P</a:t>
            </a:r>
            <a:r>
              <a:rPr lang="en-GB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>reparation </a:t>
            </a: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200" b="1" i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200" b="1" i="1" dirty="0">
              <a:ln w="6350">
                <a:noFill/>
              </a:ln>
              <a:solidFill>
                <a:srgbClr val="66FF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2276872"/>
            <a:ext cx="9144000" cy="4581128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1.  Warm-up</a:t>
            </a:r>
            <a:endParaRPr lang="pl-PL" sz="24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endParaRPr lang="pl-PL" sz="2400" b="1" dirty="0" smtClean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r>
              <a:rPr lang="en-US" sz="2400" b="1" dirty="0">
                <a:solidFill>
                  <a:schemeClr val="tx1"/>
                </a:solidFill>
              </a:rPr>
              <a:t>.  Flexibility</a:t>
            </a:r>
            <a:endParaRPr lang="pl-PL" sz="2400" b="1" i="1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hurdles drills (walking every three steps) </a:t>
            </a:r>
            <a:endParaRPr lang="pl-PL" sz="2400" dirty="0" smtClean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	</a:t>
            </a:r>
            <a:r>
              <a:rPr lang="en-US" sz="2400" dirty="0" err="1" smtClean="0">
                <a:solidFill>
                  <a:schemeClr val="tx1"/>
                </a:solidFill>
              </a:rPr>
              <a:t>6x6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smtClean="0">
                <a:solidFill>
                  <a:schemeClr val="tx1"/>
                </a:solidFill>
              </a:rPr>
              <a:t>76.2-84</a:t>
            </a:r>
            <a:r>
              <a:rPr lang="pl-PL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cm </a:t>
            </a:r>
            <a:r>
              <a:rPr lang="en-US" sz="2400" dirty="0">
                <a:solidFill>
                  <a:schemeClr val="tx1"/>
                </a:solidFill>
              </a:rPr>
              <a:t>height </a:t>
            </a:r>
            <a:endParaRPr lang="pl-PL" sz="24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endParaRPr lang="pl-PL" sz="2400" b="1" dirty="0" smtClean="0">
              <a:solidFill>
                <a:srgbClr val="FF0000"/>
              </a:solidFill>
            </a:endParaRPr>
          </a:p>
          <a:p>
            <a:pPr marL="64008" indent="0"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3</a:t>
            </a:r>
            <a:r>
              <a:rPr lang="en-US" sz="2400" b="1" dirty="0">
                <a:solidFill>
                  <a:srgbClr val="00B050"/>
                </a:solidFill>
              </a:rPr>
              <a:t>. Speed &gt;</a:t>
            </a:r>
            <a:r>
              <a:rPr lang="en-US" sz="2400" b="1" dirty="0" smtClean="0">
                <a:solidFill>
                  <a:srgbClr val="00B050"/>
                </a:solidFill>
              </a:rPr>
              <a:t>recovery</a:t>
            </a:r>
            <a:r>
              <a:rPr lang="pl-PL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6- 8</a:t>
            </a:r>
            <a:r>
              <a:rPr lang="pl-PL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min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4-6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x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60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m</a:t>
            </a:r>
            <a:r>
              <a:rPr lang="en-US" sz="2400" dirty="0">
                <a:solidFill>
                  <a:srgbClr val="00B050"/>
                </a:solidFill>
              </a:rPr>
              <a:t>	</a:t>
            </a:r>
            <a:endParaRPr lang="pl-PL" sz="2400" dirty="0">
              <a:solidFill>
                <a:srgbClr val="00B050"/>
              </a:solidFill>
            </a:endParaRPr>
          </a:p>
          <a:p>
            <a:pPr marL="64008" indent="0">
              <a:buNone/>
            </a:pPr>
            <a:endParaRPr lang="pl-PL" sz="2400" b="1" dirty="0" smtClean="0">
              <a:solidFill>
                <a:srgbClr val="FF0000"/>
              </a:solidFill>
            </a:endParaRPr>
          </a:p>
          <a:p>
            <a:pPr marL="64008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4</a:t>
            </a:r>
            <a:r>
              <a:rPr lang="en-US" sz="2400" b="1" dirty="0">
                <a:solidFill>
                  <a:schemeClr val="tx1"/>
                </a:solidFill>
              </a:rPr>
              <a:t>.  Cool-down</a:t>
            </a:r>
            <a:endParaRPr lang="pl-PL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i="1" dirty="0" smtClean="0">
                <a:ln w="6350">
                  <a:noFill/>
                </a:ln>
                <a:solidFill>
                  <a:srgbClr val="000066"/>
                </a:solidFill>
              </a:rPr>
              <a:t>Technical </a:t>
            </a:r>
            <a:r>
              <a:rPr lang="pl-PL" sz="3600" b="1" i="1" dirty="0" smtClean="0">
                <a:ln w="6350">
                  <a:noFill/>
                </a:ln>
                <a:solidFill>
                  <a:srgbClr val="000066"/>
                </a:solidFill>
              </a:rPr>
              <a:t>P</a:t>
            </a:r>
            <a:r>
              <a:rPr lang="en-GB" sz="3600" b="1" i="1" dirty="0" smtClean="0">
                <a:ln w="6350">
                  <a:noFill/>
                </a:ln>
                <a:solidFill>
                  <a:srgbClr val="000066"/>
                </a:solidFill>
              </a:rPr>
              <a:t>reparation </a:t>
            </a:r>
            <a:r>
              <a:rPr lang="pl-PL" sz="3600" b="1" i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i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b="1" i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i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844824"/>
            <a:ext cx="9144000" cy="5013176"/>
          </a:xfrm>
        </p:spPr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1.  Warm-up</a:t>
            </a:r>
            <a:endParaRPr lang="pl-PL" sz="26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endParaRPr lang="pl-PL" sz="2600" b="1" dirty="0" smtClean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en-US" sz="2600" b="1" dirty="0" smtClean="0">
                <a:solidFill>
                  <a:schemeClr val="tx1"/>
                </a:solidFill>
              </a:rPr>
              <a:t>2</a:t>
            </a:r>
            <a:r>
              <a:rPr lang="en-US" sz="2600" b="1" dirty="0">
                <a:solidFill>
                  <a:schemeClr val="tx1"/>
                </a:solidFill>
              </a:rPr>
              <a:t>.  Flexibility</a:t>
            </a:r>
            <a:endParaRPr lang="pl-PL" sz="2600" b="1" i="1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hurdles drills (walking every one step) </a:t>
            </a:r>
            <a:endParaRPr lang="pl-PL" sz="2600" dirty="0" smtClean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pl-PL" sz="2600" dirty="0">
                <a:solidFill>
                  <a:schemeClr val="tx1"/>
                </a:solidFill>
              </a:rPr>
              <a:t>	</a:t>
            </a:r>
            <a:r>
              <a:rPr lang="en-US" sz="2600" dirty="0" err="1" smtClean="0">
                <a:solidFill>
                  <a:schemeClr val="tx1"/>
                </a:solidFill>
              </a:rPr>
              <a:t>6x6</a:t>
            </a:r>
            <a:r>
              <a:rPr lang="en-US" sz="2600" dirty="0">
                <a:solidFill>
                  <a:schemeClr val="tx1"/>
                </a:solidFill>
              </a:rPr>
              <a:t>, 76.2-</a:t>
            </a:r>
            <a:r>
              <a:rPr lang="en-US" sz="2600" dirty="0" err="1">
                <a:solidFill>
                  <a:schemeClr val="tx1"/>
                </a:solidFill>
              </a:rPr>
              <a:t>84cm</a:t>
            </a:r>
            <a:r>
              <a:rPr lang="en-US" sz="2600" dirty="0">
                <a:solidFill>
                  <a:schemeClr val="tx1"/>
                </a:solidFill>
              </a:rPr>
              <a:t> height</a:t>
            </a:r>
            <a:endParaRPr lang="pl-PL" sz="26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endParaRPr lang="pl-PL" sz="2400" b="1" dirty="0" smtClean="0">
              <a:solidFill>
                <a:srgbClr val="FF0000"/>
              </a:solidFill>
            </a:endParaRPr>
          </a:p>
          <a:p>
            <a:pPr marL="64008" indent="0">
              <a:buNone/>
            </a:pPr>
            <a:r>
              <a:rPr lang="en-US" sz="2600" b="1" dirty="0" smtClean="0">
                <a:solidFill>
                  <a:srgbClr val="00B050"/>
                </a:solidFill>
              </a:rPr>
              <a:t>3</a:t>
            </a:r>
            <a:r>
              <a:rPr lang="en-US" sz="2600" b="1" dirty="0">
                <a:solidFill>
                  <a:srgbClr val="00B050"/>
                </a:solidFill>
              </a:rPr>
              <a:t>. Speed &gt;</a:t>
            </a:r>
            <a:r>
              <a:rPr lang="en-US" sz="2600" b="1" dirty="0" smtClean="0">
                <a:solidFill>
                  <a:srgbClr val="00B050"/>
                </a:solidFill>
              </a:rPr>
              <a:t>recovery</a:t>
            </a:r>
            <a:r>
              <a:rPr lang="pl-PL" sz="2600" b="1" dirty="0" smtClean="0">
                <a:solidFill>
                  <a:srgbClr val="00B050"/>
                </a:solidFill>
              </a:rPr>
              <a:t> </a:t>
            </a:r>
            <a:r>
              <a:rPr lang="en-US" sz="2600" b="1" dirty="0" smtClean="0">
                <a:solidFill>
                  <a:srgbClr val="00B050"/>
                </a:solidFill>
              </a:rPr>
              <a:t>8</a:t>
            </a:r>
            <a:r>
              <a:rPr lang="pl-PL" sz="2600" b="1" dirty="0" smtClean="0">
                <a:solidFill>
                  <a:srgbClr val="00B050"/>
                </a:solidFill>
              </a:rPr>
              <a:t> </a:t>
            </a:r>
            <a:r>
              <a:rPr lang="en-US" sz="2600" b="1" dirty="0" smtClean="0">
                <a:solidFill>
                  <a:srgbClr val="00B050"/>
                </a:solidFill>
              </a:rPr>
              <a:t>min</a:t>
            </a:r>
            <a:endParaRPr lang="pl-PL" sz="26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3-</a:t>
            </a:r>
            <a:r>
              <a:rPr lang="en-US" sz="2600" dirty="0" err="1">
                <a:solidFill>
                  <a:srgbClr val="00B050"/>
                </a:solidFill>
              </a:rPr>
              <a:t>4x40m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endParaRPr lang="pl-PL" sz="26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full approach and </a:t>
            </a:r>
            <a:r>
              <a:rPr lang="en-US" sz="2600" dirty="0" smtClean="0">
                <a:solidFill>
                  <a:srgbClr val="00B050"/>
                </a:solidFill>
              </a:rPr>
              <a:t>take-off </a:t>
            </a:r>
            <a:r>
              <a:rPr lang="en-US" sz="2600" dirty="0">
                <a:solidFill>
                  <a:srgbClr val="00B050"/>
                </a:solidFill>
              </a:rPr>
              <a:t>2-</a:t>
            </a:r>
            <a:r>
              <a:rPr lang="en-US" sz="2600" dirty="0" err="1">
                <a:solidFill>
                  <a:srgbClr val="00B050"/>
                </a:solidFill>
              </a:rPr>
              <a:t>3x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pl-PL" sz="2600" dirty="0" smtClean="0">
                <a:solidFill>
                  <a:srgbClr val="00B050"/>
                </a:solidFill>
              </a:rPr>
              <a:t>(</a:t>
            </a:r>
            <a:r>
              <a:rPr lang="pl-PL" sz="2600" dirty="0" err="1" smtClean="0">
                <a:solidFill>
                  <a:srgbClr val="00B050"/>
                </a:solidFill>
              </a:rPr>
              <a:t>long</a:t>
            </a:r>
            <a:r>
              <a:rPr lang="pl-PL" sz="2600" dirty="0" smtClean="0">
                <a:solidFill>
                  <a:srgbClr val="00B050"/>
                </a:solidFill>
              </a:rPr>
              <a:t> </a:t>
            </a:r>
            <a:r>
              <a:rPr lang="pl-PL" sz="2600" dirty="0" err="1" smtClean="0">
                <a:solidFill>
                  <a:srgbClr val="00B050"/>
                </a:solidFill>
              </a:rPr>
              <a:t>jump</a:t>
            </a:r>
            <a:r>
              <a:rPr lang="pl-PL" sz="2600" dirty="0">
                <a:solidFill>
                  <a:srgbClr val="00B050"/>
                </a:solidFill>
              </a:rPr>
              <a:t>)</a:t>
            </a:r>
            <a:endParaRPr lang="pl-PL" sz="2600" dirty="0" smtClean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full approach and first take-off 2-</a:t>
            </a:r>
            <a:r>
              <a:rPr lang="en-US" sz="2600" dirty="0" err="1">
                <a:solidFill>
                  <a:srgbClr val="00B050"/>
                </a:solidFill>
              </a:rPr>
              <a:t>3x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pl-PL" sz="2600" dirty="0" smtClean="0">
                <a:solidFill>
                  <a:srgbClr val="00B050"/>
                </a:solidFill>
              </a:rPr>
              <a:t>(</a:t>
            </a:r>
            <a:r>
              <a:rPr lang="pl-PL" sz="2600" dirty="0" err="1" smtClean="0">
                <a:solidFill>
                  <a:srgbClr val="00B050"/>
                </a:solidFill>
              </a:rPr>
              <a:t>triple</a:t>
            </a:r>
            <a:r>
              <a:rPr lang="pl-PL" sz="2600" dirty="0" smtClean="0">
                <a:solidFill>
                  <a:srgbClr val="00B050"/>
                </a:solidFill>
              </a:rPr>
              <a:t> </a:t>
            </a:r>
            <a:r>
              <a:rPr lang="pl-PL" sz="2600" dirty="0" err="1" smtClean="0">
                <a:solidFill>
                  <a:srgbClr val="00B050"/>
                </a:solidFill>
              </a:rPr>
              <a:t>jump</a:t>
            </a:r>
            <a:r>
              <a:rPr lang="pl-PL" sz="2600" dirty="0" smtClean="0">
                <a:solidFill>
                  <a:srgbClr val="00B050"/>
                </a:solidFill>
              </a:rPr>
              <a:t>)</a:t>
            </a:r>
            <a:endParaRPr lang="pl-PL" sz="26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2600" dirty="0">
              <a:solidFill>
                <a:srgbClr val="FF0000"/>
              </a:solidFill>
            </a:endParaRPr>
          </a:p>
          <a:p>
            <a:pPr marL="64008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4.  Cool-down</a:t>
            </a:r>
            <a:r>
              <a:rPr lang="pl-PL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l-PL" sz="2600" dirty="0">
                <a:latin typeface="Arial" pitchFamily="34" charset="0"/>
                <a:cs typeface="Arial" pitchFamily="34" charset="0"/>
              </a:rPr>
              <a:t>	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		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 err="1" smtClean="0">
                <a:ln w="6350">
                  <a:noFill/>
                </a:ln>
                <a:solidFill>
                  <a:srgbClr val="000066"/>
                </a:solidFill>
              </a:rPr>
              <a:t>Pre-competion</a:t>
            </a:r>
            <a:r>
              <a:rPr lang="pl-PL" sz="3600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r>
              <a:rPr lang="pl-PL" sz="3600" i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484784"/>
            <a:ext cx="9144000" cy="525658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en-US" sz="2400" dirty="0">
                <a:solidFill>
                  <a:schemeClr val="accent2"/>
                </a:solidFill>
              </a:rPr>
              <a:t>The running training workouts are </a:t>
            </a:r>
            <a:r>
              <a:rPr lang="en-US" sz="2400" dirty="0" smtClean="0">
                <a:solidFill>
                  <a:schemeClr val="accent2"/>
                </a:solidFill>
              </a:rPr>
              <a:t>changed </a:t>
            </a:r>
            <a:r>
              <a:rPr lang="en-US" sz="2400" dirty="0">
                <a:solidFill>
                  <a:schemeClr val="accent2"/>
                </a:solidFill>
              </a:rPr>
              <a:t>with only one speed </a:t>
            </a:r>
            <a:r>
              <a:rPr lang="en-US" sz="2400" dirty="0" smtClean="0">
                <a:solidFill>
                  <a:schemeClr val="accent2"/>
                </a:solidFill>
              </a:rPr>
              <a:t>session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2"/>
                </a:solidFill>
              </a:rPr>
              <a:t>The</a:t>
            </a:r>
            <a:r>
              <a:rPr lang="en-US" sz="2400" dirty="0">
                <a:solidFill>
                  <a:schemeClr val="accent2"/>
                </a:solidFill>
              </a:rPr>
              <a:t> main part of the workouts </a:t>
            </a:r>
            <a:r>
              <a:rPr lang="en-US" sz="2400" dirty="0" smtClean="0">
                <a:solidFill>
                  <a:schemeClr val="accent2"/>
                </a:solidFill>
              </a:rPr>
              <a:t>include</a:t>
            </a:r>
            <a:r>
              <a:rPr lang="pl-PL" sz="2400" dirty="0" smtClean="0">
                <a:solidFill>
                  <a:schemeClr val="accent2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accent2"/>
                </a:solidFill>
              </a:rPr>
              <a:t> 40</a:t>
            </a:r>
            <a:r>
              <a:rPr lang="pl-PL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m </a:t>
            </a:r>
            <a:r>
              <a:rPr lang="en-US" sz="2400" dirty="0">
                <a:solidFill>
                  <a:schemeClr val="accent2"/>
                </a:solidFill>
              </a:rPr>
              <a:t>runs 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accent2"/>
                </a:solidFill>
              </a:rPr>
              <a:t>full </a:t>
            </a:r>
            <a:r>
              <a:rPr lang="en-US" sz="2400" dirty="0">
                <a:solidFill>
                  <a:schemeClr val="accent2"/>
                </a:solidFill>
              </a:rPr>
              <a:t>approach for </a:t>
            </a:r>
            <a:r>
              <a:rPr lang="pl-PL" sz="2400" dirty="0" smtClean="0">
                <a:solidFill>
                  <a:schemeClr val="accent2"/>
                </a:solidFill>
              </a:rPr>
              <a:t> </a:t>
            </a:r>
            <a:r>
              <a:rPr lang="pl-PL" sz="2400" dirty="0" err="1" smtClean="0">
                <a:solidFill>
                  <a:schemeClr val="accent2"/>
                </a:solidFill>
              </a:rPr>
              <a:t>long</a:t>
            </a:r>
            <a:r>
              <a:rPr lang="pl-PL" sz="2400" dirty="0" smtClean="0">
                <a:solidFill>
                  <a:schemeClr val="accent2"/>
                </a:solidFill>
              </a:rPr>
              <a:t> and </a:t>
            </a:r>
            <a:r>
              <a:rPr lang="en-US" sz="2400" dirty="0" smtClean="0">
                <a:solidFill>
                  <a:schemeClr val="accent2"/>
                </a:solidFill>
              </a:rPr>
              <a:t>triple </a:t>
            </a:r>
            <a:r>
              <a:rPr lang="en-US" sz="2400" dirty="0">
                <a:solidFill>
                  <a:schemeClr val="accent2"/>
                </a:solidFill>
              </a:rPr>
              <a:t>jump 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2"/>
                </a:solidFill>
              </a:rPr>
              <a:t>There </a:t>
            </a:r>
            <a:r>
              <a:rPr lang="en-US" sz="2400" dirty="0">
                <a:solidFill>
                  <a:schemeClr val="accent2"/>
                </a:solidFill>
              </a:rPr>
              <a:t>are no endurance drills in this </a:t>
            </a:r>
            <a:r>
              <a:rPr lang="en-US" sz="2400" dirty="0" err="1" smtClean="0">
                <a:solidFill>
                  <a:schemeClr val="accent2"/>
                </a:solidFill>
              </a:rPr>
              <a:t>mesocycle</a:t>
            </a:r>
            <a:endParaRPr lang="pl-PL" sz="2400" dirty="0">
              <a:solidFill>
                <a:schemeClr val="accent2"/>
              </a:solidFill>
            </a:endParaRPr>
          </a:p>
          <a:p>
            <a:pPr marL="45720" indent="0">
              <a:buNone/>
            </a:pPr>
            <a:r>
              <a:rPr lang="en-US" sz="2400" dirty="0"/>
              <a:t> 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521220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err="1" smtClean="0">
                <a:ln w="6350">
                  <a:noFill/>
                </a:ln>
                <a:solidFill>
                  <a:srgbClr val="000066"/>
                </a:solidFill>
              </a:rPr>
              <a:t>Pre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-</a:t>
            </a:r>
            <a:r>
              <a:rPr lang="en-GB" sz="3600" b="1" dirty="0" smtClean="0">
                <a:ln w="6350">
                  <a:noFill/>
                </a:ln>
                <a:solidFill>
                  <a:srgbClr val="000066"/>
                </a:solidFill>
              </a:rPr>
              <a:t>Competition 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i="1" dirty="0">
              <a:ln w="6350">
                <a:noFill/>
              </a:ln>
              <a:solidFill>
                <a:srgbClr val="66FF33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2276872"/>
            <a:ext cx="9144000" cy="4581128"/>
          </a:xfrm>
        </p:spPr>
        <p:txBody>
          <a:bodyPr>
            <a:norm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§"/>
            </a:pPr>
            <a:endParaRPr lang="pl-PL" sz="2400" b="1" i="1" dirty="0" smtClean="0">
              <a:solidFill>
                <a:srgbClr val="000066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Monday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– 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strength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I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Tuesday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–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long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/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triple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jump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technique</a:t>
            </a:r>
            <a:endParaRPr lang="pl-PL" sz="2400" b="1" i="1" dirty="0" smtClean="0">
              <a:solidFill>
                <a:srgbClr val="C00000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Wednesday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–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flexibility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45CF97"/>
                </a:solidFill>
                <a:cs typeface="Arial" pitchFamily="34" charset="0"/>
              </a:rPr>
              <a:t>+ </a:t>
            </a:r>
            <a:r>
              <a:rPr lang="pl-PL" sz="2400" b="1" i="1" dirty="0" err="1" smtClean="0">
                <a:solidFill>
                  <a:srgbClr val="45CF97"/>
                </a:solidFill>
                <a:cs typeface="Arial" pitchFamily="34" charset="0"/>
              </a:rPr>
              <a:t>speed</a:t>
            </a:r>
            <a:r>
              <a:rPr lang="pl-PL" sz="2400" b="1" i="1" dirty="0" smtClean="0">
                <a:solidFill>
                  <a:srgbClr val="45CF97"/>
                </a:solidFill>
                <a:cs typeface="Arial" pitchFamily="34" charset="0"/>
              </a:rPr>
              <a:t> 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Thursday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strength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II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Friday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 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Saturday</a:t>
            </a:r>
            <a:r>
              <a:rPr lang="pl-PL" sz="2400" b="1" i="1" dirty="0" smtClean="0">
                <a:cs typeface="Arial" pitchFamily="34" charset="0"/>
              </a:rPr>
              <a:t> 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competition</a:t>
            </a:r>
            <a:endParaRPr lang="pl-PL" sz="2400" b="1" i="1" dirty="0" smtClean="0">
              <a:solidFill>
                <a:srgbClr val="C00000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Sunday</a:t>
            </a:r>
            <a:r>
              <a:rPr lang="pl-PL" sz="2400" b="1" i="1" dirty="0" smtClean="0">
                <a:cs typeface="Arial" pitchFamily="34" charset="0"/>
              </a:rPr>
              <a:t> 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-------------</a:t>
            </a:r>
            <a:endParaRPr lang="pl-PL" sz="24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i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i="1" dirty="0" err="1" smtClean="0">
                <a:ln w="6350">
                  <a:noFill/>
                </a:ln>
                <a:solidFill>
                  <a:srgbClr val="000066"/>
                </a:solidFill>
              </a:rPr>
              <a:t>Pre</a:t>
            </a:r>
            <a:r>
              <a:rPr lang="pl-PL" sz="3600" b="1" i="1" dirty="0" smtClean="0">
                <a:ln w="6350">
                  <a:noFill/>
                </a:ln>
                <a:solidFill>
                  <a:srgbClr val="000066"/>
                </a:solidFill>
              </a:rPr>
              <a:t>-</a:t>
            </a:r>
            <a:r>
              <a:rPr lang="en-GB" sz="3600" b="1" dirty="0" smtClean="0">
                <a:ln w="6350">
                  <a:noFill/>
                </a:ln>
                <a:solidFill>
                  <a:srgbClr val="000066"/>
                </a:solidFill>
              </a:rPr>
              <a:t>Competition 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i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b="1" i="1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br>
              <a:rPr lang="pl-PL" sz="36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i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988840"/>
            <a:ext cx="9036496" cy="4869160"/>
          </a:xfrm>
        </p:spPr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r>
              <a:rPr lang="pl-PL" sz="2600" b="1" dirty="0" smtClean="0">
                <a:solidFill>
                  <a:schemeClr val="tx1"/>
                </a:solidFill>
              </a:rPr>
              <a:t>1. </a:t>
            </a:r>
            <a:r>
              <a:rPr lang="en-US" sz="2600" b="1" dirty="0">
                <a:solidFill>
                  <a:schemeClr val="tx1"/>
                </a:solidFill>
              </a:rPr>
              <a:t>Warm-up</a:t>
            </a:r>
            <a:endParaRPr lang="pl-PL" sz="26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endParaRPr lang="pl-PL" sz="2600" b="1" dirty="0" smtClean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en-US" sz="2600" b="1" dirty="0" smtClean="0">
                <a:solidFill>
                  <a:schemeClr val="tx1"/>
                </a:solidFill>
              </a:rPr>
              <a:t>2</a:t>
            </a:r>
            <a:r>
              <a:rPr lang="en-US" sz="2600" b="1" dirty="0">
                <a:solidFill>
                  <a:schemeClr val="tx1"/>
                </a:solidFill>
              </a:rPr>
              <a:t>.  Flexibility</a:t>
            </a:r>
            <a:endParaRPr lang="pl-PL" sz="2600" b="1" i="1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hurdles drills (walking every one step)</a:t>
            </a:r>
            <a:endParaRPr lang="pl-PL" sz="26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	</a:t>
            </a:r>
            <a:r>
              <a:rPr lang="en-US" sz="2600" dirty="0" err="1" smtClean="0">
                <a:solidFill>
                  <a:schemeClr val="tx1"/>
                </a:solidFill>
              </a:rPr>
              <a:t>6x6</a:t>
            </a:r>
            <a:r>
              <a:rPr lang="en-US" sz="2600" dirty="0">
                <a:solidFill>
                  <a:schemeClr val="tx1"/>
                </a:solidFill>
              </a:rPr>
              <a:t>, 76.2-</a:t>
            </a:r>
            <a:r>
              <a:rPr lang="en-US" sz="2600" dirty="0" err="1">
                <a:solidFill>
                  <a:schemeClr val="tx1"/>
                </a:solidFill>
              </a:rPr>
              <a:t>84cm</a:t>
            </a:r>
            <a:r>
              <a:rPr lang="en-US" sz="2600" dirty="0">
                <a:solidFill>
                  <a:schemeClr val="tx1"/>
                </a:solidFill>
              </a:rPr>
              <a:t> height</a:t>
            </a:r>
            <a:endParaRPr lang="pl-PL" sz="26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endParaRPr lang="pl-PL" sz="2600" b="1" dirty="0" smtClean="0">
              <a:solidFill>
                <a:srgbClr val="00B050"/>
              </a:solidFill>
            </a:endParaRPr>
          </a:p>
          <a:p>
            <a:pPr marL="64008" indent="0">
              <a:buNone/>
            </a:pPr>
            <a:r>
              <a:rPr lang="en-US" sz="2600" b="1" dirty="0" smtClean="0">
                <a:solidFill>
                  <a:srgbClr val="00B050"/>
                </a:solidFill>
              </a:rPr>
              <a:t>3</a:t>
            </a:r>
            <a:r>
              <a:rPr lang="en-US" sz="2600" b="1" dirty="0">
                <a:solidFill>
                  <a:srgbClr val="00B050"/>
                </a:solidFill>
              </a:rPr>
              <a:t>. Speed &gt;recovery</a:t>
            </a:r>
            <a:r>
              <a:rPr lang="pl-PL" sz="2600" b="1" dirty="0">
                <a:solidFill>
                  <a:srgbClr val="00B050"/>
                </a:solidFill>
              </a:rPr>
              <a:t> </a:t>
            </a:r>
            <a:r>
              <a:rPr lang="en-US" sz="2600" b="1" dirty="0">
                <a:solidFill>
                  <a:srgbClr val="00B050"/>
                </a:solidFill>
              </a:rPr>
              <a:t>8</a:t>
            </a:r>
            <a:r>
              <a:rPr lang="pl-PL" sz="2600" b="1" dirty="0">
                <a:solidFill>
                  <a:srgbClr val="00B050"/>
                </a:solidFill>
              </a:rPr>
              <a:t> </a:t>
            </a:r>
            <a:r>
              <a:rPr lang="en-US" sz="2600" b="1" dirty="0">
                <a:solidFill>
                  <a:srgbClr val="00B050"/>
                </a:solidFill>
              </a:rPr>
              <a:t>min</a:t>
            </a:r>
            <a:endParaRPr lang="pl-PL" sz="26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3</a:t>
            </a:r>
            <a:r>
              <a:rPr lang="pl-PL" sz="2600" dirty="0" smtClean="0">
                <a:solidFill>
                  <a:srgbClr val="00B050"/>
                </a:solidFill>
              </a:rPr>
              <a:t>-4</a:t>
            </a:r>
            <a:r>
              <a:rPr lang="en-US" sz="2600" dirty="0" err="1" smtClean="0">
                <a:solidFill>
                  <a:srgbClr val="00B050"/>
                </a:solidFill>
              </a:rPr>
              <a:t>x40m</a:t>
            </a:r>
            <a:r>
              <a:rPr lang="en-US" sz="2600" dirty="0" smtClean="0">
                <a:solidFill>
                  <a:srgbClr val="00B050"/>
                </a:solidFill>
              </a:rPr>
              <a:t> </a:t>
            </a:r>
            <a:endParaRPr lang="pl-PL" sz="26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full approach and take-off 2-</a:t>
            </a:r>
            <a:r>
              <a:rPr lang="en-US" sz="2600" dirty="0" err="1">
                <a:solidFill>
                  <a:srgbClr val="00B050"/>
                </a:solidFill>
              </a:rPr>
              <a:t>3x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pl-PL" sz="2600" dirty="0">
                <a:solidFill>
                  <a:srgbClr val="00B050"/>
                </a:solidFill>
              </a:rPr>
              <a:t>(</a:t>
            </a:r>
            <a:r>
              <a:rPr lang="pl-PL" sz="2600" dirty="0" err="1">
                <a:solidFill>
                  <a:srgbClr val="00B050"/>
                </a:solidFill>
              </a:rPr>
              <a:t>long</a:t>
            </a:r>
            <a:r>
              <a:rPr lang="pl-PL" sz="2600" dirty="0">
                <a:solidFill>
                  <a:srgbClr val="00B050"/>
                </a:solidFill>
              </a:rPr>
              <a:t> </a:t>
            </a:r>
            <a:r>
              <a:rPr lang="pl-PL" sz="2600" dirty="0" err="1">
                <a:solidFill>
                  <a:srgbClr val="00B050"/>
                </a:solidFill>
              </a:rPr>
              <a:t>jump</a:t>
            </a:r>
            <a:r>
              <a:rPr lang="pl-PL" sz="2600" dirty="0">
                <a:solidFill>
                  <a:srgbClr val="00B050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full approach and first take-off 2-</a:t>
            </a:r>
            <a:r>
              <a:rPr lang="en-US" sz="2600" dirty="0" err="1">
                <a:solidFill>
                  <a:srgbClr val="00B050"/>
                </a:solidFill>
              </a:rPr>
              <a:t>3x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pl-PL" sz="2600" dirty="0">
                <a:solidFill>
                  <a:srgbClr val="00B050"/>
                </a:solidFill>
              </a:rPr>
              <a:t>(</a:t>
            </a:r>
            <a:r>
              <a:rPr lang="pl-PL" sz="2600" dirty="0" err="1">
                <a:solidFill>
                  <a:srgbClr val="00B050"/>
                </a:solidFill>
              </a:rPr>
              <a:t>triple</a:t>
            </a:r>
            <a:r>
              <a:rPr lang="pl-PL" sz="2600" dirty="0">
                <a:solidFill>
                  <a:srgbClr val="00B050"/>
                </a:solidFill>
              </a:rPr>
              <a:t> </a:t>
            </a:r>
            <a:r>
              <a:rPr lang="pl-PL" sz="2600" dirty="0" err="1">
                <a:solidFill>
                  <a:srgbClr val="00B050"/>
                </a:solidFill>
              </a:rPr>
              <a:t>jump</a:t>
            </a:r>
            <a:r>
              <a:rPr lang="pl-PL" sz="2600" dirty="0">
                <a:solidFill>
                  <a:srgbClr val="00B050"/>
                </a:solidFill>
              </a:rPr>
              <a:t>)</a:t>
            </a:r>
          </a:p>
          <a:p>
            <a:pPr marL="64008" indent="0">
              <a:buNone/>
            </a:pPr>
            <a:endParaRPr lang="pl-PL" sz="2600" b="1" dirty="0" smtClean="0">
              <a:solidFill>
                <a:srgbClr val="FF0000"/>
              </a:solidFill>
            </a:endParaRPr>
          </a:p>
          <a:p>
            <a:pPr marL="64008" indent="0">
              <a:buNone/>
            </a:pPr>
            <a:r>
              <a:rPr lang="pl-PL" sz="2600" b="1" dirty="0" smtClean="0">
                <a:solidFill>
                  <a:schemeClr val="tx1"/>
                </a:solidFill>
              </a:rPr>
              <a:t>4</a:t>
            </a:r>
            <a:r>
              <a:rPr lang="en-US" sz="2600" b="1" dirty="0" smtClean="0">
                <a:solidFill>
                  <a:schemeClr val="tx1"/>
                </a:solidFill>
              </a:rPr>
              <a:t>.  </a:t>
            </a:r>
            <a:r>
              <a:rPr lang="en-US" sz="2600" b="1" dirty="0">
                <a:solidFill>
                  <a:schemeClr val="tx1"/>
                </a:solidFill>
              </a:rPr>
              <a:t>Cool-down</a:t>
            </a:r>
            <a:r>
              <a:rPr lang="pl-PL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		</a:t>
            </a:r>
            <a:r>
              <a:rPr lang="pl-PL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 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668367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GB" sz="3200" b="1" dirty="0">
                <a:solidFill>
                  <a:schemeClr val="accent2"/>
                </a:solidFill>
              </a:rPr>
              <a:t>The annual </a:t>
            </a:r>
            <a:r>
              <a:rPr lang="en-GB" sz="3200" b="1" dirty="0" err="1">
                <a:solidFill>
                  <a:schemeClr val="accent2"/>
                </a:solidFill>
              </a:rPr>
              <a:t>macrocycle</a:t>
            </a:r>
            <a:r>
              <a:rPr lang="en-GB" sz="3200" b="1" dirty="0">
                <a:solidFill>
                  <a:schemeClr val="accent2"/>
                </a:solidFill>
              </a:rPr>
              <a:t> is divided into three  periods</a:t>
            </a:r>
            <a:r>
              <a:rPr lang="en-GB" sz="3200" b="1" dirty="0" smtClean="0">
                <a:solidFill>
                  <a:schemeClr val="accent2"/>
                </a:solidFill>
              </a:rPr>
              <a:t>:</a:t>
            </a:r>
            <a:endParaRPr lang="pl-PL" sz="3200" b="1" dirty="0" smtClean="0">
              <a:solidFill>
                <a:schemeClr val="accent2"/>
              </a:solidFill>
            </a:endParaRPr>
          </a:p>
          <a:p>
            <a:pPr algn="ctr"/>
            <a:endParaRPr lang="pl-PL" sz="3200" b="1" dirty="0" smtClean="0">
              <a:solidFill>
                <a:schemeClr val="accent2"/>
              </a:solidFill>
            </a:endParaRPr>
          </a:p>
          <a:p>
            <a:pPr algn="ctr"/>
            <a:endParaRPr lang="pl-PL" sz="3200" dirty="0">
              <a:solidFill>
                <a:schemeClr val="accent2"/>
              </a:solidFill>
            </a:endParaRPr>
          </a:p>
          <a:p>
            <a:pPr algn="ctr"/>
            <a:endParaRPr lang="pl-PL" sz="3200" dirty="0">
              <a:solidFill>
                <a:schemeClr val="accent2"/>
              </a:solidFill>
            </a:endParaRPr>
          </a:p>
          <a:p>
            <a:pPr algn="ctr"/>
            <a:r>
              <a:rPr lang="en-GB" sz="3200" dirty="0" smtClean="0">
                <a:solidFill>
                  <a:schemeClr val="accent2"/>
                </a:solidFill>
              </a:rPr>
              <a:t> </a:t>
            </a:r>
            <a:endParaRPr lang="pl-PL" sz="3200" dirty="0" smtClean="0">
              <a:solidFill>
                <a:schemeClr val="accent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3200" dirty="0" smtClean="0">
                <a:solidFill>
                  <a:schemeClr val="accent2"/>
                </a:solidFill>
              </a:rPr>
              <a:t>preparatory</a:t>
            </a:r>
            <a:endParaRPr lang="pl-PL" sz="3200" dirty="0" smtClean="0">
              <a:solidFill>
                <a:schemeClr val="accent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3200" dirty="0" smtClean="0">
                <a:solidFill>
                  <a:schemeClr val="accent2"/>
                </a:solidFill>
              </a:rPr>
              <a:t>competition </a:t>
            </a:r>
            <a:endParaRPr lang="pl-PL" sz="3200" dirty="0" smtClean="0">
              <a:solidFill>
                <a:schemeClr val="accent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3200" dirty="0" smtClean="0">
                <a:solidFill>
                  <a:schemeClr val="accent2"/>
                </a:solidFill>
              </a:rPr>
              <a:t>transition</a:t>
            </a:r>
            <a:endParaRPr lang="pl-PL" sz="3200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5272088" y="235108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l-PL" sz="3200" b="1"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err="1" smtClean="0">
                <a:ln w="6350">
                  <a:noFill/>
                </a:ln>
                <a:solidFill>
                  <a:srgbClr val="000066"/>
                </a:solidFill>
              </a:rPr>
              <a:t>Competion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 Period </a:t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988841"/>
            <a:ext cx="9144000" cy="4869160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endParaRPr lang="pl-PL" sz="2400" b="1" i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US" sz="2400" dirty="0">
                <a:solidFill>
                  <a:schemeClr val="accent2"/>
                </a:solidFill>
              </a:rPr>
              <a:t>The most important aim of the Competition Period </a:t>
            </a:r>
            <a:r>
              <a:rPr lang="en-US" sz="2400" dirty="0" smtClean="0">
                <a:solidFill>
                  <a:schemeClr val="accent2"/>
                </a:solidFill>
              </a:rPr>
              <a:t>is </a:t>
            </a:r>
            <a:r>
              <a:rPr lang="en-US" sz="2400" dirty="0">
                <a:solidFill>
                  <a:schemeClr val="accent2"/>
                </a:solidFill>
              </a:rPr>
              <a:t>to create such conditions that the athlete can achieve their best </a:t>
            </a:r>
            <a:r>
              <a:rPr lang="en-US" sz="2400" dirty="0" smtClean="0">
                <a:solidFill>
                  <a:schemeClr val="accent2"/>
                </a:solidFill>
              </a:rPr>
              <a:t>results 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pl-PL" sz="2400" dirty="0" smtClean="0">
              <a:solidFill>
                <a:schemeClr val="accent2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2"/>
                </a:solidFill>
              </a:rPr>
              <a:t>The </a:t>
            </a:r>
            <a:r>
              <a:rPr lang="en-US" sz="2400" dirty="0">
                <a:solidFill>
                  <a:schemeClr val="accent2"/>
                </a:solidFill>
              </a:rPr>
              <a:t>training process should be very </a:t>
            </a:r>
            <a:r>
              <a:rPr lang="en-US" sz="2400" dirty="0" err="1" smtClean="0">
                <a:solidFill>
                  <a:schemeClr val="accent2"/>
                </a:solidFill>
              </a:rPr>
              <a:t>specialise</a:t>
            </a:r>
            <a:r>
              <a:rPr lang="pl-PL" sz="2400" dirty="0" smtClean="0">
                <a:solidFill>
                  <a:schemeClr val="accent2"/>
                </a:solidFill>
              </a:rPr>
              <a:t>d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</a:rPr>
              <a:t>and include preparation for the next </a:t>
            </a:r>
            <a:r>
              <a:rPr lang="en-US" sz="2400" dirty="0" smtClean="0">
                <a:solidFill>
                  <a:schemeClr val="accent2"/>
                </a:solidFill>
              </a:rPr>
              <a:t>competitions 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pl-PL" sz="2400" dirty="0" smtClean="0">
              <a:solidFill>
                <a:schemeClr val="accent2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2"/>
                </a:solidFill>
              </a:rPr>
              <a:t>The </a:t>
            </a:r>
            <a:r>
              <a:rPr lang="en-US" sz="2400" dirty="0">
                <a:solidFill>
                  <a:schemeClr val="accent2"/>
                </a:solidFill>
              </a:rPr>
              <a:t>length of breaks between it depends on the physical and mental preparation and a calendar of </a:t>
            </a:r>
            <a:r>
              <a:rPr lang="en-US" sz="2400" dirty="0" smtClean="0">
                <a:solidFill>
                  <a:schemeClr val="accent2"/>
                </a:solidFill>
              </a:rPr>
              <a:t>events</a:t>
            </a:r>
            <a:endParaRPr lang="pl-PL" sz="2400" b="1" i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07504" y="737535"/>
            <a:ext cx="83855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pl-PL" sz="2400" b="1" dirty="0">
                <a:latin typeface="Arial" pitchFamily="34" charset="0"/>
                <a:cs typeface="Arial" pitchFamily="34" charset="0"/>
              </a:rPr>
              <a:t>Tab.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The training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macrocycle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structure for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long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triple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jump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-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competition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period</a:t>
            </a:r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pl-PL" sz="2400" dirty="0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51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12401"/>
              </p:ext>
            </p:extLst>
          </p:nvPr>
        </p:nvGraphicFramePr>
        <p:xfrm>
          <a:off x="323528" y="3284984"/>
          <a:ext cx="8169567" cy="230425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224818"/>
                <a:gridCol w="2159424"/>
                <a:gridCol w="1893395"/>
                <a:gridCol w="1891930"/>
              </a:tblGrid>
              <a:tr h="107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Period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Competition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45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kern="120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Mesocycles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Competition</a:t>
                      </a: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I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DCP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Competition</a:t>
                      </a: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II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84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kumimoji="0" lang="en-GB" sz="1800" b="1" kern="120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o</a:t>
                      </a:r>
                      <a:r>
                        <a:rPr kumimoji="0" lang="en-GB" sz="18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of weeks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4299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 err="1">
                <a:ln w="6350">
                  <a:noFill/>
                </a:ln>
                <a:solidFill>
                  <a:srgbClr val="000066"/>
                </a:solidFill>
              </a:rPr>
              <a:t>Competion</a:t>
            </a: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r>
              <a:rPr lang="pl-PL" sz="3600" i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484784"/>
            <a:ext cx="9144000" cy="525658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en-US" sz="2400" dirty="0">
                <a:solidFill>
                  <a:schemeClr val="accent2"/>
                </a:solidFill>
              </a:rPr>
              <a:t>The running training </a:t>
            </a:r>
            <a:r>
              <a:rPr lang="pl-PL" sz="2400" dirty="0" err="1" smtClean="0">
                <a:solidFill>
                  <a:schemeClr val="accent2"/>
                </a:solidFill>
              </a:rPr>
              <a:t>consist</a:t>
            </a:r>
            <a:r>
              <a:rPr lang="pl-PL" sz="2400" dirty="0" smtClean="0">
                <a:solidFill>
                  <a:schemeClr val="accent2"/>
                </a:solidFill>
              </a:rPr>
              <a:t> of </a:t>
            </a:r>
            <a:r>
              <a:rPr lang="en-US" sz="2400" dirty="0" smtClean="0">
                <a:solidFill>
                  <a:schemeClr val="accent2"/>
                </a:solidFill>
              </a:rPr>
              <a:t>one </a:t>
            </a:r>
            <a:r>
              <a:rPr lang="en-US" sz="2400" dirty="0">
                <a:solidFill>
                  <a:schemeClr val="accent2"/>
                </a:solidFill>
              </a:rPr>
              <a:t>speed </a:t>
            </a:r>
            <a:r>
              <a:rPr lang="en-US" sz="2400" dirty="0" smtClean="0">
                <a:solidFill>
                  <a:schemeClr val="accent2"/>
                </a:solidFill>
              </a:rPr>
              <a:t>session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2"/>
                </a:solidFill>
              </a:rPr>
              <a:t>The</a:t>
            </a:r>
            <a:r>
              <a:rPr lang="en-US" sz="2400" dirty="0">
                <a:solidFill>
                  <a:schemeClr val="accent2"/>
                </a:solidFill>
              </a:rPr>
              <a:t> main part of the workouts </a:t>
            </a:r>
            <a:r>
              <a:rPr lang="en-US" sz="2400" dirty="0" smtClean="0">
                <a:solidFill>
                  <a:schemeClr val="accent2"/>
                </a:solidFill>
              </a:rPr>
              <a:t>include</a:t>
            </a:r>
            <a:r>
              <a:rPr lang="pl-PL" sz="2400" dirty="0" smtClean="0">
                <a:solidFill>
                  <a:schemeClr val="accent2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accent2"/>
                </a:solidFill>
              </a:rPr>
              <a:t> 40</a:t>
            </a:r>
            <a:r>
              <a:rPr lang="pl-PL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m runs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accent2"/>
                </a:solidFill>
              </a:rPr>
              <a:t> full </a:t>
            </a:r>
            <a:r>
              <a:rPr lang="en-US" sz="2400" dirty="0">
                <a:solidFill>
                  <a:schemeClr val="accent2"/>
                </a:solidFill>
              </a:rPr>
              <a:t>approach for </a:t>
            </a:r>
            <a:r>
              <a:rPr lang="pl-PL" sz="2400" dirty="0" smtClean="0">
                <a:solidFill>
                  <a:schemeClr val="accent2"/>
                </a:solidFill>
              </a:rPr>
              <a:t> </a:t>
            </a:r>
            <a:r>
              <a:rPr lang="pl-PL" sz="2400" dirty="0" err="1" smtClean="0">
                <a:solidFill>
                  <a:schemeClr val="accent2"/>
                </a:solidFill>
              </a:rPr>
              <a:t>long</a:t>
            </a:r>
            <a:r>
              <a:rPr lang="pl-PL" sz="2400" dirty="0" smtClean="0">
                <a:solidFill>
                  <a:schemeClr val="accent2"/>
                </a:solidFill>
              </a:rPr>
              <a:t> </a:t>
            </a:r>
            <a:r>
              <a:rPr lang="pl-PL" sz="2400" dirty="0" err="1" smtClean="0">
                <a:solidFill>
                  <a:schemeClr val="accent2"/>
                </a:solidFill>
              </a:rPr>
              <a:t>or</a:t>
            </a:r>
            <a:r>
              <a:rPr lang="pl-PL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triple </a:t>
            </a:r>
            <a:r>
              <a:rPr lang="en-US" sz="2400" dirty="0">
                <a:solidFill>
                  <a:schemeClr val="accent2"/>
                </a:solidFill>
              </a:rPr>
              <a:t>jump 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2"/>
                </a:solidFill>
              </a:rPr>
              <a:t>There </a:t>
            </a:r>
            <a:r>
              <a:rPr lang="en-US" sz="2400" dirty="0">
                <a:solidFill>
                  <a:schemeClr val="accent2"/>
                </a:solidFill>
              </a:rPr>
              <a:t>are no endurance drills in this </a:t>
            </a:r>
            <a:r>
              <a:rPr lang="en-US" sz="2400" dirty="0" err="1" smtClean="0">
                <a:solidFill>
                  <a:schemeClr val="accent2"/>
                </a:solidFill>
              </a:rPr>
              <a:t>mesocycle</a:t>
            </a:r>
            <a:endParaRPr lang="pl-PL" sz="2400" dirty="0">
              <a:solidFill>
                <a:schemeClr val="accent2"/>
              </a:solidFill>
            </a:endParaRPr>
          </a:p>
          <a:p>
            <a:pPr marL="4572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 </a:t>
            </a:r>
            <a:endParaRPr lang="pl-PL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0370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err="1" smtClean="0">
                <a:ln w="6350">
                  <a:noFill/>
                </a:ln>
                <a:solidFill>
                  <a:srgbClr val="000066"/>
                </a:solidFill>
              </a:rPr>
              <a:t>Competion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r>
              <a:rPr lang="pl-PL" sz="3600" b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988841"/>
            <a:ext cx="9144000" cy="4869160"/>
          </a:xfrm>
        </p:spPr>
        <p:txBody>
          <a:bodyPr>
            <a:norm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§"/>
            </a:pPr>
            <a:endParaRPr lang="pl-PL" sz="2400" b="1" i="1" dirty="0" smtClean="0">
              <a:solidFill>
                <a:srgbClr val="000066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Monday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– 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strength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I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Tuesday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–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long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/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triple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jump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technique</a:t>
            </a:r>
            <a:endParaRPr lang="pl-PL" sz="2400" b="1" i="1" dirty="0" smtClean="0">
              <a:solidFill>
                <a:srgbClr val="C00000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Wednesday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–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flexibility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+ </a:t>
            </a:r>
            <a:r>
              <a:rPr lang="pl-PL" sz="2400" b="1" i="1" dirty="0" err="1" smtClean="0">
                <a:solidFill>
                  <a:srgbClr val="00B050"/>
                </a:solidFill>
                <a:cs typeface="Arial" pitchFamily="34" charset="0"/>
              </a:rPr>
              <a:t>speed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Thursday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strength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II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Friday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 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Saturday</a:t>
            </a:r>
            <a:r>
              <a:rPr lang="pl-PL" sz="2400" b="1" i="1" dirty="0" smtClean="0">
                <a:cs typeface="Arial" pitchFamily="34" charset="0"/>
              </a:rPr>
              <a:t> 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competition</a:t>
            </a:r>
            <a:endParaRPr lang="pl-PL" sz="2400" b="1" i="1" dirty="0" smtClean="0">
              <a:solidFill>
                <a:srgbClr val="C00000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Sunday</a:t>
            </a:r>
            <a:r>
              <a:rPr lang="pl-PL" sz="2400" b="1" i="1" dirty="0" smtClean="0">
                <a:cs typeface="Arial" pitchFamily="34" charset="0"/>
              </a:rPr>
              <a:t> 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-------------</a:t>
            </a:r>
            <a:endParaRPr lang="pl-PL" sz="2400" b="1" i="1" dirty="0">
              <a:solidFill>
                <a:srgbClr val="C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0252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err="1" smtClean="0">
                <a:ln w="6350">
                  <a:noFill/>
                </a:ln>
                <a:solidFill>
                  <a:srgbClr val="000066"/>
                </a:solidFill>
              </a:rPr>
              <a:t>Competion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r>
              <a:rPr lang="pl-PL" sz="3600" b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200" b="1" i="1" dirty="0">
              <a:solidFill>
                <a:srgbClr val="000066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772816"/>
            <a:ext cx="9144000" cy="5085184"/>
          </a:xfrm>
        </p:spPr>
        <p:txBody>
          <a:bodyPr/>
          <a:lstStyle/>
          <a:p>
            <a:pPr marL="64008" indent="0">
              <a:buNone/>
            </a:pPr>
            <a:r>
              <a:rPr lang="pl-PL" sz="2400" b="1" dirty="0">
                <a:solidFill>
                  <a:schemeClr val="tx1"/>
                </a:solidFill>
              </a:rPr>
              <a:t>1. </a:t>
            </a:r>
            <a:r>
              <a:rPr lang="en-US" sz="2400" b="1" dirty="0">
                <a:solidFill>
                  <a:schemeClr val="tx1"/>
                </a:solidFill>
              </a:rPr>
              <a:t>Warm-up</a:t>
            </a:r>
            <a:endParaRPr lang="pl-PL" sz="24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2.  Flexibility</a:t>
            </a:r>
            <a:endParaRPr lang="pl-PL" sz="2400" b="1" i="1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hurdles drills (walking every one step)</a:t>
            </a:r>
            <a:endParaRPr lang="pl-PL" sz="24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pl-PL" sz="2400" dirty="0" smtClean="0">
                <a:solidFill>
                  <a:schemeClr val="tx1"/>
                </a:solidFill>
              </a:rPr>
              <a:t>	</a:t>
            </a:r>
            <a:r>
              <a:rPr lang="en-US" sz="2400" dirty="0" err="1" smtClean="0">
                <a:solidFill>
                  <a:schemeClr val="tx1"/>
                </a:solidFill>
              </a:rPr>
              <a:t>6x6</a:t>
            </a:r>
            <a:r>
              <a:rPr lang="en-US" sz="2400" dirty="0">
                <a:solidFill>
                  <a:schemeClr val="tx1"/>
                </a:solidFill>
              </a:rPr>
              <a:t>, 76.2-</a:t>
            </a:r>
            <a:r>
              <a:rPr lang="en-US" sz="2400" dirty="0" err="1">
                <a:solidFill>
                  <a:schemeClr val="tx1"/>
                </a:solidFill>
              </a:rPr>
              <a:t>84cm</a:t>
            </a:r>
            <a:r>
              <a:rPr lang="en-US" sz="2400" dirty="0">
                <a:solidFill>
                  <a:schemeClr val="tx1"/>
                </a:solidFill>
              </a:rPr>
              <a:t> height</a:t>
            </a:r>
            <a:endParaRPr lang="pl-PL" sz="24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pl-PL" sz="2400" b="1" dirty="0">
                <a:solidFill>
                  <a:srgbClr val="00B050"/>
                </a:solidFill>
              </a:rPr>
              <a:t>3</a:t>
            </a:r>
            <a:r>
              <a:rPr lang="en-US" sz="2400" b="1" dirty="0">
                <a:solidFill>
                  <a:srgbClr val="00B050"/>
                </a:solidFill>
              </a:rPr>
              <a:t>.  Speed &gt;recovery </a:t>
            </a:r>
            <a:r>
              <a:rPr lang="en-US" sz="2400" b="1" dirty="0" err="1">
                <a:solidFill>
                  <a:srgbClr val="00B050"/>
                </a:solidFill>
              </a:rPr>
              <a:t>8min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rgbClr val="00B050"/>
                </a:solidFill>
              </a:rPr>
              <a:t>2-</a:t>
            </a:r>
            <a:r>
              <a:rPr lang="en-US" sz="2400" dirty="0" err="1" smtClean="0">
                <a:solidFill>
                  <a:srgbClr val="00B050"/>
                </a:solidFill>
              </a:rPr>
              <a:t>3x40m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full approach and take-off 2-</a:t>
            </a:r>
            <a:r>
              <a:rPr lang="en-US" sz="2400" dirty="0" err="1">
                <a:solidFill>
                  <a:srgbClr val="00B050"/>
                </a:solidFill>
              </a:rPr>
              <a:t>3x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pl-PL" sz="2400" dirty="0">
                <a:solidFill>
                  <a:srgbClr val="00B050"/>
                </a:solidFill>
              </a:rPr>
              <a:t>(</a:t>
            </a:r>
            <a:r>
              <a:rPr lang="pl-PL" sz="2400" dirty="0" err="1">
                <a:solidFill>
                  <a:srgbClr val="00B050"/>
                </a:solidFill>
              </a:rPr>
              <a:t>long</a:t>
            </a:r>
            <a:r>
              <a:rPr lang="pl-PL" sz="2400" dirty="0">
                <a:solidFill>
                  <a:srgbClr val="00B050"/>
                </a:solidFill>
              </a:rPr>
              <a:t> </a:t>
            </a:r>
            <a:r>
              <a:rPr lang="pl-PL" sz="2400" dirty="0" err="1">
                <a:solidFill>
                  <a:srgbClr val="00B050"/>
                </a:solidFill>
              </a:rPr>
              <a:t>jump</a:t>
            </a:r>
            <a:r>
              <a:rPr lang="pl-PL" sz="2400" dirty="0">
                <a:solidFill>
                  <a:srgbClr val="00B050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full approach and first take-off 2-</a:t>
            </a:r>
            <a:r>
              <a:rPr lang="en-US" sz="2400" dirty="0" err="1">
                <a:solidFill>
                  <a:srgbClr val="00B050"/>
                </a:solidFill>
              </a:rPr>
              <a:t>3x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pl-PL" sz="2400" dirty="0">
                <a:solidFill>
                  <a:srgbClr val="00B050"/>
                </a:solidFill>
              </a:rPr>
              <a:t>(</a:t>
            </a:r>
            <a:r>
              <a:rPr lang="pl-PL" sz="2400" dirty="0" err="1">
                <a:solidFill>
                  <a:srgbClr val="00B050"/>
                </a:solidFill>
              </a:rPr>
              <a:t>triple</a:t>
            </a:r>
            <a:r>
              <a:rPr lang="pl-PL" sz="2400" dirty="0">
                <a:solidFill>
                  <a:srgbClr val="00B050"/>
                </a:solidFill>
              </a:rPr>
              <a:t> </a:t>
            </a:r>
            <a:r>
              <a:rPr lang="pl-PL" sz="2400" dirty="0" err="1">
                <a:solidFill>
                  <a:srgbClr val="00B050"/>
                </a:solidFill>
              </a:rPr>
              <a:t>jump</a:t>
            </a:r>
            <a:r>
              <a:rPr lang="pl-PL" sz="2400" dirty="0">
                <a:solidFill>
                  <a:srgbClr val="00B050"/>
                </a:solidFill>
              </a:rPr>
              <a:t>)</a:t>
            </a:r>
          </a:p>
          <a:p>
            <a:pPr marL="64008" indent="0">
              <a:buNone/>
            </a:pPr>
            <a:endParaRPr lang="pl-PL" sz="2400" b="1" dirty="0">
              <a:solidFill>
                <a:srgbClr val="FF0000"/>
              </a:solidFill>
            </a:endParaRPr>
          </a:p>
          <a:p>
            <a:pPr marL="64008" indent="0">
              <a:buNone/>
            </a:pPr>
            <a:r>
              <a:rPr lang="pl-PL" sz="2400" b="1" dirty="0" smtClean="0">
                <a:solidFill>
                  <a:schemeClr val="tx1"/>
                </a:solidFill>
              </a:rPr>
              <a:t>4</a:t>
            </a:r>
            <a:r>
              <a:rPr lang="en-US" sz="2400" b="1" dirty="0">
                <a:solidFill>
                  <a:schemeClr val="tx1"/>
                </a:solidFill>
              </a:rPr>
              <a:t>.  Cool-down</a:t>
            </a:r>
            <a:r>
              <a:rPr lang="pl-PL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l-PL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07504" y="699437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pl-PL" sz="2400" b="1" dirty="0">
                <a:latin typeface="Arial" pitchFamily="34" charset="0"/>
                <a:cs typeface="Arial" pitchFamily="34" charset="0"/>
              </a:rPr>
              <a:t>Tab. 4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The training structure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DCP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long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triple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jump</a:t>
            </a:r>
            <a:endParaRPr lang="pl-PL" sz="2400" dirty="0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51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254029"/>
              </p:ext>
            </p:extLst>
          </p:nvPr>
        </p:nvGraphicFramePr>
        <p:xfrm>
          <a:off x="179513" y="3286123"/>
          <a:ext cx="8856983" cy="236538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412022"/>
                <a:gridCol w="2341125"/>
                <a:gridCol w="2052712"/>
                <a:gridCol w="2051124"/>
              </a:tblGrid>
              <a:tr h="107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Period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Direct </a:t>
                      </a:r>
                      <a:r>
                        <a:rPr kumimoji="0" lang="pl-PL" sz="18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Competition</a:t>
                      </a: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kumimoji="0" lang="pl-PL" sz="18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Preparation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45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kern="120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Mesocycles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Accumulation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Intensification</a:t>
                      </a:r>
                      <a:r>
                        <a:rPr lang="pl-PL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Transformation</a:t>
                      </a:r>
                      <a:r>
                        <a:rPr lang="pl-PL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45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kumimoji="0" lang="en-GB" sz="1800" b="1" kern="120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o</a:t>
                      </a:r>
                      <a:r>
                        <a:rPr kumimoji="0" lang="en-GB" sz="18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of weeks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+mn-cs"/>
                        </a:rPr>
                        <a:t>2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7530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dirty="0">
                <a:solidFill>
                  <a:schemeClr val="tx1"/>
                </a:solidFill>
                <a:effectLst/>
              </a:rPr>
              <a:t>Direct </a:t>
            </a:r>
            <a:r>
              <a:rPr lang="pl-PL" sz="3600" dirty="0" err="1">
                <a:solidFill>
                  <a:schemeClr val="tx1"/>
                </a:solidFill>
                <a:effectLst/>
              </a:rPr>
              <a:t>Competition</a:t>
            </a:r>
            <a:r>
              <a:rPr lang="pl-PL" sz="3600" dirty="0">
                <a:solidFill>
                  <a:schemeClr val="tx1"/>
                </a:solidFill>
                <a:effectLst/>
              </a:rPr>
              <a:t> </a:t>
            </a:r>
            <a:r>
              <a:rPr lang="pl-PL" sz="3600" dirty="0" err="1">
                <a:solidFill>
                  <a:schemeClr val="tx1"/>
                </a:solidFill>
                <a:effectLst/>
              </a:rPr>
              <a:t>Preparation</a:t>
            </a:r>
            <a:r>
              <a:rPr lang="pl-PL" sz="3600" dirty="0">
                <a:solidFill>
                  <a:schemeClr val="tx1"/>
                </a:solidFill>
                <a:effectLst/>
              </a:rPr>
              <a:t/>
            </a:r>
            <a:br>
              <a:rPr lang="pl-PL" sz="3600" dirty="0">
                <a:solidFill>
                  <a:schemeClr val="tx1"/>
                </a:solidFill>
                <a:effectLst/>
              </a:rPr>
            </a:br>
            <a:r>
              <a:rPr lang="en-US" sz="3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Accumulation</a:t>
            </a:r>
            <a:r>
              <a:rPr lang="pl-PL" sz="36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pl-PL" sz="36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2564904"/>
            <a:ext cx="9036496" cy="4293096"/>
          </a:xfrm>
        </p:spPr>
        <p:txBody>
          <a:bodyPr/>
          <a:lstStyle/>
          <a:p>
            <a:pPr>
              <a:buClrTx/>
              <a:buFont typeface="Wingdings" pitchFamily="2" charset="2"/>
              <a:buChar char="§"/>
            </a:pPr>
            <a:endParaRPr lang="pl-PL" sz="2400" b="1" dirty="0" smtClean="0">
              <a:solidFill>
                <a:srgbClr val="000066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Monday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– 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long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/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triple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jump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technique</a:t>
            </a:r>
            <a:endParaRPr lang="pl-PL" sz="24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Tuesday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–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strength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 I 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Wednesday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–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flexibility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 + </a:t>
            </a:r>
            <a:r>
              <a:rPr lang="pl-PL" sz="2400" b="1" dirty="0" err="1" smtClean="0">
                <a:solidFill>
                  <a:srgbClr val="00B050"/>
                </a:solidFill>
                <a:cs typeface="Arial" pitchFamily="34" charset="0"/>
              </a:rPr>
              <a:t>speed</a:t>
            </a:r>
            <a:endParaRPr lang="pl-PL" sz="2400" b="1" dirty="0" smtClean="0">
              <a:solidFill>
                <a:srgbClr val="00B05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Thursday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-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strength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 II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Friday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-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el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. of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long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/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triple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jump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C00000"/>
                </a:solidFill>
                <a:cs typeface="Arial" pitchFamily="34" charset="0"/>
              </a:rPr>
              <a:t>technique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 + jumping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Saturday</a:t>
            </a:r>
            <a:r>
              <a:rPr lang="pl-PL" sz="2400" b="1" dirty="0" smtClean="0">
                <a:cs typeface="Arial" pitchFamily="34" charset="0"/>
              </a:rPr>
              <a:t> 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- </a:t>
            </a:r>
            <a:r>
              <a:rPr lang="pl-PL" sz="2400" b="1" dirty="0" err="1">
                <a:solidFill>
                  <a:srgbClr val="C00000"/>
                </a:solidFill>
                <a:cs typeface="Arial" pitchFamily="34" charset="0"/>
              </a:rPr>
              <a:t>flexibility</a:t>
            </a:r>
            <a:r>
              <a:rPr lang="pl-PL" sz="2400" b="1" dirty="0">
                <a:solidFill>
                  <a:srgbClr val="C00000"/>
                </a:solidFill>
                <a:cs typeface="Arial" pitchFamily="34" charset="0"/>
              </a:rPr>
              <a:t> + </a:t>
            </a:r>
            <a:r>
              <a:rPr lang="pl-PL" sz="2400" b="1" dirty="0" err="1">
                <a:solidFill>
                  <a:srgbClr val="00B050"/>
                </a:solidFill>
                <a:cs typeface="Arial" pitchFamily="34" charset="0"/>
              </a:rPr>
              <a:t>speed</a:t>
            </a:r>
            <a:r>
              <a:rPr lang="pl-PL" sz="2400" b="1" dirty="0">
                <a:solidFill>
                  <a:srgbClr val="00B050"/>
                </a:solidFill>
                <a:cs typeface="Arial" pitchFamily="34" charset="0"/>
              </a:rPr>
              <a:t> </a:t>
            </a:r>
            <a:endParaRPr lang="pl-PL" sz="2400" b="1" dirty="0" smtClean="0">
              <a:solidFill>
                <a:srgbClr val="00B05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Sunday</a:t>
            </a:r>
            <a:r>
              <a:rPr lang="pl-PL" sz="2400" b="1" dirty="0" smtClean="0">
                <a:cs typeface="Arial" pitchFamily="34" charset="0"/>
              </a:rPr>
              <a:t>  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- -------------</a:t>
            </a:r>
            <a:endParaRPr lang="pl-PL" sz="2400" dirty="0">
              <a:solidFill>
                <a:srgbClr val="C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8954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700808"/>
          </a:xfrm>
        </p:spPr>
        <p:txBody>
          <a:bodyPr>
            <a:normAutofit fontScale="90000"/>
          </a:bodyPr>
          <a:lstStyle/>
          <a:p>
            <a:pPr marL="0" indent="0" algn="ctr" fontAlgn="base">
              <a:spcAft>
                <a:spcPct val="0"/>
              </a:spcAft>
              <a:buNone/>
            </a:pPr>
            <a:r>
              <a:rPr lang="pl-PL" sz="3200" dirty="0" smtClean="0">
                <a:solidFill>
                  <a:schemeClr val="tx1"/>
                </a:solidFill>
                <a:effectLst/>
              </a:rPr>
              <a:t/>
            </a:r>
            <a:br>
              <a:rPr lang="pl-PL" sz="3200" dirty="0" smtClean="0">
                <a:solidFill>
                  <a:schemeClr val="tx1"/>
                </a:solidFill>
                <a:effectLst/>
              </a:rPr>
            </a:br>
            <a:r>
              <a:rPr lang="pl-PL" sz="3200" dirty="0" smtClean="0">
                <a:solidFill>
                  <a:schemeClr val="tx1"/>
                </a:solidFill>
                <a:effectLst/>
              </a:rPr>
              <a:t>Direct </a:t>
            </a:r>
            <a:r>
              <a:rPr lang="pl-PL" sz="3200" dirty="0" err="1">
                <a:solidFill>
                  <a:schemeClr val="tx1"/>
                </a:solidFill>
                <a:effectLst/>
              </a:rPr>
              <a:t>Competition</a:t>
            </a:r>
            <a:r>
              <a:rPr lang="pl-PL" sz="3200" dirty="0">
                <a:solidFill>
                  <a:schemeClr val="tx1"/>
                </a:solidFill>
                <a:effectLst/>
              </a:rPr>
              <a:t> </a:t>
            </a:r>
            <a:r>
              <a:rPr lang="pl-PL" sz="3200" dirty="0" err="1" smtClean="0">
                <a:solidFill>
                  <a:schemeClr val="tx1"/>
                </a:solidFill>
                <a:effectLst/>
              </a:rPr>
              <a:t>Preparation</a:t>
            </a:r>
            <a:r>
              <a:rPr lang="pl-PL" sz="3200" dirty="0" smtClean="0">
                <a:solidFill>
                  <a:schemeClr val="tx1"/>
                </a:solidFill>
                <a:effectLst/>
              </a:rPr>
              <a:t/>
            </a:r>
            <a:br>
              <a:rPr lang="pl-PL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Accumulation</a:t>
            </a:r>
            <a:r>
              <a:rPr lang="pl-PL" sz="32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pl-PL" sz="32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pl-PL" sz="32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79512" y="2357430"/>
            <a:ext cx="8856984" cy="4239922"/>
          </a:xfrm>
        </p:spPr>
        <p:txBody>
          <a:bodyPr>
            <a:noAutofit/>
          </a:bodyPr>
          <a:lstStyle/>
          <a:p>
            <a:pPr marL="64008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r>
              <a:rPr lang="en-US" sz="2400" b="1" dirty="0">
                <a:solidFill>
                  <a:schemeClr val="tx1"/>
                </a:solidFill>
              </a:rPr>
              <a:t>.  Warm-up</a:t>
            </a:r>
            <a:endParaRPr lang="pl-PL" sz="24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2.  Flexibility</a:t>
            </a:r>
            <a:endParaRPr lang="pl-PL" sz="2400" b="1" i="1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hurdles drills (walking every </a:t>
            </a:r>
            <a:r>
              <a:rPr lang="pl-PL" sz="2400" dirty="0" smtClean="0">
                <a:solidFill>
                  <a:schemeClr val="tx1"/>
                </a:solidFill>
              </a:rPr>
              <a:t>one</a:t>
            </a:r>
            <a:r>
              <a:rPr lang="en-US" sz="2400" dirty="0" smtClean="0">
                <a:solidFill>
                  <a:schemeClr val="tx1"/>
                </a:solidFill>
              </a:rPr>
              <a:t> step)</a:t>
            </a:r>
            <a:endParaRPr lang="pl-PL" sz="2400" dirty="0" smtClean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&gt;</a:t>
            </a:r>
            <a:r>
              <a:rPr lang="en-US" sz="2400" dirty="0" err="1">
                <a:solidFill>
                  <a:schemeClr val="tx1"/>
                </a:solidFill>
              </a:rPr>
              <a:t>6x6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smtClean="0">
                <a:solidFill>
                  <a:schemeClr val="tx1"/>
                </a:solidFill>
              </a:rPr>
              <a:t>76.2-84</a:t>
            </a:r>
            <a:r>
              <a:rPr lang="pl-PL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cm </a:t>
            </a:r>
            <a:r>
              <a:rPr lang="en-US" sz="2400" dirty="0">
                <a:solidFill>
                  <a:schemeClr val="tx1"/>
                </a:solidFill>
              </a:rPr>
              <a:t>height</a:t>
            </a:r>
            <a:endParaRPr lang="pl-PL" sz="24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3</a:t>
            </a:r>
            <a:r>
              <a:rPr lang="en-US" sz="2400" b="1" dirty="0">
                <a:solidFill>
                  <a:srgbClr val="00B050"/>
                </a:solidFill>
              </a:rPr>
              <a:t>.  Speed &gt;recovery </a:t>
            </a:r>
            <a:r>
              <a:rPr lang="en-US" sz="2400" b="1" dirty="0" smtClean="0">
                <a:solidFill>
                  <a:srgbClr val="00B050"/>
                </a:solidFill>
              </a:rPr>
              <a:t>6</a:t>
            </a:r>
            <a:r>
              <a:rPr lang="pl-PL" sz="2400" b="1" dirty="0" smtClean="0">
                <a:solidFill>
                  <a:srgbClr val="00B050"/>
                </a:solidFill>
              </a:rPr>
              <a:t>-8 </a:t>
            </a:r>
            <a:r>
              <a:rPr lang="en-US" sz="2400" b="1" dirty="0" smtClean="0">
                <a:solidFill>
                  <a:srgbClr val="00B050"/>
                </a:solidFill>
              </a:rPr>
              <a:t>min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accelerations </a:t>
            </a:r>
            <a:r>
              <a:rPr lang="pl-PL" sz="2400" dirty="0" smtClean="0">
                <a:solidFill>
                  <a:srgbClr val="00B050"/>
                </a:solidFill>
              </a:rPr>
              <a:t>2-</a:t>
            </a:r>
            <a:r>
              <a:rPr lang="en-US" sz="2400" dirty="0" smtClean="0">
                <a:solidFill>
                  <a:srgbClr val="00B050"/>
                </a:solidFill>
              </a:rPr>
              <a:t>3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x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30m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ins-and-outs runs </a:t>
            </a:r>
            <a:r>
              <a:rPr lang="en-US" sz="2400" dirty="0" smtClean="0">
                <a:solidFill>
                  <a:srgbClr val="00B050"/>
                </a:solidFill>
              </a:rPr>
              <a:t>3-4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x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60m</a:t>
            </a:r>
            <a:r>
              <a:rPr lang="en-US" sz="2400" dirty="0" smtClean="0">
                <a:solidFill>
                  <a:srgbClr val="00B050"/>
                </a:solidFill>
              </a:rPr>
              <a:t>  </a:t>
            </a:r>
            <a:endParaRPr lang="pl-PL" sz="2400" dirty="0">
              <a:solidFill>
                <a:srgbClr val="00B050"/>
              </a:solidFill>
            </a:endParaRPr>
          </a:p>
          <a:p>
            <a:pPr marL="64008" indent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(</a:t>
            </a:r>
            <a:r>
              <a:rPr lang="pl-PL" sz="2400" dirty="0" err="1" smtClean="0">
                <a:solidFill>
                  <a:srgbClr val="00B050"/>
                </a:solidFill>
              </a:rPr>
              <a:t>15m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slow </a:t>
            </a:r>
            <a:r>
              <a:rPr lang="pl-PL" sz="2400" dirty="0" smtClean="0">
                <a:solidFill>
                  <a:srgbClr val="00B050"/>
                </a:solidFill>
              </a:rPr>
              <a:t>+15 </a:t>
            </a:r>
            <a:r>
              <a:rPr lang="en-US" sz="2400" dirty="0" smtClean="0">
                <a:solidFill>
                  <a:srgbClr val="00B050"/>
                </a:solidFill>
              </a:rPr>
              <a:t>m </a:t>
            </a:r>
            <a:r>
              <a:rPr lang="en-US" sz="2400" dirty="0">
                <a:solidFill>
                  <a:srgbClr val="00B050"/>
                </a:solidFill>
              </a:rPr>
              <a:t>fast + </a:t>
            </a:r>
            <a:r>
              <a:rPr lang="pl-PL" sz="2400" dirty="0" smtClean="0">
                <a:solidFill>
                  <a:srgbClr val="00B050"/>
                </a:solidFill>
              </a:rPr>
              <a:t>15</a:t>
            </a:r>
            <a:r>
              <a:rPr lang="en-US" sz="2400" dirty="0" smtClean="0">
                <a:solidFill>
                  <a:srgbClr val="00B050"/>
                </a:solidFill>
              </a:rPr>
              <a:t>m </a:t>
            </a:r>
            <a:r>
              <a:rPr lang="en-US" sz="2400" dirty="0">
                <a:solidFill>
                  <a:srgbClr val="00B050"/>
                </a:solidFill>
              </a:rPr>
              <a:t>slow + </a:t>
            </a:r>
            <a:r>
              <a:rPr lang="pl-PL" sz="2400" dirty="0" smtClean="0">
                <a:solidFill>
                  <a:srgbClr val="00B050"/>
                </a:solidFill>
              </a:rPr>
              <a:t>15</a:t>
            </a:r>
            <a:r>
              <a:rPr lang="en-US" sz="2400" dirty="0" smtClean="0">
                <a:solidFill>
                  <a:srgbClr val="00B050"/>
                </a:solidFill>
              </a:rPr>
              <a:t>m </a:t>
            </a:r>
            <a:r>
              <a:rPr lang="en-US" sz="2400" dirty="0">
                <a:solidFill>
                  <a:srgbClr val="00B050"/>
                </a:solidFill>
              </a:rPr>
              <a:t>fast)</a:t>
            </a:r>
            <a:endParaRPr lang="pl-PL" sz="2400" dirty="0">
              <a:solidFill>
                <a:srgbClr val="00B050"/>
              </a:solidFill>
            </a:endParaRPr>
          </a:p>
          <a:p>
            <a:pPr marL="64008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4.  Cool-down</a:t>
            </a:r>
            <a:endParaRPr lang="pl-PL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0436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772816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200" dirty="0">
                <a:solidFill>
                  <a:schemeClr val="tx1"/>
                </a:solidFill>
                <a:effectLst/>
              </a:rPr>
              <a:t>Direct </a:t>
            </a:r>
            <a:r>
              <a:rPr lang="pl-PL" sz="3200" dirty="0" err="1">
                <a:solidFill>
                  <a:schemeClr val="tx1"/>
                </a:solidFill>
                <a:effectLst/>
              </a:rPr>
              <a:t>Competition</a:t>
            </a:r>
            <a:r>
              <a:rPr lang="pl-PL" sz="3200" dirty="0">
                <a:solidFill>
                  <a:schemeClr val="tx1"/>
                </a:solidFill>
                <a:effectLst/>
              </a:rPr>
              <a:t> </a:t>
            </a:r>
            <a:r>
              <a:rPr lang="pl-PL" sz="3200" dirty="0" err="1">
                <a:solidFill>
                  <a:schemeClr val="tx1"/>
                </a:solidFill>
                <a:effectLst/>
              </a:rPr>
              <a:t>Preparation</a:t>
            </a:r>
            <a:r>
              <a:rPr lang="pl-PL" sz="3200" dirty="0">
                <a:solidFill>
                  <a:schemeClr val="tx1"/>
                </a:solidFill>
                <a:effectLst/>
              </a:rPr>
              <a:t/>
            </a:r>
            <a:br>
              <a:rPr lang="pl-PL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Accumulation</a:t>
            </a:r>
            <a:r>
              <a:rPr lang="pl-PL" sz="32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pl-PL" sz="32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endParaRPr lang="pl-PL" sz="3200" b="1" i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988840"/>
            <a:ext cx="9144000" cy="4752529"/>
          </a:xfrm>
        </p:spPr>
        <p:txBody>
          <a:bodyPr>
            <a:normAutofit lnSpcReduction="10000"/>
          </a:bodyPr>
          <a:lstStyle/>
          <a:p>
            <a:pPr marL="521208" indent="-457200">
              <a:lnSpc>
                <a:spcPct val="80000"/>
              </a:lnSpc>
              <a:buNone/>
            </a:pPr>
            <a:endParaRPr lang="pl-PL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521208" indent="-457200">
              <a:lnSpc>
                <a:spcPct val="80000"/>
              </a:lnSpc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pl-PL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Warm</a:t>
            </a:r>
            <a:r>
              <a:rPr lang="pl-P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up</a:t>
            </a:r>
            <a:endParaRPr lang="pl-PL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4008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r>
              <a:rPr lang="en-US" sz="2400" b="1" dirty="0">
                <a:solidFill>
                  <a:schemeClr val="tx1"/>
                </a:solidFill>
              </a:rPr>
              <a:t>.  Flexibility</a:t>
            </a:r>
            <a:endParaRPr lang="pl-PL" sz="2400" b="1" i="1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hurdles drills (walking every </a:t>
            </a:r>
            <a:r>
              <a:rPr lang="pl-PL" sz="2400" dirty="0" err="1" smtClean="0">
                <a:solidFill>
                  <a:schemeClr val="tx1"/>
                </a:solidFill>
              </a:rPr>
              <a:t>three</a:t>
            </a:r>
            <a:r>
              <a:rPr lang="en-US" sz="2400" dirty="0" smtClean="0">
                <a:solidFill>
                  <a:schemeClr val="tx1"/>
                </a:solidFill>
              </a:rPr>
              <a:t> step</a:t>
            </a:r>
            <a:r>
              <a:rPr lang="pl-PL" sz="2400" dirty="0" smtClean="0">
                <a:solidFill>
                  <a:schemeClr val="tx1"/>
                </a:solidFill>
              </a:rPr>
              <a:t>s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pl-PL" sz="24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&gt;</a:t>
            </a:r>
            <a:r>
              <a:rPr lang="en-US" sz="2400" dirty="0" err="1">
                <a:solidFill>
                  <a:schemeClr val="tx1"/>
                </a:solidFill>
              </a:rPr>
              <a:t>6x6</a:t>
            </a:r>
            <a:r>
              <a:rPr lang="en-US" sz="2400" dirty="0">
                <a:solidFill>
                  <a:schemeClr val="tx1"/>
                </a:solidFill>
              </a:rPr>
              <a:t>, 76.2-84</a:t>
            </a:r>
            <a:r>
              <a:rPr lang="pl-PL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cm height</a:t>
            </a:r>
            <a:endParaRPr lang="pl-PL" sz="24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endParaRPr lang="pl-PL" sz="2400" b="1" dirty="0" smtClean="0">
              <a:solidFill>
                <a:srgbClr val="00B050"/>
              </a:solidFill>
            </a:endParaRPr>
          </a:p>
          <a:p>
            <a:pPr marL="64008" indent="0"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3</a:t>
            </a:r>
            <a:r>
              <a:rPr lang="en-US" sz="2400" b="1" dirty="0">
                <a:solidFill>
                  <a:srgbClr val="00B050"/>
                </a:solidFill>
              </a:rPr>
              <a:t>.  Speed &gt;recovery 6</a:t>
            </a:r>
            <a:r>
              <a:rPr lang="pl-PL" sz="2400" b="1" dirty="0">
                <a:solidFill>
                  <a:srgbClr val="00B050"/>
                </a:solidFill>
              </a:rPr>
              <a:t>-8 </a:t>
            </a:r>
            <a:r>
              <a:rPr lang="en-US" sz="2400" b="1" dirty="0">
                <a:solidFill>
                  <a:srgbClr val="00B050"/>
                </a:solidFill>
              </a:rPr>
              <a:t>min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accelerations </a:t>
            </a:r>
            <a:r>
              <a:rPr lang="pl-PL" sz="2400" dirty="0">
                <a:solidFill>
                  <a:srgbClr val="00B050"/>
                </a:solidFill>
              </a:rPr>
              <a:t>2-</a:t>
            </a:r>
            <a:r>
              <a:rPr lang="en-US" sz="2400" dirty="0">
                <a:solidFill>
                  <a:srgbClr val="00B050"/>
                </a:solidFill>
              </a:rPr>
              <a:t>3</a:t>
            </a:r>
            <a:r>
              <a:rPr lang="pl-PL" sz="2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x</a:t>
            </a:r>
            <a:r>
              <a:rPr lang="pl-PL" sz="2400" dirty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30m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err="1" smtClean="0">
                <a:solidFill>
                  <a:srgbClr val="00B050"/>
                </a:solidFill>
              </a:rPr>
              <a:t>6x40</a:t>
            </a:r>
            <a:r>
              <a:rPr lang="pl-PL" sz="2400" dirty="0" smtClean="0">
                <a:solidFill>
                  <a:srgbClr val="00B050"/>
                </a:solidFill>
              </a:rPr>
              <a:t> m</a:t>
            </a:r>
            <a:endParaRPr lang="pl-PL" sz="2400" dirty="0">
              <a:solidFill>
                <a:srgbClr val="00B050"/>
              </a:solidFill>
            </a:endParaRPr>
          </a:p>
          <a:p>
            <a:pPr marL="64008" indent="0">
              <a:buNone/>
            </a:pPr>
            <a:endParaRPr lang="pl-PL" sz="2400" b="1" dirty="0" smtClean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pl-PL" sz="2400" b="1" dirty="0">
                <a:solidFill>
                  <a:schemeClr val="tx1"/>
                </a:solidFill>
              </a:rPr>
              <a:t>4</a:t>
            </a:r>
            <a:r>
              <a:rPr lang="en-US" sz="2400" b="1" dirty="0" smtClean="0">
                <a:solidFill>
                  <a:schemeClr val="tx1"/>
                </a:solidFill>
              </a:rPr>
              <a:t>.  </a:t>
            </a:r>
            <a:r>
              <a:rPr lang="en-US" sz="2400" b="1" dirty="0">
                <a:solidFill>
                  <a:schemeClr val="tx1"/>
                </a:solidFill>
              </a:rPr>
              <a:t>Cool-down</a:t>
            </a:r>
            <a:endParaRPr lang="pl-P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3122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pl-PL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pl-PL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Preparation</a:t>
            </a:r>
            <a:r>
              <a:rPr lang="pl-PL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Intensification</a:t>
            </a:r>
            <a:r>
              <a:rPr lang="pl-PL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i="1" dirty="0">
                <a:ln w="6350">
                  <a:noFill/>
                </a:ln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l-PL" sz="3200" i="1" dirty="0">
                <a:ln w="6350">
                  <a:noFill/>
                </a:ln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i="1" dirty="0">
                <a:ln w="6350">
                  <a:noFill/>
                </a:ln>
                <a:solidFill>
                  <a:srgbClr val="66FF33"/>
                </a:solidFill>
              </a:rPr>
              <a:t/>
            </a:r>
            <a:br>
              <a:rPr lang="pl-PL" sz="3200" b="1" i="1" dirty="0">
                <a:ln w="6350">
                  <a:noFill/>
                </a:ln>
                <a:solidFill>
                  <a:srgbClr val="66FF33"/>
                </a:solidFill>
              </a:rPr>
            </a:br>
            <a:endParaRPr lang="pl-PL" sz="3200" b="1" i="1" dirty="0">
              <a:ln w="6350">
                <a:noFill/>
              </a:ln>
              <a:solidFill>
                <a:srgbClr val="66FF33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2420888"/>
            <a:ext cx="9144000" cy="4000504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endParaRPr lang="pl-PL" sz="2400" b="1" dirty="0" smtClean="0">
              <a:solidFill>
                <a:srgbClr val="000066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Monday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– 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strength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Tuesday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–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long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/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triple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jump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technique</a:t>
            </a:r>
            <a:endParaRPr lang="pl-PL" sz="24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Wednesday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–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flexibility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45CF97"/>
                </a:solidFill>
                <a:cs typeface="Arial" pitchFamily="34" charset="0"/>
              </a:rPr>
              <a:t>+ </a:t>
            </a:r>
            <a:r>
              <a:rPr lang="pl-PL" sz="2400" b="1" dirty="0" err="1" smtClean="0">
                <a:solidFill>
                  <a:srgbClr val="45CF97"/>
                </a:solidFill>
                <a:cs typeface="Arial" pitchFamily="34" charset="0"/>
              </a:rPr>
              <a:t>speed</a:t>
            </a:r>
            <a:endParaRPr lang="pl-PL" sz="2400" b="1" dirty="0" smtClean="0">
              <a:solidFill>
                <a:srgbClr val="45CF97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Thursday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-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strength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II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Friday</a:t>
            </a:r>
            <a:r>
              <a:rPr lang="pl-PL" sz="2400" b="1" dirty="0" smtClean="0"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- 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long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/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triple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jump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technique</a:t>
            </a:r>
            <a:endParaRPr lang="pl-PL" sz="24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Saturday</a:t>
            </a:r>
            <a:r>
              <a:rPr lang="pl-PL" sz="2400" b="1" dirty="0" smtClean="0">
                <a:cs typeface="Arial" pitchFamily="34" charset="0"/>
              </a:rPr>
              <a:t> 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- </a:t>
            </a:r>
            <a:r>
              <a:rPr lang="pl-PL" sz="2400" b="1" dirty="0" err="1" smtClean="0">
                <a:solidFill>
                  <a:srgbClr val="FF0000"/>
                </a:solidFill>
                <a:cs typeface="Arial" pitchFamily="34" charset="0"/>
              </a:rPr>
              <a:t>flexibility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rgbClr val="45CF97"/>
                </a:solidFill>
                <a:cs typeface="Arial" pitchFamily="34" charset="0"/>
              </a:rPr>
              <a:t>+ </a:t>
            </a:r>
            <a:r>
              <a:rPr lang="pl-PL" sz="2400" b="1" dirty="0" err="1" smtClean="0">
                <a:solidFill>
                  <a:srgbClr val="45CF97"/>
                </a:solidFill>
                <a:cs typeface="Arial" pitchFamily="34" charset="0"/>
              </a:rPr>
              <a:t>speed</a:t>
            </a:r>
            <a:endParaRPr lang="pl-PL" sz="2400" b="1" dirty="0" smtClean="0">
              <a:solidFill>
                <a:srgbClr val="45CF97"/>
              </a:solidFill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pl-PL" sz="2400" b="1" dirty="0" err="1" smtClean="0">
                <a:solidFill>
                  <a:srgbClr val="000066"/>
                </a:solidFill>
                <a:cs typeface="Arial" pitchFamily="34" charset="0"/>
              </a:rPr>
              <a:t>Sunday</a:t>
            </a:r>
            <a:r>
              <a:rPr lang="pl-PL" sz="2400" b="1" dirty="0" smtClean="0">
                <a:cs typeface="Arial" pitchFamily="34" charset="0"/>
              </a:rPr>
              <a:t>  </a:t>
            </a:r>
            <a:r>
              <a:rPr lang="pl-PL" sz="2400" b="1" dirty="0" smtClean="0">
                <a:solidFill>
                  <a:srgbClr val="C00000"/>
                </a:solidFill>
                <a:cs typeface="Arial" pitchFamily="34" charset="0"/>
              </a:rPr>
              <a:t>- </a:t>
            </a:r>
            <a:r>
              <a:rPr lang="pl-PL" sz="2400" b="1" dirty="0" smtClean="0">
                <a:solidFill>
                  <a:srgbClr val="FF0000"/>
                </a:solidFill>
                <a:cs typeface="Arial" pitchFamily="34" charset="0"/>
              </a:rPr>
              <a:t>-------------</a:t>
            </a:r>
            <a:endParaRPr lang="pl-PL" sz="2400" b="1" dirty="0">
              <a:solidFill>
                <a:srgbClr val="FF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2727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642930"/>
            <a:ext cx="87725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pl-PL" sz="2400" b="1" dirty="0" smtClean="0">
                <a:ln w="12700">
                  <a:noFill/>
                  <a:prstDash val="solid"/>
                </a:ln>
                <a:latin typeface="Arial" charset="0"/>
                <a:cs typeface="Times New Roman" pitchFamily="18" charset="0"/>
              </a:rPr>
              <a:t>Tab. 1 </a:t>
            </a:r>
            <a:r>
              <a:rPr lang="en-US" sz="2400" b="1" dirty="0">
                <a:ln w="12700">
                  <a:noFill/>
                  <a:prstDash val="solid"/>
                </a:ln>
                <a:latin typeface="Arial" charset="0"/>
                <a:cs typeface="Times New Roman" pitchFamily="18" charset="0"/>
              </a:rPr>
              <a:t>The structure of the annual training for </a:t>
            </a:r>
            <a:endParaRPr lang="pl-PL" sz="2400" b="1" dirty="0" smtClean="0">
              <a:ln w="12700">
                <a:noFill/>
                <a:prstDash val="solid"/>
              </a:ln>
              <a:latin typeface="Arial" charset="0"/>
              <a:cs typeface="Times New Roman" pitchFamily="18" charset="0"/>
            </a:endParaRPr>
          </a:p>
          <a:p>
            <a:pPr algn="ctr"/>
            <a:r>
              <a:rPr lang="pl-PL" sz="2400" b="1" dirty="0" err="1" smtClean="0">
                <a:ln w="12700">
                  <a:noFill/>
                  <a:prstDash val="solid"/>
                </a:ln>
                <a:latin typeface="Arial" charset="0"/>
                <a:cs typeface="Times New Roman" pitchFamily="18" charset="0"/>
              </a:rPr>
              <a:t>long</a:t>
            </a:r>
            <a:r>
              <a:rPr lang="pl-PL" sz="2400" b="1" dirty="0" smtClean="0">
                <a:ln w="12700">
                  <a:noFill/>
                  <a:prstDash val="solid"/>
                </a:ln>
                <a:latin typeface="Arial" charset="0"/>
                <a:cs typeface="Times New Roman" pitchFamily="18" charset="0"/>
              </a:rPr>
              <a:t> and </a:t>
            </a:r>
            <a:r>
              <a:rPr lang="pl-PL" sz="2400" b="1" dirty="0" err="1" smtClean="0">
                <a:ln w="12700">
                  <a:noFill/>
                  <a:prstDash val="solid"/>
                </a:ln>
                <a:latin typeface="Arial" charset="0"/>
                <a:cs typeface="Times New Roman" pitchFamily="18" charset="0"/>
              </a:rPr>
              <a:t>triple</a:t>
            </a:r>
            <a:endParaRPr lang="pl-PL" sz="2400" dirty="0">
              <a:ln w="12700">
                <a:noFill/>
                <a:prstDash val="solid"/>
              </a:ln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921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73543"/>
              </p:ext>
            </p:extLst>
          </p:nvPr>
        </p:nvGraphicFramePr>
        <p:xfrm>
          <a:off x="107504" y="2708919"/>
          <a:ext cx="8928993" cy="2304257"/>
        </p:xfrm>
        <a:graphic>
          <a:graphicData uri="http://schemas.openxmlformats.org/drawingml/2006/table">
            <a:tbl>
              <a:tblPr>
                <a:tableStyleId>{E269D01E-BC32-4049-B463-5C60D7B0CCD2}</a:tableStyleId>
              </a:tblPr>
              <a:tblGrid>
                <a:gridCol w="1069737"/>
                <a:gridCol w="1544118"/>
                <a:gridCol w="1790943"/>
                <a:gridCol w="1621588"/>
                <a:gridCol w="1669963"/>
                <a:gridCol w="1232644"/>
              </a:tblGrid>
              <a:tr h="14401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u="none" strike="noStrike" cap="none" normalizeH="0" baseline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Period</a:t>
                      </a:r>
                      <a:endParaRPr kumimoji="0" lang="pl-PL" sz="1800" b="0" i="0" u="none" strike="noStrike" cap="none" normalizeH="0" baseline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kern="12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Preparatory</a:t>
                      </a:r>
                      <a:endParaRPr kumimoji="0" lang="pl-PL" sz="1800" b="0" i="0" u="none" strike="noStrike" cap="none" normalizeH="0" baseline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kern="12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Competition</a:t>
                      </a:r>
                      <a:endParaRPr kumimoji="0" lang="pl-PL" sz="1800" kern="120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pl-PL" sz="1800" u="none" strike="noStrike" cap="none" normalizeH="0" baseline="0" dirty="0" err="1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indoor</a:t>
                      </a:r>
                      <a:r>
                        <a:rPr kumimoji="0" lang="pl-PL" sz="1800" u="none" strike="noStrike" cap="none" normalizeH="0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pl-PL" sz="1800" b="0" i="0" u="none" strike="noStrike" cap="none" normalizeH="0" baseline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kern="12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Preparatory</a:t>
                      </a:r>
                      <a:endParaRPr kumimoji="0" lang="pl-PL" sz="1800" u="none" strike="noStrike" cap="none" normalizeH="0" baseline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1" i="0" u="none" strike="noStrike" cap="none" normalizeH="0" baseline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kern="12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Competition</a:t>
                      </a:r>
                      <a:endParaRPr kumimoji="0" lang="pl-PL" sz="1800" kern="120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kern="1200" cap="none" normalizeH="0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pl-PL" sz="1800" u="none" strike="noStrike" kern="1200" cap="none" normalizeH="0" baseline="0" dirty="0" err="1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outdoor</a:t>
                      </a:r>
                      <a:r>
                        <a:rPr kumimoji="0" lang="pl-PL" sz="1800" u="none" strike="noStrike" kern="1200" cap="none" normalizeH="0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pl-PL" sz="1800" b="1" i="0" u="none" strike="noStrike" cap="none" normalizeH="0" baseline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dirty="0" err="1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Transition</a:t>
                      </a:r>
                      <a:endParaRPr kumimoji="0" lang="pl-PL" sz="1800" b="1" i="0" u="none" strike="noStrike" cap="none" normalizeH="0" baseline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kern="12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r>
                        <a:rPr kumimoji="0" lang="en-GB" sz="1800" b="0" kern="1200" baseline="300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GB" sz="1800" b="0" kern="12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of weeks</a:t>
                      </a:r>
                      <a:endParaRPr kumimoji="0" lang="pl-PL" sz="1800" b="0" i="0" u="none" strike="noStrike" cap="none" normalizeH="0" baseline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kumimoji="0" lang="pl-PL" sz="1800" b="1" i="0" u="none" strike="noStrike" cap="none" normalizeH="0" baseline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pl-PL" sz="1800" b="1" i="0" u="none" strike="noStrike" cap="none" normalizeH="0" baseline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kumimoji="0" lang="pl-PL" sz="1800" b="1" i="0" u="none" strike="noStrike" cap="none" normalizeH="0" baseline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kumimoji="0" lang="pl-PL" sz="1800" b="1" i="0" u="none" strike="noStrike" cap="none" normalizeH="0" baseline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pl-PL" sz="1800" b="1" i="0" u="none" strike="noStrike" cap="none" normalizeH="0" baseline="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0" y="4022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l-PL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3794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pl-PL" sz="31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pl-PL" sz="3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1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Preparation</a:t>
            </a:r>
            <a:r>
              <a:rPr lang="pl-PL" sz="3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Intensification</a:t>
            </a:r>
            <a:r>
              <a:rPr lang="pl-PL" sz="3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100" i="1" dirty="0">
                <a:ln w="6350">
                  <a:noFill/>
                </a:ln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100" b="1" i="1" dirty="0" smtClean="0">
                <a:ln w="6350">
                  <a:noFill/>
                </a:ln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100" b="1" i="1" dirty="0" smtClean="0">
                <a:ln w="6350">
                  <a:noFill/>
                </a:ln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3100" b="1" i="1" dirty="0">
              <a:ln w="6350">
                <a:noFill/>
              </a:ln>
              <a:solidFill>
                <a:srgbClr val="66FF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2276872"/>
            <a:ext cx="9144000" cy="4581128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1.  Warm-up</a:t>
            </a:r>
            <a:endParaRPr lang="pl-PL" sz="24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endParaRPr lang="pl-PL" sz="2400" b="1" dirty="0" smtClean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r>
              <a:rPr lang="en-US" sz="2400" b="1" dirty="0">
                <a:solidFill>
                  <a:schemeClr val="tx1"/>
                </a:solidFill>
              </a:rPr>
              <a:t>.  Flexibility</a:t>
            </a:r>
            <a:endParaRPr lang="pl-PL" sz="2400" b="1" i="1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hurdles drills (walking every three steps) </a:t>
            </a:r>
            <a:endParaRPr lang="pl-PL" sz="2400" dirty="0" smtClean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pl-PL" sz="2400" dirty="0">
                <a:solidFill>
                  <a:schemeClr val="tx1"/>
                </a:solidFill>
              </a:rPr>
              <a:t>	</a:t>
            </a:r>
            <a:r>
              <a:rPr lang="en-US" sz="2400" dirty="0" err="1" smtClean="0">
                <a:solidFill>
                  <a:schemeClr val="tx1"/>
                </a:solidFill>
              </a:rPr>
              <a:t>6x6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smtClean="0">
                <a:solidFill>
                  <a:schemeClr val="tx1"/>
                </a:solidFill>
              </a:rPr>
              <a:t>76.2-84</a:t>
            </a:r>
            <a:r>
              <a:rPr lang="pl-PL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cm </a:t>
            </a:r>
            <a:r>
              <a:rPr lang="en-US" sz="2400" dirty="0">
                <a:solidFill>
                  <a:schemeClr val="tx1"/>
                </a:solidFill>
              </a:rPr>
              <a:t>height </a:t>
            </a:r>
            <a:endParaRPr lang="pl-PL" sz="24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endParaRPr lang="pl-PL" sz="2400" b="1" dirty="0" smtClean="0">
              <a:solidFill>
                <a:srgbClr val="FF0000"/>
              </a:solidFill>
            </a:endParaRPr>
          </a:p>
          <a:p>
            <a:pPr marL="64008" indent="0"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3</a:t>
            </a:r>
            <a:r>
              <a:rPr lang="en-US" sz="2400" b="1" dirty="0">
                <a:solidFill>
                  <a:srgbClr val="00B050"/>
                </a:solidFill>
              </a:rPr>
              <a:t>. Speed &gt;</a:t>
            </a:r>
            <a:r>
              <a:rPr lang="en-US" sz="2400" b="1" dirty="0" smtClean="0">
                <a:solidFill>
                  <a:srgbClr val="00B050"/>
                </a:solidFill>
              </a:rPr>
              <a:t>recovery</a:t>
            </a:r>
            <a:r>
              <a:rPr lang="pl-PL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6- 8</a:t>
            </a:r>
            <a:r>
              <a:rPr lang="pl-PL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min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4-6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x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60</a:t>
            </a:r>
            <a:r>
              <a:rPr lang="pl-PL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m</a:t>
            </a:r>
            <a:r>
              <a:rPr lang="en-US" sz="2400" dirty="0">
                <a:solidFill>
                  <a:srgbClr val="00B050"/>
                </a:solidFill>
              </a:rPr>
              <a:t>	</a:t>
            </a:r>
            <a:endParaRPr lang="pl-PL" sz="2400" dirty="0">
              <a:solidFill>
                <a:srgbClr val="00B050"/>
              </a:solidFill>
            </a:endParaRPr>
          </a:p>
          <a:p>
            <a:pPr marL="64008" indent="0">
              <a:buNone/>
            </a:pPr>
            <a:endParaRPr lang="pl-PL" sz="2400" b="1" dirty="0" smtClean="0">
              <a:solidFill>
                <a:srgbClr val="FF0000"/>
              </a:solidFill>
            </a:endParaRPr>
          </a:p>
          <a:p>
            <a:pPr marL="64008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4</a:t>
            </a:r>
            <a:r>
              <a:rPr lang="en-US" sz="2400" b="1" dirty="0">
                <a:solidFill>
                  <a:schemeClr val="tx1"/>
                </a:solidFill>
              </a:rPr>
              <a:t>.  Cool-down</a:t>
            </a:r>
            <a:endParaRPr lang="pl-PL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0027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3600" dirty="0" smtClean="0">
                <a:solidFill>
                  <a:schemeClr val="tx1"/>
                </a:solidFill>
                <a:effectLst/>
              </a:rPr>
              <a:t/>
            </a:r>
            <a:br>
              <a:rPr lang="pl-PL" sz="3600" dirty="0" smtClean="0">
                <a:solidFill>
                  <a:schemeClr val="tx1"/>
                </a:solidFill>
                <a:effectLst/>
              </a:rPr>
            </a:br>
            <a:r>
              <a:rPr lang="pl-PL" sz="31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pl-PL" sz="31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pl-PL" sz="3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1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Preparation</a:t>
            </a:r>
            <a:r>
              <a:rPr lang="pl-PL" sz="3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Intensification</a:t>
            </a:r>
            <a:r>
              <a:rPr lang="pl-PL" sz="36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pl-PL" sz="36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pl-PL" sz="3600" b="1" i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844824"/>
            <a:ext cx="9144000" cy="5013176"/>
          </a:xfrm>
        </p:spPr>
        <p:txBody>
          <a:bodyPr>
            <a:normAutofit fontScale="92500" lnSpcReduction="10000"/>
          </a:bodyPr>
          <a:lstStyle/>
          <a:p>
            <a:pPr marL="64008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1.  Warm-up</a:t>
            </a:r>
            <a:endParaRPr lang="pl-PL" sz="26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en-US" sz="2600" b="1" dirty="0" smtClean="0">
                <a:solidFill>
                  <a:schemeClr val="tx1"/>
                </a:solidFill>
              </a:rPr>
              <a:t>2</a:t>
            </a:r>
            <a:r>
              <a:rPr lang="en-US" sz="2600" b="1" dirty="0">
                <a:solidFill>
                  <a:schemeClr val="tx1"/>
                </a:solidFill>
              </a:rPr>
              <a:t>.  Flexibility</a:t>
            </a:r>
            <a:endParaRPr lang="pl-PL" sz="2600" b="1" i="1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hurdles drills (walking every one step) </a:t>
            </a:r>
            <a:endParaRPr lang="pl-PL" sz="2600" dirty="0" smtClean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pl-PL" sz="2600" dirty="0">
                <a:solidFill>
                  <a:schemeClr val="tx1"/>
                </a:solidFill>
              </a:rPr>
              <a:t>	</a:t>
            </a:r>
            <a:r>
              <a:rPr lang="en-US" sz="2600" dirty="0" err="1" smtClean="0">
                <a:solidFill>
                  <a:schemeClr val="tx1"/>
                </a:solidFill>
              </a:rPr>
              <a:t>6x6</a:t>
            </a:r>
            <a:r>
              <a:rPr lang="en-US" sz="2600" dirty="0">
                <a:solidFill>
                  <a:schemeClr val="tx1"/>
                </a:solidFill>
              </a:rPr>
              <a:t>, 76.2-</a:t>
            </a:r>
            <a:r>
              <a:rPr lang="en-US" sz="2600" dirty="0" err="1">
                <a:solidFill>
                  <a:schemeClr val="tx1"/>
                </a:solidFill>
              </a:rPr>
              <a:t>84cm</a:t>
            </a:r>
            <a:r>
              <a:rPr lang="en-US" sz="2600" dirty="0">
                <a:solidFill>
                  <a:schemeClr val="tx1"/>
                </a:solidFill>
              </a:rPr>
              <a:t> height</a:t>
            </a:r>
            <a:endParaRPr lang="pl-PL" sz="26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endParaRPr lang="pl-PL" sz="2400" b="1" dirty="0" smtClean="0">
              <a:solidFill>
                <a:srgbClr val="FF0000"/>
              </a:solidFill>
            </a:endParaRPr>
          </a:p>
          <a:p>
            <a:pPr marL="64008" indent="0">
              <a:buNone/>
            </a:pPr>
            <a:r>
              <a:rPr lang="en-US" sz="2600" b="1" dirty="0" smtClean="0">
                <a:solidFill>
                  <a:srgbClr val="00B050"/>
                </a:solidFill>
              </a:rPr>
              <a:t>3</a:t>
            </a:r>
            <a:r>
              <a:rPr lang="en-US" sz="2600" b="1" dirty="0">
                <a:solidFill>
                  <a:srgbClr val="00B050"/>
                </a:solidFill>
              </a:rPr>
              <a:t>. Speed &gt;</a:t>
            </a:r>
            <a:r>
              <a:rPr lang="en-US" sz="2600" b="1" dirty="0" smtClean="0">
                <a:solidFill>
                  <a:srgbClr val="00B050"/>
                </a:solidFill>
              </a:rPr>
              <a:t>recovery</a:t>
            </a:r>
            <a:r>
              <a:rPr lang="pl-PL" sz="2600" b="1" dirty="0" smtClean="0">
                <a:solidFill>
                  <a:srgbClr val="00B050"/>
                </a:solidFill>
              </a:rPr>
              <a:t> </a:t>
            </a:r>
            <a:r>
              <a:rPr lang="en-US" sz="2600" b="1" dirty="0" smtClean="0">
                <a:solidFill>
                  <a:srgbClr val="00B050"/>
                </a:solidFill>
              </a:rPr>
              <a:t>8</a:t>
            </a:r>
            <a:r>
              <a:rPr lang="pl-PL" sz="2600" b="1" dirty="0" smtClean="0">
                <a:solidFill>
                  <a:srgbClr val="00B050"/>
                </a:solidFill>
              </a:rPr>
              <a:t> </a:t>
            </a:r>
            <a:r>
              <a:rPr lang="en-US" sz="2600" b="1" dirty="0" smtClean="0">
                <a:solidFill>
                  <a:srgbClr val="00B050"/>
                </a:solidFill>
              </a:rPr>
              <a:t>min</a:t>
            </a:r>
            <a:endParaRPr lang="pl-PL" sz="26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3-</a:t>
            </a:r>
            <a:r>
              <a:rPr lang="en-US" sz="2600" dirty="0" err="1">
                <a:solidFill>
                  <a:srgbClr val="00B050"/>
                </a:solidFill>
              </a:rPr>
              <a:t>4x40m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endParaRPr lang="pl-PL" sz="26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full approach and </a:t>
            </a:r>
            <a:r>
              <a:rPr lang="en-US" sz="2600" dirty="0" smtClean="0">
                <a:solidFill>
                  <a:srgbClr val="00B050"/>
                </a:solidFill>
              </a:rPr>
              <a:t>take-off </a:t>
            </a:r>
            <a:r>
              <a:rPr lang="en-US" sz="2600" dirty="0">
                <a:solidFill>
                  <a:srgbClr val="00B050"/>
                </a:solidFill>
              </a:rPr>
              <a:t>2-</a:t>
            </a:r>
            <a:r>
              <a:rPr lang="en-US" sz="2600" dirty="0" err="1">
                <a:solidFill>
                  <a:srgbClr val="00B050"/>
                </a:solidFill>
              </a:rPr>
              <a:t>3x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pl-PL" sz="2600" dirty="0" smtClean="0">
                <a:solidFill>
                  <a:srgbClr val="00B050"/>
                </a:solidFill>
              </a:rPr>
              <a:t>(</a:t>
            </a:r>
            <a:r>
              <a:rPr lang="pl-PL" sz="2600" dirty="0" err="1" smtClean="0">
                <a:solidFill>
                  <a:srgbClr val="00B050"/>
                </a:solidFill>
              </a:rPr>
              <a:t>long</a:t>
            </a:r>
            <a:r>
              <a:rPr lang="pl-PL" sz="2600" dirty="0" smtClean="0">
                <a:solidFill>
                  <a:srgbClr val="00B050"/>
                </a:solidFill>
              </a:rPr>
              <a:t> </a:t>
            </a:r>
            <a:r>
              <a:rPr lang="pl-PL" sz="2600" dirty="0" err="1" smtClean="0">
                <a:solidFill>
                  <a:srgbClr val="00B050"/>
                </a:solidFill>
              </a:rPr>
              <a:t>jump</a:t>
            </a:r>
            <a:r>
              <a:rPr lang="pl-PL" sz="2600" dirty="0">
                <a:solidFill>
                  <a:srgbClr val="00B050"/>
                </a:solidFill>
              </a:rPr>
              <a:t>)</a:t>
            </a:r>
            <a:endParaRPr lang="pl-PL" sz="2600" dirty="0" smtClean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full approach and first take-off 2-</a:t>
            </a:r>
            <a:r>
              <a:rPr lang="en-US" sz="2600" dirty="0" err="1">
                <a:solidFill>
                  <a:srgbClr val="00B050"/>
                </a:solidFill>
              </a:rPr>
              <a:t>3x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pl-PL" sz="2600" dirty="0" smtClean="0">
                <a:solidFill>
                  <a:srgbClr val="00B050"/>
                </a:solidFill>
              </a:rPr>
              <a:t>(</a:t>
            </a:r>
            <a:r>
              <a:rPr lang="pl-PL" sz="2600" dirty="0" err="1" smtClean="0">
                <a:solidFill>
                  <a:srgbClr val="00B050"/>
                </a:solidFill>
              </a:rPr>
              <a:t>triple</a:t>
            </a:r>
            <a:r>
              <a:rPr lang="pl-PL" sz="2600" dirty="0" smtClean="0">
                <a:solidFill>
                  <a:srgbClr val="00B050"/>
                </a:solidFill>
              </a:rPr>
              <a:t> </a:t>
            </a:r>
            <a:r>
              <a:rPr lang="pl-PL" sz="2600" dirty="0" err="1" smtClean="0">
                <a:solidFill>
                  <a:srgbClr val="00B050"/>
                </a:solidFill>
              </a:rPr>
              <a:t>jump</a:t>
            </a:r>
            <a:r>
              <a:rPr lang="pl-PL" sz="2600" dirty="0" smtClean="0">
                <a:solidFill>
                  <a:srgbClr val="00B050"/>
                </a:solidFill>
              </a:rPr>
              <a:t>)</a:t>
            </a:r>
            <a:endParaRPr lang="pl-PL" sz="26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2600" dirty="0">
              <a:solidFill>
                <a:srgbClr val="FF0000"/>
              </a:solidFill>
            </a:endParaRPr>
          </a:p>
          <a:p>
            <a:pPr marL="64008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4.  Cool-down</a:t>
            </a:r>
            <a:r>
              <a:rPr lang="pl-PL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l-PL" sz="2600" dirty="0">
                <a:latin typeface="Arial" pitchFamily="34" charset="0"/>
                <a:cs typeface="Arial" pitchFamily="34" charset="0"/>
              </a:rPr>
              <a:t>	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		 </a:t>
            </a:r>
          </a:p>
        </p:txBody>
      </p:sp>
    </p:spTree>
    <p:extLst>
      <p:ext uri="{BB962C8B-B14F-4D97-AF65-F5344CB8AC3E}">
        <p14:creationId xmlns:p14="http://schemas.microsoft.com/office/powerpoint/2010/main" val="2599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pl-PL" sz="3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pl-PL" sz="3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Preparation</a:t>
            </a:r>
            <a:r>
              <a:rPr lang="pl-PL" sz="3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l-PL" sz="3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ransformation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988841"/>
            <a:ext cx="9144000" cy="4869160"/>
          </a:xfrm>
        </p:spPr>
        <p:txBody>
          <a:bodyPr>
            <a:norm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§"/>
            </a:pPr>
            <a:endParaRPr lang="pl-PL" sz="2400" b="1" i="1" dirty="0" smtClean="0">
              <a:solidFill>
                <a:srgbClr val="000066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Monday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– 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strength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I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Tuesday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–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long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/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triple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jump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technique</a:t>
            </a:r>
            <a:endParaRPr lang="pl-PL" sz="2400" b="1" i="1" dirty="0" smtClean="0">
              <a:solidFill>
                <a:srgbClr val="C00000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Wednesday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–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flexibility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+ </a:t>
            </a:r>
            <a:r>
              <a:rPr lang="pl-PL" sz="2400" b="1" i="1" dirty="0" err="1" smtClean="0">
                <a:solidFill>
                  <a:srgbClr val="00B050"/>
                </a:solidFill>
                <a:cs typeface="Arial" pitchFamily="34" charset="0"/>
              </a:rPr>
              <a:t>speed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Thursday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strength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II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Friday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 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Saturday</a:t>
            </a:r>
            <a:r>
              <a:rPr lang="pl-PL" sz="2400" b="1" i="1" dirty="0" smtClean="0">
                <a:cs typeface="Arial" pitchFamily="34" charset="0"/>
              </a:rPr>
              <a:t> 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competition</a:t>
            </a:r>
            <a:endParaRPr lang="pl-PL" sz="2400" b="1" i="1" dirty="0" smtClean="0">
              <a:solidFill>
                <a:srgbClr val="C00000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Sunday</a:t>
            </a:r>
            <a:r>
              <a:rPr lang="pl-PL" sz="2400" b="1" i="1" dirty="0" smtClean="0">
                <a:cs typeface="Arial" pitchFamily="34" charset="0"/>
              </a:rPr>
              <a:t> 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-------------</a:t>
            </a:r>
            <a:endParaRPr lang="pl-PL" sz="2400" b="1" i="1" dirty="0">
              <a:solidFill>
                <a:srgbClr val="C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788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pl-PL" sz="3600" dirty="0" smtClean="0">
                <a:solidFill>
                  <a:schemeClr val="tx1"/>
                </a:solidFill>
                <a:effectLst/>
              </a:rPr>
              <a:t/>
            </a:r>
            <a:br>
              <a:rPr lang="pl-PL" sz="3600" dirty="0" smtClean="0">
                <a:solidFill>
                  <a:schemeClr val="tx1"/>
                </a:solidFill>
                <a:effectLst/>
              </a:rPr>
            </a:br>
            <a:r>
              <a:rPr lang="pl-PL" sz="31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pl-PL" sz="31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pl-PL" sz="3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1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Preparation</a:t>
            </a:r>
            <a:r>
              <a:rPr lang="pl-PL" sz="3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3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1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l-PL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ransformation</a:t>
            </a:r>
            <a:r>
              <a:rPr lang="pl-PL" sz="36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pl-PL" sz="3600" dirty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pl-PL" sz="3600" b="1" i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844824"/>
            <a:ext cx="9144000" cy="5013176"/>
          </a:xfrm>
        </p:spPr>
        <p:txBody>
          <a:bodyPr>
            <a:normAutofit fontScale="92500" lnSpcReduction="10000"/>
          </a:bodyPr>
          <a:lstStyle/>
          <a:p>
            <a:pPr marL="64008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1.  Warm-up</a:t>
            </a:r>
            <a:endParaRPr lang="pl-PL" sz="26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en-US" sz="2600" b="1" dirty="0" smtClean="0">
                <a:solidFill>
                  <a:schemeClr val="tx1"/>
                </a:solidFill>
              </a:rPr>
              <a:t>2</a:t>
            </a:r>
            <a:r>
              <a:rPr lang="en-US" sz="2600" b="1" dirty="0">
                <a:solidFill>
                  <a:schemeClr val="tx1"/>
                </a:solidFill>
              </a:rPr>
              <a:t>.  Flexibility</a:t>
            </a:r>
            <a:endParaRPr lang="pl-PL" sz="2600" b="1" i="1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hurdles drills (walking every one step) </a:t>
            </a:r>
            <a:endParaRPr lang="pl-PL" sz="2600" dirty="0" smtClean="0">
              <a:solidFill>
                <a:schemeClr val="tx1"/>
              </a:solidFill>
            </a:endParaRPr>
          </a:p>
          <a:p>
            <a:pPr marL="64008" indent="0">
              <a:buNone/>
            </a:pPr>
            <a:r>
              <a:rPr lang="pl-PL" sz="2600" dirty="0">
                <a:solidFill>
                  <a:schemeClr val="tx1"/>
                </a:solidFill>
              </a:rPr>
              <a:t>	</a:t>
            </a:r>
            <a:r>
              <a:rPr lang="en-US" sz="2600" dirty="0" err="1" smtClean="0">
                <a:solidFill>
                  <a:schemeClr val="tx1"/>
                </a:solidFill>
              </a:rPr>
              <a:t>6x6</a:t>
            </a:r>
            <a:r>
              <a:rPr lang="en-US" sz="2600" dirty="0">
                <a:solidFill>
                  <a:schemeClr val="tx1"/>
                </a:solidFill>
              </a:rPr>
              <a:t>, 76.2-</a:t>
            </a:r>
            <a:r>
              <a:rPr lang="en-US" sz="2600" dirty="0" err="1">
                <a:solidFill>
                  <a:schemeClr val="tx1"/>
                </a:solidFill>
              </a:rPr>
              <a:t>84cm</a:t>
            </a:r>
            <a:r>
              <a:rPr lang="en-US" sz="2600" dirty="0">
                <a:solidFill>
                  <a:schemeClr val="tx1"/>
                </a:solidFill>
              </a:rPr>
              <a:t> height</a:t>
            </a:r>
            <a:endParaRPr lang="pl-PL" sz="2600" dirty="0">
              <a:solidFill>
                <a:schemeClr val="tx1"/>
              </a:solidFill>
            </a:endParaRPr>
          </a:p>
          <a:p>
            <a:pPr marL="64008" indent="0">
              <a:buNone/>
            </a:pPr>
            <a:endParaRPr lang="pl-PL" sz="2400" b="1" dirty="0" smtClean="0">
              <a:solidFill>
                <a:srgbClr val="FF0000"/>
              </a:solidFill>
            </a:endParaRPr>
          </a:p>
          <a:p>
            <a:pPr marL="64008" indent="0">
              <a:buNone/>
            </a:pPr>
            <a:r>
              <a:rPr lang="en-US" sz="2600" b="1" dirty="0" smtClean="0">
                <a:solidFill>
                  <a:srgbClr val="00B050"/>
                </a:solidFill>
              </a:rPr>
              <a:t>3</a:t>
            </a:r>
            <a:r>
              <a:rPr lang="en-US" sz="2600" b="1" dirty="0">
                <a:solidFill>
                  <a:srgbClr val="00B050"/>
                </a:solidFill>
              </a:rPr>
              <a:t>. Speed &gt;</a:t>
            </a:r>
            <a:r>
              <a:rPr lang="en-US" sz="2600" b="1" dirty="0" smtClean="0">
                <a:solidFill>
                  <a:srgbClr val="00B050"/>
                </a:solidFill>
              </a:rPr>
              <a:t>recovery</a:t>
            </a:r>
            <a:r>
              <a:rPr lang="pl-PL" sz="2600" b="1" dirty="0" smtClean="0">
                <a:solidFill>
                  <a:srgbClr val="00B050"/>
                </a:solidFill>
              </a:rPr>
              <a:t> </a:t>
            </a:r>
            <a:r>
              <a:rPr lang="en-US" sz="2600" b="1" dirty="0" smtClean="0">
                <a:solidFill>
                  <a:srgbClr val="00B050"/>
                </a:solidFill>
              </a:rPr>
              <a:t>8</a:t>
            </a:r>
            <a:r>
              <a:rPr lang="pl-PL" sz="2600" b="1" dirty="0" smtClean="0">
                <a:solidFill>
                  <a:srgbClr val="00B050"/>
                </a:solidFill>
              </a:rPr>
              <a:t> </a:t>
            </a:r>
            <a:r>
              <a:rPr lang="en-US" sz="2600" b="1" dirty="0" smtClean="0">
                <a:solidFill>
                  <a:srgbClr val="00B050"/>
                </a:solidFill>
              </a:rPr>
              <a:t>min</a:t>
            </a:r>
            <a:endParaRPr lang="pl-PL" sz="26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600" dirty="0" smtClean="0">
                <a:solidFill>
                  <a:srgbClr val="00B050"/>
                </a:solidFill>
              </a:rPr>
              <a:t>2-3 </a:t>
            </a:r>
            <a:r>
              <a:rPr lang="en-US" sz="2600" dirty="0" smtClean="0">
                <a:solidFill>
                  <a:srgbClr val="00B050"/>
                </a:solidFill>
              </a:rPr>
              <a:t>x</a:t>
            </a:r>
            <a:r>
              <a:rPr lang="pl-PL" sz="2600" dirty="0" smtClean="0">
                <a:solidFill>
                  <a:srgbClr val="00B050"/>
                </a:solidFill>
              </a:rPr>
              <a:t> </a:t>
            </a:r>
            <a:r>
              <a:rPr lang="en-US" sz="2600" dirty="0" err="1" smtClean="0">
                <a:solidFill>
                  <a:srgbClr val="00B050"/>
                </a:solidFill>
              </a:rPr>
              <a:t>40m</a:t>
            </a:r>
            <a:r>
              <a:rPr lang="en-US" sz="2600" dirty="0" smtClean="0">
                <a:solidFill>
                  <a:srgbClr val="00B050"/>
                </a:solidFill>
              </a:rPr>
              <a:t> </a:t>
            </a:r>
            <a:endParaRPr lang="pl-PL" sz="26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full approach and </a:t>
            </a:r>
            <a:r>
              <a:rPr lang="en-US" sz="2600" dirty="0" smtClean="0">
                <a:solidFill>
                  <a:srgbClr val="00B050"/>
                </a:solidFill>
              </a:rPr>
              <a:t>take-off </a:t>
            </a:r>
            <a:r>
              <a:rPr lang="en-US" sz="2600" dirty="0">
                <a:solidFill>
                  <a:srgbClr val="00B050"/>
                </a:solidFill>
              </a:rPr>
              <a:t>2-</a:t>
            </a:r>
            <a:r>
              <a:rPr lang="en-US" sz="2600" dirty="0" err="1">
                <a:solidFill>
                  <a:srgbClr val="00B050"/>
                </a:solidFill>
              </a:rPr>
              <a:t>3x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pl-PL" sz="2600" dirty="0" smtClean="0">
                <a:solidFill>
                  <a:srgbClr val="00B050"/>
                </a:solidFill>
              </a:rPr>
              <a:t>(</a:t>
            </a:r>
            <a:r>
              <a:rPr lang="pl-PL" sz="2600" dirty="0" err="1" smtClean="0">
                <a:solidFill>
                  <a:srgbClr val="00B050"/>
                </a:solidFill>
              </a:rPr>
              <a:t>long</a:t>
            </a:r>
            <a:r>
              <a:rPr lang="pl-PL" sz="2600" dirty="0" smtClean="0">
                <a:solidFill>
                  <a:srgbClr val="00B050"/>
                </a:solidFill>
              </a:rPr>
              <a:t> </a:t>
            </a:r>
            <a:r>
              <a:rPr lang="pl-PL" sz="2600" dirty="0" err="1" smtClean="0">
                <a:solidFill>
                  <a:srgbClr val="00B050"/>
                </a:solidFill>
              </a:rPr>
              <a:t>jump</a:t>
            </a:r>
            <a:r>
              <a:rPr lang="pl-PL" sz="2600" dirty="0">
                <a:solidFill>
                  <a:srgbClr val="00B050"/>
                </a:solidFill>
              </a:rPr>
              <a:t>)</a:t>
            </a:r>
            <a:endParaRPr lang="pl-PL" sz="2600" dirty="0" smtClean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full approach and first take-off 2-</a:t>
            </a:r>
            <a:r>
              <a:rPr lang="en-US" sz="2600" dirty="0" err="1">
                <a:solidFill>
                  <a:srgbClr val="00B050"/>
                </a:solidFill>
              </a:rPr>
              <a:t>3x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pl-PL" sz="2600" dirty="0" smtClean="0">
                <a:solidFill>
                  <a:srgbClr val="00B050"/>
                </a:solidFill>
              </a:rPr>
              <a:t>(</a:t>
            </a:r>
            <a:r>
              <a:rPr lang="pl-PL" sz="2600" dirty="0" err="1" smtClean="0">
                <a:solidFill>
                  <a:srgbClr val="00B050"/>
                </a:solidFill>
              </a:rPr>
              <a:t>triple</a:t>
            </a:r>
            <a:r>
              <a:rPr lang="pl-PL" sz="2600" dirty="0" smtClean="0">
                <a:solidFill>
                  <a:srgbClr val="00B050"/>
                </a:solidFill>
              </a:rPr>
              <a:t> </a:t>
            </a:r>
            <a:r>
              <a:rPr lang="pl-PL" sz="2600" dirty="0" err="1" smtClean="0">
                <a:solidFill>
                  <a:srgbClr val="00B050"/>
                </a:solidFill>
              </a:rPr>
              <a:t>jump</a:t>
            </a:r>
            <a:r>
              <a:rPr lang="pl-PL" sz="2600" dirty="0" smtClean="0">
                <a:solidFill>
                  <a:srgbClr val="00B050"/>
                </a:solidFill>
              </a:rPr>
              <a:t>)</a:t>
            </a:r>
            <a:endParaRPr lang="pl-PL" sz="26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2600" dirty="0">
              <a:solidFill>
                <a:srgbClr val="FF0000"/>
              </a:solidFill>
            </a:endParaRPr>
          </a:p>
          <a:p>
            <a:pPr marL="64008" indent="0">
              <a:buNone/>
            </a:pPr>
            <a:r>
              <a:rPr lang="en-US" sz="2600" b="1" dirty="0">
                <a:solidFill>
                  <a:schemeClr val="tx1"/>
                </a:solidFill>
              </a:rPr>
              <a:t>4.  Cool-down</a:t>
            </a:r>
            <a:r>
              <a:rPr lang="pl-PL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l-PL" sz="2600" dirty="0">
                <a:latin typeface="Arial" pitchFamily="34" charset="0"/>
                <a:cs typeface="Arial" pitchFamily="34" charset="0"/>
              </a:rPr>
              <a:t>	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		 </a:t>
            </a:r>
          </a:p>
        </p:txBody>
      </p:sp>
    </p:spTree>
    <p:extLst>
      <p:ext uri="{BB962C8B-B14F-4D97-AF65-F5344CB8AC3E}">
        <p14:creationId xmlns:p14="http://schemas.microsoft.com/office/powerpoint/2010/main" val="31511225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b="1" dirty="0" err="1" smtClean="0">
                <a:ln w="6350">
                  <a:noFill/>
                </a:ln>
                <a:solidFill>
                  <a:srgbClr val="000066"/>
                </a:solidFill>
              </a:rPr>
              <a:t>Transition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 Period</a:t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988841"/>
            <a:ext cx="9144000" cy="4869160"/>
          </a:xfrm>
        </p:spPr>
        <p:txBody>
          <a:bodyPr>
            <a:norm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§"/>
            </a:pPr>
            <a:endParaRPr lang="pl-PL" sz="2400" b="1" i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US" sz="2400" dirty="0">
                <a:solidFill>
                  <a:schemeClr val="accent2"/>
                </a:solidFill>
              </a:rPr>
              <a:t>The Transition Period </a:t>
            </a:r>
            <a:r>
              <a:rPr lang="en-US" sz="2400" dirty="0" smtClean="0">
                <a:solidFill>
                  <a:schemeClr val="accent2"/>
                </a:solidFill>
              </a:rPr>
              <a:t>is </a:t>
            </a:r>
            <a:r>
              <a:rPr lang="en-US" sz="2400" dirty="0">
                <a:solidFill>
                  <a:schemeClr val="accent2"/>
                </a:solidFill>
              </a:rPr>
              <a:t>a consequence of the two previous periods of </a:t>
            </a:r>
            <a:r>
              <a:rPr lang="en-US" sz="2400" dirty="0" smtClean="0">
                <a:solidFill>
                  <a:schemeClr val="accent2"/>
                </a:solidFill>
              </a:rPr>
              <a:t>training 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pl-PL" sz="2400" dirty="0" smtClean="0">
              <a:solidFill>
                <a:schemeClr val="accent2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2"/>
                </a:solidFill>
              </a:rPr>
              <a:t>This </a:t>
            </a:r>
            <a:r>
              <a:rPr lang="en-US" sz="2400" dirty="0">
                <a:solidFill>
                  <a:schemeClr val="accent2"/>
                </a:solidFill>
              </a:rPr>
              <a:t>time is often treated lightly by many athletes and coaches and </a:t>
            </a:r>
            <a:r>
              <a:rPr lang="en-US" sz="2400" dirty="0" smtClean="0">
                <a:solidFill>
                  <a:schemeClr val="accent2"/>
                </a:solidFill>
              </a:rPr>
              <a:t>this </a:t>
            </a:r>
            <a:r>
              <a:rPr lang="en-US" sz="2400" dirty="0">
                <a:solidFill>
                  <a:schemeClr val="accent2"/>
                </a:solidFill>
              </a:rPr>
              <a:t>is a big mistake. Athletes tend to rest in a passive (this does not apply in cases of treatment for </a:t>
            </a:r>
            <a:r>
              <a:rPr lang="en-US" sz="2400" dirty="0" smtClean="0">
                <a:solidFill>
                  <a:schemeClr val="accent2"/>
                </a:solidFill>
              </a:rPr>
              <a:t>injury)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pl-PL" sz="2400" dirty="0" smtClean="0">
              <a:solidFill>
                <a:schemeClr val="accent2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2"/>
                </a:solidFill>
              </a:rPr>
              <a:t>The </a:t>
            </a:r>
            <a:r>
              <a:rPr lang="en-US" sz="2400" dirty="0">
                <a:solidFill>
                  <a:schemeClr val="accent2"/>
                </a:solidFill>
              </a:rPr>
              <a:t>period is not indicated for passive relaxation due to the need to start the next training period with a higher sport </a:t>
            </a:r>
            <a:r>
              <a:rPr lang="en-US" sz="2400" dirty="0" smtClean="0">
                <a:solidFill>
                  <a:schemeClr val="accent2"/>
                </a:solidFill>
              </a:rPr>
              <a:t>level </a:t>
            </a:r>
            <a:endParaRPr lang="pl-PL" sz="2400" b="1" i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025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50087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pl-PL" sz="2400" b="1" dirty="0" smtClean="0">
                <a:latin typeface="Arial" pitchFamily="34" charset="0"/>
                <a:cs typeface="Arial" pitchFamily="34" charset="0"/>
              </a:rPr>
              <a:t>Tab. 5 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The training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macrocycle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structure for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long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triple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jump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transition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 period</a:t>
            </a:r>
            <a:endParaRPr lang="pl-PL" sz="2400" dirty="0">
              <a:latin typeface="Arial" pitchFamily="34" charset="0"/>
              <a:cs typeface="Arial" pitchFamily="34" charset="0"/>
            </a:endParaRPr>
          </a:p>
          <a:p>
            <a:pPr algn="ctr"/>
            <a:endParaRPr lang="pl-PL" sz="2400" dirty="0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51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012764"/>
              </p:ext>
            </p:extLst>
          </p:nvPr>
        </p:nvGraphicFramePr>
        <p:xfrm>
          <a:off x="214282" y="3000372"/>
          <a:ext cx="8750330" cy="2724147"/>
        </p:xfrm>
        <a:graphic>
          <a:graphicData uri="http://schemas.openxmlformats.org/drawingml/2006/table">
            <a:tbl>
              <a:tblPr/>
              <a:tblGrid>
                <a:gridCol w="3650394"/>
                <a:gridCol w="2462179"/>
                <a:gridCol w="2637757"/>
              </a:tblGrid>
              <a:tr h="12380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Period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8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Transition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743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Mesocycles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Active</a:t>
                      </a: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Rest   I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Active</a:t>
                      </a: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Rest   II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743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en-GB" sz="1800" b="1" kern="1200" baseline="30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of weeks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4481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dirty="0" err="1" smtClean="0">
                <a:ln w="6350">
                  <a:noFill/>
                </a:ln>
                <a:solidFill>
                  <a:srgbClr val="000066"/>
                </a:solidFill>
              </a:rPr>
              <a:t>Transition</a:t>
            </a:r>
            <a:r>
              <a:rPr lang="pl-PL" sz="3600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r>
              <a:rPr lang="pl-PL" sz="3600" dirty="0" err="1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700808"/>
            <a:ext cx="9144000" cy="50405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2"/>
                </a:solidFill>
              </a:rPr>
              <a:t>There should be one running session (general endurance) only and the development of this takes place on grass in the stadium or outside in the </a:t>
            </a:r>
            <a:r>
              <a:rPr lang="en-US" sz="2400" dirty="0" smtClean="0">
                <a:solidFill>
                  <a:schemeClr val="accent2"/>
                </a:solidFill>
              </a:rPr>
              <a:t>forest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2"/>
                </a:solidFill>
              </a:rPr>
              <a:t>The </a:t>
            </a:r>
            <a:r>
              <a:rPr lang="en-US" sz="2400" dirty="0">
                <a:solidFill>
                  <a:schemeClr val="accent2"/>
                </a:solidFill>
              </a:rPr>
              <a:t>main part of the workout consists </a:t>
            </a:r>
            <a:r>
              <a:rPr lang="en-US" sz="2400" dirty="0" smtClean="0">
                <a:solidFill>
                  <a:schemeClr val="accent2"/>
                </a:solidFill>
              </a:rPr>
              <a:t>of</a:t>
            </a:r>
            <a:r>
              <a:rPr lang="pl-PL" sz="2400" dirty="0" smtClean="0">
                <a:solidFill>
                  <a:schemeClr val="accent2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</a:rPr>
              <a:t>jogging </a:t>
            </a: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 smtClean="0">
                <a:solidFill>
                  <a:schemeClr val="accent2"/>
                </a:solidFill>
              </a:rPr>
              <a:t>s</a:t>
            </a:r>
            <a:r>
              <a:rPr lang="en-US" sz="2400" dirty="0" err="1" smtClean="0">
                <a:solidFill>
                  <a:schemeClr val="accent2"/>
                </a:solidFill>
              </a:rPr>
              <a:t>pecial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</a:rPr>
              <a:t>running </a:t>
            </a:r>
            <a:r>
              <a:rPr lang="en-US" sz="2400" dirty="0" smtClean="0">
                <a:solidFill>
                  <a:schemeClr val="accent2"/>
                </a:solidFill>
              </a:rPr>
              <a:t>drills</a:t>
            </a:r>
            <a:r>
              <a:rPr lang="pl-PL" sz="2400" dirty="0" smtClean="0">
                <a:solidFill>
                  <a:schemeClr val="accent2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chemeClr val="accent2"/>
                </a:solidFill>
              </a:rPr>
              <a:t>I</a:t>
            </a:r>
            <a:r>
              <a:rPr lang="en-US" sz="2400" dirty="0" smtClean="0">
                <a:solidFill>
                  <a:schemeClr val="accent2"/>
                </a:solidFill>
              </a:rPr>
              <a:t>t </a:t>
            </a:r>
            <a:r>
              <a:rPr lang="en-US" sz="2400" dirty="0">
                <a:solidFill>
                  <a:schemeClr val="accent2"/>
                </a:solidFill>
              </a:rPr>
              <a:t>should be noted that are no speed drills in this </a:t>
            </a:r>
            <a:r>
              <a:rPr lang="en-US" sz="2400" dirty="0" smtClean="0">
                <a:solidFill>
                  <a:schemeClr val="accent2"/>
                </a:solidFill>
              </a:rPr>
              <a:t>period</a:t>
            </a:r>
            <a:endParaRPr lang="pl-PL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8864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dirty="0" smtClean="0">
                <a:ln w="6350">
                  <a:noFill/>
                </a:ln>
                <a:solidFill>
                  <a:srgbClr val="000066"/>
                </a:solidFill>
              </a:rPr>
              <a:t>Active Rest I</a:t>
            </a:r>
            <a:br>
              <a:rPr lang="pl-PL" sz="3600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dirty="0" smtClean="0">
                <a:ln w="6350">
                  <a:noFill/>
                </a:ln>
                <a:solidFill>
                  <a:srgbClr val="000066"/>
                </a:solidFill>
              </a:rPr>
              <a:t>  </a:t>
            </a:r>
            <a:r>
              <a:rPr lang="pl-PL" sz="3600" dirty="0" err="1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endParaRPr lang="pl-PL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988841"/>
            <a:ext cx="9144000" cy="4869160"/>
          </a:xfrm>
        </p:spPr>
        <p:txBody>
          <a:bodyPr>
            <a:norm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§"/>
            </a:pPr>
            <a:endParaRPr lang="pl-PL" sz="2400" b="1" i="1" dirty="0" smtClean="0">
              <a:solidFill>
                <a:srgbClr val="000066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Monday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– 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flexibility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+ sport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games</a:t>
            </a:r>
            <a:endParaRPr lang="pl-PL" sz="2400" b="1" i="1" dirty="0" smtClean="0">
              <a:solidFill>
                <a:srgbClr val="C00000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Tuesday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– ---------------------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Wednesday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–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swimming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+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bilogical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recovery</a:t>
            </a:r>
            <a:endParaRPr lang="pl-PL" sz="2400" b="1" i="1" dirty="0" smtClean="0">
              <a:solidFill>
                <a:srgbClr val="C00000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Thursday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– --------------------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Friday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 </a:t>
            </a:r>
            <a:r>
              <a:rPr lang="pl-PL" sz="2400" b="1" i="1" dirty="0" err="1" smtClean="0">
                <a:solidFill>
                  <a:srgbClr val="00B050"/>
                </a:solidFill>
                <a:cs typeface="Arial" pitchFamily="34" charset="0"/>
              </a:rPr>
              <a:t>general</a:t>
            </a:r>
            <a:r>
              <a:rPr lang="pl-PL" sz="2400" b="1" i="1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rgbClr val="00B050"/>
                </a:solidFill>
                <a:cs typeface="Arial" pitchFamily="34" charset="0"/>
              </a:rPr>
              <a:t>endurance</a:t>
            </a:r>
            <a:endParaRPr lang="pl-PL" sz="2400" b="1" i="1" dirty="0" smtClean="0">
              <a:solidFill>
                <a:srgbClr val="00B050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Saturday</a:t>
            </a:r>
            <a:r>
              <a:rPr lang="pl-PL" sz="2400" b="1" i="1" dirty="0" smtClean="0">
                <a:cs typeface="Arial" pitchFamily="34" charset="0"/>
              </a:rPr>
              <a:t> 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--------------------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Sunday</a:t>
            </a:r>
            <a:r>
              <a:rPr lang="pl-PL" sz="2400" b="1" i="1" dirty="0" smtClean="0">
                <a:cs typeface="Arial" pitchFamily="34" charset="0"/>
              </a:rPr>
              <a:t> 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-------------</a:t>
            </a:r>
            <a:endParaRPr lang="pl-PL" sz="2400" b="1" i="1" dirty="0">
              <a:solidFill>
                <a:srgbClr val="C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1385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>Active Rest I</a:t>
            </a:r>
            <a:b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>  </a:t>
            </a:r>
            <a:r>
              <a:rPr lang="pl-PL" sz="3600" dirty="0" err="1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endParaRPr lang="pl-PL" sz="3200" b="1" i="1" dirty="0">
              <a:solidFill>
                <a:srgbClr val="000066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2924944"/>
            <a:ext cx="9144000" cy="3933056"/>
          </a:xfrm>
        </p:spPr>
        <p:txBody>
          <a:bodyPr/>
          <a:lstStyle/>
          <a:p>
            <a:pPr marL="45720" indent="0">
              <a:buNone/>
            </a:pPr>
            <a:r>
              <a:rPr lang="en-US" sz="2400" b="1" dirty="0">
                <a:solidFill>
                  <a:srgbClr val="00B050"/>
                </a:solidFill>
              </a:rPr>
              <a:t>1.  Jogging    </a:t>
            </a:r>
            <a:r>
              <a:rPr lang="en-US" sz="2400" b="1" dirty="0" smtClean="0">
                <a:solidFill>
                  <a:srgbClr val="00B050"/>
                </a:solidFill>
              </a:rPr>
              <a:t>2</a:t>
            </a:r>
            <a:r>
              <a:rPr lang="pl-PL" sz="2400" b="1" dirty="0" smtClean="0">
                <a:solidFill>
                  <a:srgbClr val="00B050"/>
                </a:solidFill>
              </a:rPr>
              <a:t>-3 </a:t>
            </a:r>
            <a:r>
              <a:rPr lang="en-US" sz="2400" b="1" dirty="0" smtClean="0">
                <a:solidFill>
                  <a:srgbClr val="00B050"/>
                </a:solidFill>
              </a:rPr>
              <a:t>k</a:t>
            </a:r>
            <a:r>
              <a:rPr lang="pl-PL" sz="2400" b="1" dirty="0" smtClean="0">
                <a:solidFill>
                  <a:srgbClr val="00B050"/>
                </a:solidFill>
              </a:rPr>
              <a:t>m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endParaRPr lang="pl-PL" sz="2400" dirty="0">
              <a:solidFill>
                <a:srgbClr val="00B050"/>
              </a:solidFill>
            </a:endParaRPr>
          </a:p>
          <a:p>
            <a:pPr marL="45720" indent="0">
              <a:buNone/>
            </a:pPr>
            <a:r>
              <a:rPr lang="en-US" sz="2400" b="1" dirty="0"/>
              <a:t>2.  Stretching </a:t>
            </a:r>
            <a:r>
              <a:rPr lang="en-US" sz="2400" b="1" dirty="0" smtClean="0"/>
              <a:t>20</a:t>
            </a:r>
            <a:r>
              <a:rPr lang="pl-PL" sz="2400" b="1" dirty="0" smtClean="0"/>
              <a:t> </a:t>
            </a:r>
            <a:r>
              <a:rPr lang="en-US" sz="2400" b="1" dirty="0" smtClean="0"/>
              <a:t>min </a:t>
            </a:r>
            <a:endParaRPr lang="pl-PL" sz="2400" dirty="0"/>
          </a:p>
          <a:p>
            <a:pPr marL="45720" indent="0">
              <a:buNone/>
            </a:pPr>
            <a:r>
              <a:rPr lang="de-DE" sz="2400" b="1" dirty="0">
                <a:solidFill>
                  <a:srgbClr val="00B050"/>
                </a:solidFill>
              </a:rPr>
              <a:t>3.  </a:t>
            </a:r>
            <a:r>
              <a:rPr lang="en-US" sz="2400" b="1" dirty="0">
                <a:solidFill>
                  <a:srgbClr val="00B050"/>
                </a:solidFill>
              </a:rPr>
              <a:t>Jogging </a:t>
            </a:r>
            <a:r>
              <a:rPr lang="pl-PL" sz="2400" b="1" dirty="0" smtClean="0">
                <a:solidFill>
                  <a:srgbClr val="00B050"/>
                </a:solidFill>
              </a:rPr>
              <a:t>	</a:t>
            </a:r>
            <a:r>
              <a:rPr lang="en-US" sz="2400" b="1" dirty="0" smtClean="0">
                <a:solidFill>
                  <a:srgbClr val="00B050"/>
                </a:solidFill>
              </a:rPr>
              <a:t>2</a:t>
            </a:r>
            <a:r>
              <a:rPr lang="pl-PL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k</a:t>
            </a:r>
            <a:r>
              <a:rPr lang="pl-PL" sz="2400" b="1" dirty="0" smtClean="0">
                <a:solidFill>
                  <a:srgbClr val="00B050"/>
                </a:solidFill>
              </a:rPr>
              <a:t>m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endParaRPr lang="pl-PL" sz="2400" dirty="0">
              <a:solidFill>
                <a:srgbClr val="00B050"/>
              </a:solidFill>
            </a:endParaRPr>
          </a:p>
          <a:p>
            <a:pPr marL="45720" indent="0">
              <a:buNone/>
            </a:pPr>
            <a:r>
              <a:rPr lang="en-US" sz="2400" b="1" dirty="0"/>
              <a:t>4.  Stretching </a:t>
            </a:r>
            <a:r>
              <a:rPr lang="en-US" sz="2400" b="1" dirty="0" smtClean="0"/>
              <a:t>10</a:t>
            </a:r>
            <a:r>
              <a:rPr lang="pl-PL" sz="2400" b="1" dirty="0" smtClean="0"/>
              <a:t> </a:t>
            </a:r>
            <a:r>
              <a:rPr lang="en-US" sz="2400" b="1" dirty="0" smtClean="0"/>
              <a:t>min</a:t>
            </a:r>
            <a:r>
              <a:rPr lang="pl-PL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6578425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dirty="0" smtClean="0">
                <a:ln w="6350">
                  <a:noFill/>
                </a:ln>
                <a:solidFill>
                  <a:srgbClr val="000066"/>
                </a:solidFill>
              </a:rPr>
              <a:t>Active Rest II</a:t>
            </a:r>
            <a:br>
              <a:rPr lang="pl-PL" sz="3600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dirty="0" smtClean="0">
                <a:ln w="6350">
                  <a:noFill/>
                </a:ln>
                <a:solidFill>
                  <a:srgbClr val="000066"/>
                </a:solidFill>
              </a:rPr>
              <a:t>  </a:t>
            </a:r>
            <a:r>
              <a:rPr lang="pl-PL" sz="3600" dirty="0" err="1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endParaRPr lang="pl-PL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988841"/>
            <a:ext cx="9144000" cy="4869160"/>
          </a:xfrm>
        </p:spPr>
        <p:txBody>
          <a:bodyPr>
            <a:norm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§"/>
            </a:pPr>
            <a:endParaRPr lang="pl-PL" sz="2400" b="1" i="1" dirty="0" smtClean="0">
              <a:solidFill>
                <a:srgbClr val="000066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Monday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– 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flexibility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+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general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rgbClr val="C00000"/>
                </a:solidFill>
                <a:cs typeface="Arial" pitchFamily="34" charset="0"/>
              </a:rPr>
              <a:t>strength</a:t>
            </a:r>
            <a:endParaRPr lang="pl-PL" sz="2400" b="1" i="1" dirty="0" smtClean="0">
              <a:solidFill>
                <a:srgbClr val="C00000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Tuesday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– ---------------------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Wednesday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– </a:t>
            </a:r>
            <a:r>
              <a:rPr lang="pl-PL" sz="2400" b="1" i="1" dirty="0" err="1">
                <a:solidFill>
                  <a:srgbClr val="C00000"/>
                </a:solidFill>
                <a:cs typeface="Arial" pitchFamily="34" charset="0"/>
              </a:rPr>
              <a:t>flexibility</a:t>
            </a:r>
            <a:r>
              <a:rPr lang="pl-PL" sz="2400" b="1" i="1" dirty="0">
                <a:solidFill>
                  <a:srgbClr val="C00000"/>
                </a:solidFill>
                <a:cs typeface="Arial" pitchFamily="34" charset="0"/>
              </a:rPr>
              <a:t> + sport </a:t>
            </a:r>
            <a:r>
              <a:rPr lang="pl-PL" sz="2400" b="1" i="1" dirty="0" err="1">
                <a:solidFill>
                  <a:srgbClr val="C00000"/>
                </a:solidFill>
                <a:cs typeface="Arial" pitchFamily="34" charset="0"/>
              </a:rPr>
              <a:t>games</a:t>
            </a:r>
            <a:r>
              <a:rPr lang="pl-PL" sz="2400" b="1" i="1" dirty="0">
                <a:solidFill>
                  <a:srgbClr val="C00000"/>
                </a:solidFill>
                <a:cs typeface="Arial" pitchFamily="34" charset="0"/>
              </a:rPr>
              <a:t> </a:t>
            </a:r>
            <a:endParaRPr lang="pl-PL" sz="2400" b="1" i="1" dirty="0" smtClean="0">
              <a:solidFill>
                <a:srgbClr val="C00000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Thursday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– --------------------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Friday</a:t>
            </a:r>
            <a:r>
              <a:rPr lang="pl-PL" sz="2400" b="1" i="1" dirty="0" smtClean="0"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 </a:t>
            </a:r>
            <a:r>
              <a:rPr lang="pl-PL" sz="2400" b="1" i="1" dirty="0" err="1" smtClean="0">
                <a:solidFill>
                  <a:srgbClr val="00B050"/>
                </a:solidFill>
                <a:cs typeface="Arial" pitchFamily="34" charset="0"/>
              </a:rPr>
              <a:t>general</a:t>
            </a:r>
            <a:r>
              <a:rPr lang="pl-PL" sz="2400" b="1" i="1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rgbClr val="00B050"/>
                </a:solidFill>
                <a:cs typeface="Arial" pitchFamily="34" charset="0"/>
              </a:rPr>
              <a:t>endurance</a:t>
            </a:r>
            <a:endParaRPr lang="pl-PL" sz="2400" b="1" i="1" dirty="0" smtClean="0">
              <a:solidFill>
                <a:srgbClr val="00B050"/>
              </a:solidFill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Saturday</a:t>
            </a:r>
            <a:r>
              <a:rPr lang="pl-PL" sz="2400" b="1" i="1" dirty="0" smtClean="0">
                <a:cs typeface="Arial" pitchFamily="34" charset="0"/>
              </a:rPr>
              <a:t> 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--------------------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000066"/>
                </a:solidFill>
                <a:cs typeface="Arial" pitchFamily="34" charset="0"/>
              </a:rPr>
              <a:t>Sunday</a:t>
            </a:r>
            <a:r>
              <a:rPr lang="pl-PL" sz="2400" b="1" i="1" dirty="0" smtClean="0">
                <a:cs typeface="Arial" pitchFamily="34" charset="0"/>
              </a:rPr>
              <a:t>  </a:t>
            </a:r>
            <a:r>
              <a:rPr lang="pl-PL" sz="2400" b="1" i="1" dirty="0" smtClean="0">
                <a:solidFill>
                  <a:srgbClr val="C00000"/>
                </a:solidFill>
                <a:cs typeface="Arial" pitchFamily="34" charset="0"/>
              </a:rPr>
              <a:t>- -------------</a:t>
            </a:r>
            <a:endParaRPr lang="pl-PL" sz="2400" b="1" i="1" dirty="0">
              <a:solidFill>
                <a:srgbClr val="C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9900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1185084"/>
            <a:ext cx="91440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accent2"/>
                </a:solidFill>
              </a:rPr>
              <a:t>Preparatory</a:t>
            </a:r>
            <a:r>
              <a:rPr lang="pl-PL" sz="3600" b="1" dirty="0" smtClean="0">
                <a:solidFill>
                  <a:schemeClr val="accent2"/>
                </a:solidFill>
              </a:rPr>
              <a:t> Period</a:t>
            </a:r>
            <a:endParaRPr lang="pl-PL" sz="3600" b="1" dirty="0">
              <a:solidFill>
                <a:schemeClr val="accent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pl-PL" sz="3200" dirty="0" smtClean="0">
              <a:solidFill>
                <a:schemeClr val="accent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pl-PL" sz="3200" dirty="0">
              <a:solidFill>
                <a:schemeClr val="accent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accent2"/>
                </a:solidFill>
              </a:rPr>
              <a:t>T</a:t>
            </a:r>
            <a:r>
              <a:rPr lang="pl-PL" sz="3200" dirty="0" err="1" smtClean="0">
                <a:solidFill>
                  <a:schemeClr val="accent2"/>
                </a:solidFill>
              </a:rPr>
              <a:t>his</a:t>
            </a:r>
            <a:r>
              <a:rPr lang="en-US" sz="3200" dirty="0" smtClean="0">
                <a:solidFill>
                  <a:schemeClr val="accent2"/>
                </a:solidFill>
              </a:rPr>
              <a:t> </a:t>
            </a:r>
            <a:r>
              <a:rPr lang="en-US" sz="3200" dirty="0">
                <a:solidFill>
                  <a:schemeClr val="accent2"/>
                </a:solidFill>
              </a:rPr>
              <a:t>is the most important and also most difficult part in the all-year training </a:t>
            </a:r>
            <a:r>
              <a:rPr lang="en-US" sz="3200" dirty="0" smtClean="0">
                <a:solidFill>
                  <a:schemeClr val="accent2"/>
                </a:solidFill>
              </a:rPr>
              <a:t>cycle</a:t>
            </a:r>
            <a:endParaRPr lang="pl-PL" sz="3200" dirty="0" smtClean="0">
              <a:solidFill>
                <a:schemeClr val="accent2"/>
              </a:solidFill>
            </a:endParaRPr>
          </a:p>
          <a:p>
            <a:r>
              <a:rPr lang="en-US" sz="3200" dirty="0" smtClean="0">
                <a:solidFill>
                  <a:schemeClr val="accent2"/>
                </a:solidFill>
              </a:rPr>
              <a:t> </a:t>
            </a:r>
            <a:endParaRPr lang="pl-PL" sz="3200" dirty="0" smtClean="0">
              <a:solidFill>
                <a:schemeClr val="accent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accent2"/>
                </a:solidFill>
              </a:rPr>
              <a:t>The </a:t>
            </a:r>
            <a:r>
              <a:rPr lang="en-US" sz="3200" dirty="0">
                <a:solidFill>
                  <a:schemeClr val="accent2"/>
                </a:solidFill>
              </a:rPr>
              <a:t>main task is to suitably prepare an athlete for a long and intense competition </a:t>
            </a:r>
            <a:r>
              <a:rPr lang="en-US" sz="3200" dirty="0" smtClean="0">
                <a:solidFill>
                  <a:schemeClr val="accent2"/>
                </a:solidFill>
              </a:rPr>
              <a:t>period</a:t>
            </a:r>
            <a:endParaRPr lang="pl-PL" sz="3200" dirty="0" smtClean="0">
              <a:solidFill>
                <a:schemeClr val="accent2"/>
              </a:solidFill>
            </a:endParaRPr>
          </a:p>
          <a:p>
            <a:r>
              <a:rPr lang="en-US" sz="3200" dirty="0" smtClean="0">
                <a:solidFill>
                  <a:schemeClr val="accent2"/>
                </a:solidFill>
              </a:rPr>
              <a:t> </a:t>
            </a:r>
            <a:endParaRPr lang="pl-PL" sz="3200" dirty="0" smtClean="0">
              <a:solidFill>
                <a:schemeClr val="accent2"/>
              </a:solidFill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5272088" y="235108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l-PL" sz="32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1534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>Active Rest </a:t>
            </a:r>
            <a:r>
              <a:rPr lang="pl-PL" sz="3600" dirty="0" smtClean="0">
                <a:ln w="6350">
                  <a:noFill/>
                </a:ln>
                <a:solidFill>
                  <a:srgbClr val="000066"/>
                </a:solidFill>
              </a:rPr>
              <a:t>II</a:t>
            </a: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pl-PL" sz="3600" dirty="0">
                <a:ln w="6350">
                  <a:noFill/>
                </a:ln>
                <a:solidFill>
                  <a:srgbClr val="000066"/>
                </a:solidFill>
              </a:rPr>
              <a:t>  </a:t>
            </a:r>
            <a:r>
              <a:rPr lang="pl-PL" sz="3600" dirty="0" err="1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200" b="1" i="1" dirty="0">
              <a:solidFill>
                <a:srgbClr val="000066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2924944"/>
            <a:ext cx="9144000" cy="393305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1.  Jogging    2 km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dirty="0">
                <a:solidFill>
                  <a:schemeClr val="tx1"/>
                </a:solidFill>
              </a:rPr>
              <a:t>Stretching 15 min</a:t>
            </a:r>
            <a:endParaRPr lang="pl-PL" sz="24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2400" b="1" dirty="0">
                <a:solidFill>
                  <a:srgbClr val="00B050"/>
                </a:solidFill>
              </a:rPr>
              <a:t>Special running drills: 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rgbClr val="00B050"/>
                </a:solidFill>
              </a:rPr>
              <a:t>¼ </a:t>
            </a:r>
            <a:r>
              <a:rPr lang="en-US" sz="2400" dirty="0" smtClean="0">
                <a:solidFill>
                  <a:srgbClr val="00B050"/>
                </a:solidFill>
              </a:rPr>
              <a:t>A </a:t>
            </a:r>
            <a:r>
              <a:rPr lang="en-US" sz="2400" dirty="0">
                <a:solidFill>
                  <a:srgbClr val="00B050"/>
                </a:solidFill>
              </a:rPr>
              <a:t>Skips </a:t>
            </a:r>
            <a:r>
              <a:rPr lang="pl-PL" sz="2400" dirty="0" err="1">
                <a:solidFill>
                  <a:srgbClr val="00B050"/>
                </a:solidFill>
              </a:rPr>
              <a:t>3</a:t>
            </a:r>
            <a:r>
              <a:rPr lang="en-US" sz="2400" dirty="0" err="1" smtClean="0">
                <a:solidFill>
                  <a:srgbClr val="00B050"/>
                </a:solidFill>
              </a:rPr>
              <a:t>x30m</a:t>
            </a:r>
            <a:r>
              <a:rPr lang="en-US" sz="2400" dirty="0" smtClean="0">
                <a:solidFill>
                  <a:srgbClr val="00B050"/>
                </a:solidFill>
              </a:rPr>
              <a:t>      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 smtClean="0">
                <a:solidFill>
                  <a:srgbClr val="00B050"/>
                </a:solidFill>
              </a:rPr>
              <a:t>½  </a:t>
            </a:r>
            <a:r>
              <a:rPr lang="en-US" sz="2400" dirty="0">
                <a:solidFill>
                  <a:srgbClr val="00B050"/>
                </a:solidFill>
              </a:rPr>
              <a:t>A Skips </a:t>
            </a:r>
            <a:r>
              <a:rPr lang="pl-PL" sz="2400" dirty="0" smtClean="0">
                <a:solidFill>
                  <a:srgbClr val="00B050"/>
                </a:solidFill>
              </a:rPr>
              <a:t>3</a:t>
            </a:r>
            <a:r>
              <a:rPr lang="en-US" sz="2400" dirty="0" err="1" smtClean="0">
                <a:solidFill>
                  <a:srgbClr val="00B050"/>
                </a:solidFill>
              </a:rPr>
              <a:t>x30m</a:t>
            </a:r>
            <a:r>
              <a:rPr lang="en-US" sz="2400" dirty="0" smtClean="0">
                <a:solidFill>
                  <a:srgbClr val="00B050"/>
                </a:solidFill>
              </a:rPr>
              <a:t>      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rgbClr val="00B050"/>
                </a:solidFill>
              </a:rPr>
              <a:t>A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Skips </a:t>
            </a:r>
            <a:r>
              <a:rPr lang="pl-PL" sz="2400" dirty="0" err="1">
                <a:solidFill>
                  <a:srgbClr val="00B050"/>
                </a:solidFill>
              </a:rPr>
              <a:t>3</a:t>
            </a:r>
            <a:r>
              <a:rPr lang="en-US" sz="2400" dirty="0" err="1" smtClean="0">
                <a:solidFill>
                  <a:srgbClr val="00B050"/>
                </a:solidFill>
              </a:rPr>
              <a:t>x30m</a:t>
            </a:r>
            <a:endParaRPr lang="pl-PL" sz="2400" dirty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de-DE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l-PL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Jogging    2 km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en-US" sz="2400" b="1" dirty="0">
                <a:solidFill>
                  <a:schemeClr val="tx1"/>
                </a:solidFill>
              </a:rPr>
              <a:t>Stretching </a:t>
            </a:r>
            <a:r>
              <a:rPr lang="pl-PL" sz="2400" b="1" dirty="0">
                <a:solidFill>
                  <a:schemeClr val="tx1"/>
                </a:solidFill>
              </a:rPr>
              <a:t>20</a:t>
            </a:r>
            <a:r>
              <a:rPr lang="en-US" sz="2400" b="1" dirty="0">
                <a:solidFill>
                  <a:schemeClr val="tx1"/>
                </a:solidFill>
              </a:rPr>
              <a:t> min</a:t>
            </a:r>
            <a:endParaRPr lang="pl-PL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pl-PL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12485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0" y="116632"/>
            <a:ext cx="8892480" cy="144655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hardEdge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l-PL" sz="8800" b="1" i="1" cap="all" dirty="0" err="1" smtClean="0">
                <a:ln w="12700">
                  <a:solidFill>
                    <a:srgbClr val="000066"/>
                  </a:solidFill>
                </a:ln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Thank</a:t>
            </a:r>
            <a:r>
              <a:rPr lang="pl-PL" sz="8800" b="1" i="1" cap="all" dirty="0" smtClean="0">
                <a:ln w="12700">
                  <a:solidFill>
                    <a:srgbClr val="000066"/>
                  </a:solidFill>
                </a:ln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pl-PL" sz="8800" b="1" i="1" cap="all" dirty="0" err="1" smtClean="0">
                <a:ln w="12700">
                  <a:solidFill>
                    <a:srgbClr val="000066"/>
                  </a:solidFill>
                </a:ln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You</a:t>
            </a:r>
            <a:endParaRPr lang="pl-PL" sz="8800" b="1" i="1" cap="all" dirty="0">
              <a:ln w="12700">
                <a:solidFill>
                  <a:srgbClr val="000066"/>
                </a:solidFill>
              </a:ln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050" name="Picture 2" descr="C:\Users\HP\Desktop\Piotrek\Piotrek - konferencje, kursy\Szkolenie dla nauczycieli\info o wykladowcy\Zdjęcia\DSC_016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132856"/>
            <a:ext cx="8280921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2358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23528" y="160947"/>
            <a:ext cx="8820472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2"/>
                </a:solidFill>
              </a:rPr>
              <a:t> </a:t>
            </a:r>
            <a:r>
              <a:rPr lang="en-US" sz="3200" b="1" dirty="0">
                <a:solidFill>
                  <a:schemeClr val="accent2"/>
                </a:solidFill>
              </a:rPr>
              <a:t>The typical preparatory period consists of </a:t>
            </a:r>
            <a:endParaRPr lang="pl-PL" sz="3200" b="1" dirty="0" smtClean="0">
              <a:solidFill>
                <a:schemeClr val="accent2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accent2"/>
                </a:solidFill>
              </a:rPr>
              <a:t>f</a:t>
            </a:r>
            <a:r>
              <a:rPr lang="pl-PL" sz="3200" b="1" dirty="0" err="1" smtClean="0">
                <a:solidFill>
                  <a:schemeClr val="accent2"/>
                </a:solidFill>
              </a:rPr>
              <a:t>ive</a:t>
            </a:r>
            <a:r>
              <a:rPr lang="pl-PL" sz="3200" b="1" dirty="0" smtClean="0">
                <a:solidFill>
                  <a:schemeClr val="accent2"/>
                </a:solidFill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</a:rPr>
              <a:t>mesocycles</a:t>
            </a:r>
            <a:r>
              <a:rPr lang="en-US" sz="3200" b="1" dirty="0">
                <a:solidFill>
                  <a:schemeClr val="accent2"/>
                </a:solidFill>
              </a:rPr>
              <a:t>: </a:t>
            </a:r>
            <a:endParaRPr lang="pl-PL" sz="3200" b="1" dirty="0" smtClean="0">
              <a:solidFill>
                <a:schemeClr val="accent2"/>
              </a:solidFill>
            </a:endParaRPr>
          </a:p>
          <a:p>
            <a:endParaRPr lang="pl-PL" sz="3200" b="1" dirty="0" smtClean="0">
              <a:solidFill>
                <a:schemeClr val="accent2"/>
              </a:solidFill>
            </a:endParaRPr>
          </a:p>
          <a:p>
            <a:endParaRPr lang="pl-PL" sz="3200" dirty="0" smtClean="0">
              <a:solidFill>
                <a:schemeClr val="accent2"/>
              </a:solidFill>
            </a:endParaRPr>
          </a:p>
          <a:p>
            <a:endParaRPr lang="pl-PL" sz="3200" dirty="0">
              <a:solidFill>
                <a:schemeClr val="accent2"/>
              </a:solidFill>
            </a:endParaRPr>
          </a:p>
          <a:p>
            <a:endParaRPr lang="pl-PL" sz="3200" dirty="0">
              <a:solidFill>
                <a:schemeClr val="accent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accent2"/>
                </a:solidFill>
              </a:rPr>
              <a:t>introductory </a:t>
            </a:r>
            <a:endParaRPr lang="pl-PL" sz="3200" dirty="0" smtClean="0">
              <a:solidFill>
                <a:schemeClr val="accent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accent2"/>
                </a:solidFill>
              </a:rPr>
              <a:t>basic</a:t>
            </a:r>
            <a:endParaRPr lang="pl-PL" sz="3200" dirty="0" smtClean="0">
              <a:solidFill>
                <a:schemeClr val="accent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accent2"/>
                </a:solidFill>
              </a:rPr>
              <a:t>special preparation </a:t>
            </a:r>
            <a:endParaRPr lang="pl-PL" sz="3200" dirty="0">
              <a:solidFill>
                <a:schemeClr val="accent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accent2"/>
                </a:solidFill>
              </a:rPr>
              <a:t>technical preparation</a:t>
            </a:r>
            <a:r>
              <a:rPr lang="pl-PL" sz="3200" dirty="0" smtClean="0">
                <a:solidFill>
                  <a:schemeClr val="accent2"/>
                </a:solidFill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pl-PL" sz="3200" dirty="0" err="1" smtClean="0">
                <a:solidFill>
                  <a:schemeClr val="accent2"/>
                </a:solidFill>
              </a:rPr>
              <a:t>pre-competiton</a:t>
            </a:r>
            <a:endParaRPr lang="pl-PL" sz="3200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5272088" y="235108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l-PL" sz="32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5351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5" cy="1224136"/>
          </a:xfrm>
        </p:spPr>
        <p:txBody>
          <a:bodyPr/>
          <a:lstStyle/>
          <a:p>
            <a:pPr marL="0" indent="0" algn="l">
              <a:buNone/>
            </a:pPr>
            <a:r>
              <a:rPr lang="en-GB" sz="2400" dirty="0" smtClean="0">
                <a:solidFill>
                  <a:schemeClr val="accent2"/>
                </a:solidFill>
                <a:effectLst/>
              </a:rPr>
              <a:t>Tab.</a:t>
            </a:r>
            <a:r>
              <a:rPr lang="pl-PL" sz="2400" dirty="0">
                <a:solidFill>
                  <a:schemeClr val="accent2"/>
                </a:solidFill>
                <a:effectLst/>
              </a:rPr>
              <a:t>2</a:t>
            </a:r>
            <a:r>
              <a:rPr lang="en-GB" sz="2400" dirty="0" smtClean="0">
                <a:solidFill>
                  <a:schemeClr val="accent2"/>
                </a:solidFill>
                <a:effectLst/>
              </a:rPr>
              <a:t> </a:t>
            </a:r>
            <a:r>
              <a:rPr lang="en-GB" sz="2400" dirty="0">
                <a:solidFill>
                  <a:schemeClr val="accent2"/>
                </a:solidFill>
                <a:effectLst/>
              </a:rPr>
              <a:t>The training </a:t>
            </a:r>
            <a:r>
              <a:rPr lang="en-GB" sz="2400" dirty="0" err="1">
                <a:solidFill>
                  <a:schemeClr val="accent2"/>
                </a:solidFill>
                <a:effectLst/>
              </a:rPr>
              <a:t>macrocycle</a:t>
            </a:r>
            <a:r>
              <a:rPr lang="en-GB" sz="2400" dirty="0">
                <a:solidFill>
                  <a:schemeClr val="accent2"/>
                </a:solidFill>
                <a:effectLst/>
              </a:rPr>
              <a:t> structure </a:t>
            </a:r>
            <a:r>
              <a:rPr lang="pl-PL" sz="2400" dirty="0" smtClean="0">
                <a:solidFill>
                  <a:schemeClr val="accent2"/>
                </a:solidFill>
                <a:effectLst/>
              </a:rPr>
              <a:t>for </a:t>
            </a:r>
            <a:r>
              <a:rPr lang="pl-PL" sz="2400" dirty="0" err="1" smtClean="0">
                <a:solidFill>
                  <a:schemeClr val="accent2"/>
                </a:solidFill>
                <a:effectLst/>
              </a:rPr>
              <a:t>long</a:t>
            </a:r>
            <a:r>
              <a:rPr lang="pl-PL" sz="2400" dirty="0" smtClean="0">
                <a:solidFill>
                  <a:schemeClr val="accent2"/>
                </a:solidFill>
                <a:effectLst/>
              </a:rPr>
              <a:t> and 			</a:t>
            </a:r>
            <a:r>
              <a:rPr lang="pl-PL" sz="2400" dirty="0" err="1" smtClean="0">
                <a:solidFill>
                  <a:schemeClr val="accent2"/>
                </a:solidFill>
                <a:effectLst/>
              </a:rPr>
              <a:t>triple</a:t>
            </a:r>
            <a:r>
              <a:rPr lang="pl-PL" sz="2400" dirty="0" smtClean="0">
                <a:solidFill>
                  <a:schemeClr val="accent2"/>
                </a:solidFill>
                <a:effectLst/>
              </a:rPr>
              <a:t> </a:t>
            </a:r>
            <a:r>
              <a:rPr lang="pl-PL" sz="2400" dirty="0" err="1" smtClean="0">
                <a:solidFill>
                  <a:schemeClr val="accent2"/>
                </a:solidFill>
                <a:effectLst/>
              </a:rPr>
              <a:t>jump</a:t>
            </a:r>
            <a:r>
              <a:rPr lang="pl-PL" sz="2400" dirty="0" smtClean="0">
                <a:solidFill>
                  <a:schemeClr val="accent2"/>
                </a:solidFill>
                <a:effectLst/>
              </a:rPr>
              <a:t> – </a:t>
            </a:r>
            <a:r>
              <a:rPr lang="pl-PL" sz="2400" dirty="0" err="1" smtClean="0">
                <a:solidFill>
                  <a:schemeClr val="accent2"/>
                </a:solidFill>
                <a:effectLst/>
              </a:rPr>
              <a:t>preparatory</a:t>
            </a:r>
            <a:r>
              <a:rPr lang="pl-PL" sz="2400" dirty="0" smtClean="0">
                <a:solidFill>
                  <a:schemeClr val="accent2"/>
                </a:solidFill>
                <a:effectLst/>
              </a:rPr>
              <a:t> period</a:t>
            </a:r>
            <a:endParaRPr lang="pl-PL" sz="2400" dirty="0">
              <a:solidFill>
                <a:schemeClr val="accent2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48512495"/>
              </p:ext>
            </p:extLst>
          </p:nvPr>
        </p:nvGraphicFramePr>
        <p:xfrm>
          <a:off x="107503" y="1916832"/>
          <a:ext cx="8928992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854"/>
                <a:gridCol w="1683845"/>
                <a:gridCol w="1166006"/>
                <a:gridCol w="1612339"/>
                <a:gridCol w="1486627"/>
                <a:gridCol w="1484321"/>
              </a:tblGrid>
              <a:tr h="731043"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24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Preparatory Period</a:t>
                      </a:r>
                      <a:endParaRPr lang="pl-PL" sz="24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471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Mesocycles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Introductory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Basic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Preparation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Preparation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</a:t>
                      </a:r>
                      <a:endParaRPr lang="pl-PL" sz="1800" b="1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competition</a:t>
                      </a:r>
                      <a:endParaRPr lang="pl-PL" sz="1800" b="1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800" b="1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5500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  of weeks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 b="1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800" b="1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11468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GB" sz="3600" b="1" dirty="0" smtClean="0">
                <a:ln w="6350">
                  <a:noFill/>
                </a:ln>
                <a:solidFill>
                  <a:srgbClr val="000066"/>
                </a:solidFill>
              </a:rPr>
              <a:t>Introductory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r>
              <a:rPr lang="pl-PL" sz="3600" b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844824"/>
            <a:ext cx="9144000" cy="4896544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6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2600" dirty="0" smtClean="0">
                <a:solidFill>
                  <a:schemeClr val="tx1"/>
                </a:solidFill>
              </a:rPr>
              <a:t>O</a:t>
            </a:r>
            <a:r>
              <a:rPr lang="en-US" sz="2600" dirty="0" smtClean="0">
                <a:solidFill>
                  <a:schemeClr val="tx1"/>
                </a:solidFill>
              </a:rPr>
              <a:t>ne </a:t>
            </a:r>
            <a:r>
              <a:rPr lang="en-US" sz="2600" dirty="0">
                <a:solidFill>
                  <a:schemeClr val="tx1"/>
                </a:solidFill>
              </a:rPr>
              <a:t>running training session only (general endurance) during a </a:t>
            </a:r>
            <a:r>
              <a:rPr lang="en-US" sz="2600" dirty="0" smtClean="0">
                <a:solidFill>
                  <a:schemeClr val="tx1"/>
                </a:solidFill>
              </a:rPr>
              <a:t>week </a:t>
            </a:r>
            <a:endParaRPr lang="pl-PL" sz="26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6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6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</a:rPr>
              <a:t>The </a:t>
            </a:r>
            <a:r>
              <a:rPr lang="en-US" sz="2600" dirty="0">
                <a:solidFill>
                  <a:schemeClr val="tx1"/>
                </a:solidFill>
              </a:rPr>
              <a:t>development of endurance takes place outdoors such as in the stadium, grass or </a:t>
            </a:r>
            <a:r>
              <a:rPr lang="en-US" sz="2600" dirty="0" smtClean="0">
                <a:solidFill>
                  <a:schemeClr val="tx1"/>
                </a:solidFill>
              </a:rPr>
              <a:t>forest</a:t>
            </a:r>
            <a:endParaRPr lang="pl-PL" sz="26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6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l-P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5332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r>
              <a:rPr lang="en-GB" sz="3600" b="1" dirty="0" smtClean="0">
                <a:ln w="6350">
                  <a:noFill/>
                </a:ln>
                <a:solidFill>
                  <a:srgbClr val="000066"/>
                </a:solidFill>
              </a:rPr>
              <a:t>Introductory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> </a:t>
            </a:r>
            <a:r>
              <a:rPr lang="pl-PL" sz="3600" b="1" dirty="0" err="1" smtClean="0">
                <a:ln w="6350">
                  <a:noFill/>
                </a:ln>
                <a:solidFill>
                  <a:srgbClr val="000066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rgbClr val="000066"/>
                </a:solidFill>
              </a:rPr>
            </a:br>
            <a:endParaRPr lang="pl-PL" sz="3600" b="1" dirty="0">
              <a:ln w="6350">
                <a:noFill/>
              </a:ln>
              <a:solidFill>
                <a:srgbClr val="000066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844824"/>
            <a:ext cx="9144000" cy="4896544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26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The main parts of the workouts consist of</a:t>
            </a:r>
            <a:r>
              <a:rPr lang="pl-PL" sz="2600" dirty="0">
                <a:solidFill>
                  <a:schemeClr val="tx1"/>
                </a:solidFill>
              </a:rPr>
              <a:t>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pl-PL" sz="2600" dirty="0" smtClean="0">
                <a:solidFill>
                  <a:schemeClr val="tx1"/>
                </a:solidFill>
              </a:rPr>
              <a:t>	</a:t>
            </a:r>
            <a:r>
              <a:rPr lang="en-US" sz="2600" dirty="0" smtClean="0">
                <a:solidFill>
                  <a:schemeClr val="tx1"/>
                </a:solidFill>
              </a:rPr>
              <a:t>jogging</a:t>
            </a:r>
            <a:endParaRPr lang="pl-PL" sz="26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2600" dirty="0" smtClean="0">
                <a:solidFill>
                  <a:schemeClr val="tx1"/>
                </a:solidFill>
              </a:rPr>
              <a:t> 	</a:t>
            </a:r>
            <a:r>
              <a:rPr lang="en-US" sz="2600" dirty="0" smtClean="0">
                <a:solidFill>
                  <a:schemeClr val="tx1"/>
                </a:solidFill>
              </a:rPr>
              <a:t>stretching </a:t>
            </a:r>
            <a:endParaRPr lang="pl-PL" sz="26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pl-PL" sz="2600" dirty="0" smtClean="0">
                <a:solidFill>
                  <a:schemeClr val="tx1"/>
                </a:solidFill>
              </a:rPr>
              <a:t>	</a:t>
            </a:r>
            <a:r>
              <a:rPr lang="en-US" sz="2600" dirty="0" smtClean="0">
                <a:solidFill>
                  <a:schemeClr val="tx1"/>
                </a:solidFill>
              </a:rPr>
              <a:t>special </a:t>
            </a:r>
            <a:r>
              <a:rPr lang="en-US" sz="2600" dirty="0">
                <a:solidFill>
                  <a:schemeClr val="tx1"/>
                </a:solidFill>
              </a:rPr>
              <a:t>running drills </a:t>
            </a:r>
            <a:endParaRPr lang="pl-PL" sz="26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l-PL" sz="28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chemeClr val="tx1"/>
                </a:solidFill>
              </a:rPr>
              <a:t>There </a:t>
            </a:r>
            <a:r>
              <a:rPr lang="en-US" sz="2600" dirty="0">
                <a:solidFill>
                  <a:schemeClr val="tx1"/>
                </a:solidFill>
              </a:rPr>
              <a:t>are no speed drills in this </a:t>
            </a:r>
            <a:r>
              <a:rPr lang="en-US" sz="2600" dirty="0" err="1">
                <a:solidFill>
                  <a:schemeClr val="tx1"/>
                </a:solidFill>
              </a:rPr>
              <a:t>mesocycle</a:t>
            </a:r>
            <a:endParaRPr lang="pl-PL" sz="2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745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czny">
  <a:themeElements>
    <a:clrScheme name="Niestandardowy 3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0000"/>
      </a:accent1>
      <a:accent2>
        <a:srgbClr val="002060"/>
      </a:accent2>
      <a:accent3>
        <a:srgbClr val="FFFFFF"/>
      </a:accent3>
      <a:accent4>
        <a:srgbClr val="FFFFFF"/>
      </a:accent4>
      <a:accent5>
        <a:srgbClr val="002060"/>
      </a:accent5>
      <a:accent6>
        <a:srgbClr val="002060"/>
      </a:accent6>
      <a:hlink>
        <a:srgbClr val="002060"/>
      </a:hlink>
      <a:folHlink>
        <a:srgbClr val="002060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1343</TotalTime>
  <Words>1380</Words>
  <Application>Microsoft Office PowerPoint</Application>
  <PresentationFormat>Pokaz na ekranie (4:3)</PresentationFormat>
  <Paragraphs>484</Paragraphs>
  <Slides>51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51</vt:i4>
      </vt:variant>
    </vt:vector>
  </HeadingPairs>
  <TitlesOfParts>
    <vt:vector size="52" baseType="lpstr">
      <vt:lpstr>Aerodynamiczny</vt:lpstr>
      <vt:lpstr>Prezentacja programu PowerPoint</vt:lpstr>
      <vt:lpstr>Running Training</vt:lpstr>
      <vt:lpstr>Prezentacja programu PowerPoint</vt:lpstr>
      <vt:lpstr>Prezentacja programu PowerPoint</vt:lpstr>
      <vt:lpstr>Prezentacja programu PowerPoint</vt:lpstr>
      <vt:lpstr>Prezentacja programu PowerPoint</vt:lpstr>
      <vt:lpstr>Tab.2 The training macrocycle structure for long and    triple jump – preparatory period</vt:lpstr>
      <vt:lpstr> Introductory Mesocyckle </vt:lpstr>
      <vt:lpstr> Introductory Mesocyckle </vt:lpstr>
      <vt:lpstr> Introductory Mesocyckle  </vt:lpstr>
      <vt:lpstr> Introductory Mesocyckle </vt:lpstr>
      <vt:lpstr> Basic Mesocyckle </vt:lpstr>
      <vt:lpstr> Basic Mesocyckle </vt:lpstr>
      <vt:lpstr> Basic Mesocyckle </vt:lpstr>
      <vt:lpstr> Basic Mesocyckle </vt:lpstr>
      <vt:lpstr> Basic Mesocyckle </vt:lpstr>
      <vt:lpstr>Special Preparation   Mesocyckle  </vt:lpstr>
      <vt:lpstr>Special Preparation   Mesocyckle  </vt:lpstr>
      <vt:lpstr> Special Preparation   Mesocyckle  </vt:lpstr>
      <vt:lpstr>Special Preparation   Mesocyckle  </vt:lpstr>
      <vt:lpstr> Special Preparation   Mesocyckle  </vt:lpstr>
      <vt:lpstr>Technical Preparation  Mesocyckle </vt:lpstr>
      <vt:lpstr>Technical Preparation  Mesocyckle </vt:lpstr>
      <vt:lpstr> Technical Preparation  Mesocyckle  </vt:lpstr>
      <vt:lpstr> Technical Preparation  Mesocyckle </vt:lpstr>
      <vt:lpstr>Technical Preparation  Mesocyckle </vt:lpstr>
      <vt:lpstr>Pre-competion Mesocyckle </vt:lpstr>
      <vt:lpstr> Pre-Competition  Mesocyckle  </vt:lpstr>
      <vt:lpstr> Pre-Competition  Mesocyckle  </vt:lpstr>
      <vt:lpstr> Competion Period  </vt:lpstr>
      <vt:lpstr>Prezentacja programu PowerPoint</vt:lpstr>
      <vt:lpstr>Competion Mesocyckle </vt:lpstr>
      <vt:lpstr> Competion Mesocyckle  </vt:lpstr>
      <vt:lpstr> Competion Mesocyckle  </vt:lpstr>
      <vt:lpstr>Prezentacja programu PowerPoint</vt:lpstr>
      <vt:lpstr> Direct Competition Preparation Accumulation  </vt:lpstr>
      <vt:lpstr> Direct Competition Preparation Accumulation </vt:lpstr>
      <vt:lpstr> Direct Competition Preparation Accumulation  </vt:lpstr>
      <vt:lpstr> Direct Competition Preparation Intensification    </vt:lpstr>
      <vt:lpstr> Direct Competition Preparation Intensification   </vt:lpstr>
      <vt:lpstr> Direct Competition Preparation Intensification </vt:lpstr>
      <vt:lpstr> Direct Competition Preparation Transformation </vt:lpstr>
      <vt:lpstr> Direct Competition Preparation Transformation </vt:lpstr>
      <vt:lpstr> Transition Period </vt:lpstr>
      <vt:lpstr>Prezentacja programu PowerPoint</vt:lpstr>
      <vt:lpstr> Transition Mesocyckle</vt:lpstr>
      <vt:lpstr> Active Rest I   Mesocyckle</vt:lpstr>
      <vt:lpstr> Active Rest I   Mesocyckle</vt:lpstr>
      <vt:lpstr> Active Rest II   Mesocyckle</vt:lpstr>
      <vt:lpstr> Active Rest II   Mesocyckle </vt:lpstr>
      <vt:lpstr>Prezentacja programu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HP</cp:lastModifiedBy>
  <cp:revision>179</cp:revision>
  <dcterms:created xsi:type="dcterms:W3CDTF">1601-01-01T00:00:00Z</dcterms:created>
  <dcterms:modified xsi:type="dcterms:W3CDTF">2014-11-08T08:44:47Z</dcterms:modified>
</cp:coreProperties>
</file>