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30"/>
  </p:notesMasterIdLst>
  <p:handoutMasterIdLst>
    <p:handoutMasterId r:id="rId31"/>
  </p:handoutMasterIdLst>
  <p:sldIdLst>
    <p:sldId id="258" r:id="rId2"/>
    <p:sldId id="354" r:id="rId3"/>
    <p:sldId id="311" r:id="rId4"/>
    <p:sldId id="328" r:id="rId5"/>
    <p:sldId id="319" r:id="rId6"/>
    <p:sldId id="314" r:id="rId7"/>
    <p:sldId id="326" r:id="rId8"/>
    <p:sldId id="292" r:id="rId9"/>
    <p:sldId id="340" r:id="rId10"/>
    <p:sldId id="312" r:id="rId11"/>
    <p:sldId id="293" r:id="rId12"/>
    <p:sldId id="338" r:id="rId13"/>
    <p:sldId id="346" r:id="rId14"/>
    <p:sldId id="298" r:id="rId15"/>
    <p:sldId id="347" r:id="rId16"/>
    <p:sldId id="348" r:id="rId17"/>
    <p:sldId id="299" r:id="rId18"/>
    <p:sldId id="352" r:id="rId19"/>
    <p:sldId id="350" r:id="rId20"/>
    <p:sldId id="351" r:id="rId21"/>
    <p:sldId id="321" r:id="rId22"/>
    <p:sldId id="357" r:id="rId23"/>
    <p:sldId id="353" r:id="rId24"/>
    <p:sldId id="320" r:id="rId25"/>
    <p:sldId id="318" r:id="rId26"/>
    <p:sldId id="355" r:id="rId27"/>
    <p:sldId id="356" r:id="rId28"/>
    <p:sldId id="345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45CF97"/>
    <a:srgbClr val="FF9933"/>
    <a:srgbClr val="33CCFF"/>
    <a:srgbClr val="0066FF"/>
    <a:srgbClr val="FFFF66"/>
    <a:srgbClr val="66FF33"/>
    <a:srgbClr val="FF0000"/>
    <a:srgbClr val="FAB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Styl z motywem 2 — Ak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8" autoAdjust="0"/>
  </p:normalViewPr>
  <p:slideViewPr>
    <p:cSldViewPr>
      <p:cViewPr>
        <p:scale>
          <a:sx n="77" d="100"/>
          <a:sy n="77" d="100"/>
        </p:scale>
        <p:origin x="-1092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0BEC6E-A1EC-4E9C-9A91-A7DB702E1963}" type="doc">
      <dgm:prSet loTypeId="urn:microsoft.com/office/officeart/2008/layout/RadialCluster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AA9F9D9-188A-4515-8752-7BA6B968992C}">
      <dgm:prSet phldrT="[Tekst]" custT="1"/>
      <dgm:spPr/>
      <dgm:t>
        <a:bodyPr/>
        <a:lstStyle/>
        <a:p>
          <a:r>
            <a:rPr lang="pl-PL" sz="2000" dirty="0" err="1" smtClean="0">
              <a:latin typeface="+mn-lt"/>
            </a:rPr>
            <a:t>Long</a:t>
          </a:r>
          <a:r>
            <a:rPr lang="pl-PL" sz="2000" dirty="0" smtClean="0">
              <a:latin typeface="+mn-lt"/>
            </a:rPr>
            <a:t> </a:t>
          </a:r>
          <a:r>
            <a:rPr lang="pl-PL" sz="2000" dirty="0" err="1" smtClean="0">
              <a:latin typeface="+mn-lt"/>
            </a:rPr>
            <a:t>jump</a:t>
          </a:r>
          <a:endParaRPr lang="en-US" sz="2000" dirty="0">
            <a:latin typeface="+mn-lt"/>
          </a:endParaRPr>
        </a:p>
      </dgm:t>
    </dgm:pt>
    <dgm:pt modelId="{39E48D73-A45D-4943-B575-2944FE576A6C}" type="parTrans" cxnId="{C8463232-77A4-46DE-8EAA-9BC97552DEB6}">
      <dgm:prSet/>
      <dgm:spPr/>
      <dgm:t>
        <a:bodyPr/>
        <a:lstStyle/>
        <a:p>
          <a:endParaRPr lang="en-US">
            <a:solidFill>
              <a:sysClr val="windowText" lastClr="000000"/>
            </a:solidFill>
            <a:latin typeface="+mn-lt"/>
          </a:endParaRPr>
        </a:p>
      </dgm:t>
    </dgm:pt>
    <dgm:pt modelId="{617D2527-23C2-4ECB-B605-1DC8DC62CFF2}" type="sibTrans" cxnId="{C8463232-77A4-46DE-8EAA-9BC97552DEB6}">
      <dgm:prSet/>
      <dgm:spPr/>
      <dgm:t>
        <a:bodyPr/>
        <a:lstStyle/>
        <a:p>
          <a:endParaRPr lang="en-US">
            <a:solidFill>
              <a:sysClr val="windowText" lastClr="000000"/>
            </a:solidFill>
            <a:latin typeface="+mn-lt"/>
          </a:endParaRPr>
        </a:p>
      </dgm:t>
    </dgm:pt>
    <dgm:pt modelId="{61ECB340-C143-466A-B892-17F8DCDF2A90}">
      <dgm:prSet phldrT="[Tekst]" custT="1"/>
      <dgm:spPr/>
      <dgm:t>
        <a:bodyPr/>
        <a:lstStyle/>
        <a:p>
          <a:r>
            <a:rPr lang="pl-PL" sz="1800" dirty="0" smtClean="0">
              <a:latin typeface="+mn-lt"/>
              <a:cs typeface="Times New Roman" panose="02020603050405020304" pitchFamily="18" charset="0"/>
            </a:rPr>
            <a:t>Technical </a:t>
          </a:r>
          <a:r>
            <a:rPr lang="pl-PL" sz="1800" dirty="0" err="1" smtClean="0">
              <a:latin typeface="+mn-lt"/>
              <a:cs typeface="Times New Roman" panose="02020603050405020304" pitchFamily="18" charset="0"/>
            </a:rPr>
            <a:t>preparation</a:t>
          </a:r>
          <a:endParaRPr lang="en-US" sz="1800" dirty="0">
            <a:latin typeface="+mn-lt"/>
            <a:cs typeface="Times New Roman" panose="02020603050405020304" pitchFamily="18" charset="0"/>
          </a:endParaRPr>
        </a:p>
      </dgm:t>
    </dgm:pt>
    <dgm:pt modelId="{2BE8ADB2-2DB7-47C0-835A-01088D4B1B7E}" type="parTrans" cxnId="{CD205164-3141-4E6D-8B7A-0637A94D5F71}">
      <dgm:prSet/>
      <dgm:spPr/>
      <dgm:t>
        <a:bodyPr/>
        <a:lstStyle/>
        <a:p>
          <a:endParaRPr lang="en-US">
            <a:solidFill>
              <a:sysClr val="windowText" lastClr="000000"/>
            </a:solidFill>
            <a:latin typeface="+mn-lt"/>
          </a:endParaRPr>
        </a:p>
      </dgm:t>
    </dgm:pt>
    <dgm:pt modelId="{5C0DBF91-B6E2-4B86-BA55-1C4632BB464C}" type="sibTrans" cxnId="{CD205164-3141-4E6D-8B7A-0637A94D5F71}">
      <dgm:prSet/>
      <dgm:spPr/>
      <dgm:t>
        <a:bodyPr/>
        <a:lstStyle/>
        <a:p>
          <a:endParaRPr lang="en-US">
            <a:solidFill>
              <a:sysClr val="windowText" lastClr="000000"/>
            </a:solidFill>
            <a:latin typeface="+mn-lt"/>
          </a:endParaRPr>
        </a:p>
      </dgm:t>
    </dgm:pt>
    <dgm:pt modelId="{A1BAA9DC-FAD3-4F30-A04E-0393ADB415AE}">
      <dgm:prSet phldrT="[Tekst]" custT="1"/>
      <dgm:spPr/>
      <dgm:t>
        <a:bodyPr/>
        <a:lstStyle/>
        <a:p>
          <a:r>
            <a:rPr lang="pl-PL" sz="1800" b="0" dirty="0" err="1" smtClean="0">
              <a:ln/>
              <a:latin typeface="+mn-lt"/>
              <a:cs typeface="Times New Roman" panose="02020603050405020304" pitchFamily="18" charset="0"/>
            </a:rPr>
            <a:t>Psychological</a:t>
          </a:r>
          <a:r>
            <a:rPr lang="pl-PL" sz="1800" b="0" dirty="0" smtClean="0">
              <a:ln/>
              <a:latin typeface="+mn-lt"/>
              <a:cs typeface="Times New Roman" panose="02020603050405020304" pitchFamily="18" charset="0"/>
            </a:rPr>
            <a:t> </a:t>
          </a:r>
          <a:r>
            <a:rPr lang="pl-PL" sz="1800" b="0" dirty="0" err="1" smtClean="0">
              <a:ln/>
              <a:latin typeface="+mn-lt"/>
              <a:cs typeface="Times New Roman" panose="02020603050405020304" pitchFamily="18" charset="0"/>
            </a:rPr>
            <a:t>preparation</a:t>
          </a:r>
          <a:endParaRPr lang="en-US" sz="1800" b="0" dirty="0">
            <a:ln/>
            <a:latin typeface="+mn-lt"/>
            <a:cs typeface="Times New Roman" panose="02020603050405020304" pitchFamily="18" charset="0"/>
          </a:endParaRPr>
        </a:p>
      </dgm:t>
    </dgm:pt>
    <dgm:pt modelId="{CB50CECE-8A80-46A2-A233-5D4F56C7942B}" type="parTrans" cxnId="{1CEBC264-7940-478A-9F74-375DDBCE5828}">
      <dgm:prSet/>
      <dgm:spPr/>
      <dgm:t>
        <a:bodyPr/>
        <a:lstStyle/>
        <a:p>
          <a:endParaRPr lang="en-US">
            <a:solidFill>
              <a:sysClr val="windowText" lastClr="000000"/>
            </a:solidFill>
            <a:latin typeface="+mn-lt"/>
          </a:endParaRPr>
        </a:p>
      </dgm:t>
    </dgm:pt>
    <dgm:pt modelId="{70223D5F-8F6B-4FA1-AC18-611F0967FEDC}" type="sibTrans" cxnId="{1CEBC264-7940-478A-9F74-375DDBCE5828}">
      <dgm:prSet/>
      <dgm:spPr/>
      <dgm:t>
        <a:bodyPr/>
        <a:lstStyle/>
        <a:p>
          <a:endParaRPr lang="en-US">
            <a:solidFill>
              <a:sysClr val="windowText" lastClr="000000"/>
            </a:solidFill>
            <a:latin typeface="+mn-lt"/>
          </a:endParaRPr>
        </a:p>
      </dgm:t>
    </dgm:pt>
    <dgm:pt modelId="{B713069D-E897-406E-91C4-9B209AA9337E}">
      <dgm:prSet phldrT="[Tekst]" custT="1"/>
      <dgm:spPr/>
      <dgm:t>
        <a:bodyPr/>
        <a:lstStyle/>
        <a:p>
          <a:r>
            <a:rPr lang="pl-PL" sz="1800" dirty="0" smtClean="0">
              <a:latin typeface="+mn-lt"/>
              <a:cs typeface="Times New Roman" panose="02020603050405020304" pitchFamily="18" charset="0"/>
            </a:rPr>
            <a:t>?</a:t>
          </a:r>
          <a:endParaRPr lang="en-US" sz="1800" dirty="0">
            <a:latin typeface="+mn-lt"/>
            <a:cs typeface="Times New Roman" panose="02020603050405020304" pitchFamily="18" charset="0"/>
          </a:endParaRPr>
        </a:p>
      </dgm:t>
    </dgm:pt>
    <dgm:pt modelId="{880F43F8-8D09-4311-B7ED-D6610BDC34F8}" type="parTrans" cxnId="{5CD3FA6D-D029-4495-A47E-C84ADD11DE3B}">
      <dgm:prSet/>
      <dgm:spPr/>
      <dgm:t>
        <a:bodyPr/>
        <a:lstStyle/>
        <a:p>
          <a:endParaRPr lang="en-US">
            <a:solidFill>
              <a:sysClr val="windowText" lastClr="000000"/>
            </a:solidFill>
            <a:latin typeface="+mn-lt"/>
          </a:endParaRPr>
        </a:p>
      </dgm:t>
    </dgm:pt>
    <dgm:pt modelId="{3D217611-7D30-4FE2-882E-036E05BAD50D}" type="sibTrans" cxnId="{5CD3FA6D-D029-4495-A47E-C84ADD11DE3B}">
      <dgm:prSet/>
      <dgm:spPr/>
      <dgm:t>
        <a:bodyPr/>
        <a:lstStyle/>
        <a:p>
          <a:endParaRPr lang="en-US">
            <a:solidFill>
              <a:sysClr val="windowText" lastClr="000000"/>
            </a:solidFill>
            <a:latin typeface="+mn-lt"/>
          </a:endParaRPr>
        </a:p>
      </dgm:t>
    </dgm:pt>
    <dgm:pt modelId="{96577855-E4CA-4BA9-AE52-8943F4805E69}">
      <dgm:prSet phldrT="[Tekst]" custT="1"/>
      <dgm:spPr/>
      <dgm:t>
        <a:bodyPr/>
        <a:lstStyle/>
        <a:p>
          <a:r>
            <a:rPr lang="pl-PL" sz="1800" dirty="0" smtClean="0">
              <a:latin typeface="+mn-lt"/>
              <a:cs typeface="Times New Roman" panose="02020603050405020304" pitchFamily="18" charset="0"/>
            </a:rPr>
            <a:t>Body </a:t>
          </a:r>
          <a:r>
            <a:rPr lang="pl-PL" sz="1800" dirty="0" err="1" smtClean="0">
              <a:latin typeface="+mn-lt"/>
              <a:cs typeface="Times New Roman" panose="02020603050405020304" pitchFamily="18" charset="0"/>
            </a:rPr>
            <a:t>building</a:t>
          </a:r>
          <a:endParaRPr lang="en-US" sz="1800" dirty="0">
            <a:latin typeface="+mn-lt"/>
            <a:cs typeface="Times New Roman" panose="02020603050405020304" pitchFamily="18" charset="0"/>
          </a:endParaRPr>
        </a:p>
      </dgm:t>
    </dgm:pt>
    <dgm:pt modelId="{58FAEF8F-B2CA-4C40-BE4B-90A615A3339A}" type="parTrans" cxnId="{2DB83C3B-BBD1-4F03-B386-F34916447B53}">
      <dgm:prSet/>
      <dgm:spPr/>
      <dgm:t>
        <a:bodyPr/>
        <a:lstStyle/>
        <a:p>
          <a:endParaRPr lang="en-US">
            <a:solidFill>
              <a:sysClr val="windowText" lastClr="000000"/>
            </a:solidFill>
            <a:latin typeface="+mn-lt"/>
          </a:endParaRPr>
        </a:p>
      </dgm:t>
    </dgm:pt>
    <dgm:pt modelId="{CDB6FA1D-8D73-4D1F-865F-D57219733311}" type="sibTrans" cxnId="{2DB83C3B-BBD1-4F03-B386-F34916447B53}">
      <dgm:prSet/>
      <dgm:spPr/>
      <dgm:t>
        <a:bodyPr/>
        <a:lstStyle/>
        <a:p>
          <a:endParaRPr lang="en-US">
            <a:solidFill>
              <a:sysClr val="windowText" lastClr="000000"/>
            </a:solidFill>
            <a:latin typeface="+mn-lt"/>
          </a:endParaRPr>
        </a:p>
      </dgm:t>
    </dgm:pt>
    <dgm:pt modelId="{9CEBB98A-AD88-4B72-8539-5238292AF6BA}">
      <dgm:prSet phldrT="[Tekst]" custT="1"/>
      <dgm:spPr/>
      <dgm:t>
        <a:bodyPr/>
        <a:lstStyle/>
        <a:p>
          <a:r>
            <a:rPr lang="pl-PL" sz="1800" dirty="0" smtClean="0">
              <a:latin typeface="+mn-lt"/>
              <a:cs typeface="Times New Roman" panose="02020603050405020304" pitchFamily="18" charset="0"/>
            </a:rPr>
            <a:t>Motor </a:t>
          </a:r>
          <a:r>
            <a:rPr lang="pl-PL" sz="1800" dirty="0" err="1" smtClean="0">
              <a:latin typeface="+mn-lt"/>
              <a:cs typeface="Times New Roman" panose="02020603050405020304" pitchFamily="18" charset="0"/>
            </a:rPr>
            <a:t>abilities</a:t>
          </a:r>
          <a:endParaRPr lang="en-US" sz="1800" dirty="0">
            <a:latin typeface="+mn-lt"/>
            <a:cs typeface="Times New Roman" panose="02020603050405020304" pitchFamily="18" charset="0"/>
          </a:endParaRPr>
        </a:p>
      </dgm:t>
    </dgm:pt>
    <dgm:pt modelId="{02D22D96-21F4-48C0-97EE-AB4EC3D00117}" type="parTrans" cxnId="{982637B6-062D-40AA-B724-C95C12D4364F}">
      <dgm:prSet/>
      <dgm:spPr/>
      <dgm:t>
        <a:bodyPr/>
        <a:lstStyle/>
        <a:p>
          <a:endParaRPr lang="en-US">
            <a:solidFill>
              <a:sysClr val="windowText" lastClr="000000"/>
            </a:solidFill>
            <a:latin typeface="+mn-lt"/>
          </a:endParaRPr>
        </a:p>
      </dgm:t>
    </dgm:pt>
    <dgm:pt modelId="{AACE9787-CF47-4C28-BD49-348213A397B6}" type="sibTrans" cxnId="{982637B6-062D-40AA-B724-C95C12D4364F}">
      <dgm:prSet/>
      <dgm:spPr/>
      <dgm:t>
        <a:bodyPr/>
        <a:lstStyle/>
        <a:p>
          <a:endParaRPr lang="en-US">
            <a:solidFill>
              <a:sysClr val="windowText" lastClr="000000"/>
            </a:solidFill>
            <a:latin typeface="+mn-lt"/>
          </a:endParaRPr>
        </a:p>
      </dgm:t>
    </dgm:pt>
    <dgm:pt modelId="{5CD4862A-572D-46FC-9180-8C3DAB0698A3}" type="pres">
      <dgm:prSet presAssocID="{BD0BEC6E-A1EC-4E9C-9A91-A7DB702E196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1168A75-95BA-4DFC-9882-6DF84413728F}" type="pres">
      <dgm:prSet presAssocID="{9AA9F9D9-188A-4515-8752-7BA6B968992C}" presName="singleCycle" presStyleCnt="0"/>
      <dgm:spPr/>
      <dgm:t>
        <a:bodyPr/>
        <a:lstStyle/>
        <a:p>
          <a:endParaRPr lang="en-US"/>
        </a:p>
      </dgm:t>
    </dgm:pt>
    <dgm:pt modelId="{0BA8EFA0-D86F-4698-86C4-D51D68EF4506}" type="pres">
      <dgm:prSet presAssocID="{9AA9F9D9-188A-4515-8752-7BA6B968992C}" presName="singleCenter" presStyleLbl="node1" presStyleIdx="0" presStyleCnt="6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8C26E5C0-70B5-4F0F-BEE0-BBB9FCEEDB6A}" type="pres">
      <dgm:prSet presAssocID="{2BE8ADB2-2DB7-47C0-835A-01088D4B1B7E}" presName="Name56" presStyleLbl="parChTrans1D2" presStyleIdx="0" presStyleCnt="5"/>
      <dgm:spPr/>
      <dgm:t>
        <a:bodyPr/>
        <a:lstStyle/>
        <a:p>
          <a:endParaRPr lang="en-US"/>
        </a:p>
      </dgm:t>
    </dgm:pt>
    <dgm:pt modelId="{00449492-6234-41C7-B862-C2EB3DD39FC5}" type="pres">
      <dgm:prSet presAssocID="{61ECB340-C143-466A-B892-17F8DCDF2A90}" presName="text0" presStyleLbl="node1" presStyleIdx="1" presStyleCnt="6" custScaleX="134228" custScaleY="52101" custRadScaleRad="105362" custRadScaleInc="42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9C2109-54E5-46A0-A946-B1A317C664C3}" type="pres">
      <dgm:prSet presAssocID="{CB50CECE-8A80-46A2-A233-5D4F56C7942B}" presName="Name56" presStyleLbl="parChTrans1D2" presStyleIdx="1" presStyleCnt="5"/>
      <dgm:spPr/>
      <dgm:t>
        <a:bodyPr/>
        <a:lstStyle/>
        <a:p>
          <a:endParaRPr lang="en-US"/>
        </a:p>
      </dgm:t>
    </dgm:pt>
    <dgm:pt modelId="{0CEA1FDF-8225-4A6E-BBD4-F0D07B5643D0}" type="pres">
      <dgm:prSet presAssocID="{A1BAA9DC-FAD3-4F30-A04E-0393ADB415AE}" presName="text0" presStyleLbl="node1" presStyleIdx="2" presStyleCnt="6" custScaleX="151999" custScaleY="52101" custRadScaleRad="137816" custRadScaleInc="-243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505A43-00EF-465E-996A-279557CE8224}" type="pres">
      <dgm:prSet presAssocID="{880F43F8-8D09-4311-B7ED-D6610BDC34F8}" presName="Name56" presStyleLbl="parChTrans1D2" presStyleIdx="2" presStyleCnt="5"/>
      <dgm:spPr/>
      <dgm:t>
        <a:bodyPr/>
        <a:lstStyle/>
        <a:p>
          <a:endParaRPr lang="en-US"/>
        </a:p>
      </dgm:t>
    </dgm:pt>
    <dgm:pt modelId="{65461B93-E88D-4337-87CC-F6EB50F6A529}" type="pres">
      <dgm:prSet presAssocID="{B713069D-E897-406E-91C4-9B209AA9337E}" presName="text0" presStyleLbl="node1" presStyleIdx="3" presStyleCnt="6" custScaleX="145035" custScaleY="52101" custRadScaleRad="127116" custRadScaleInc="-1020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DE6563-EDFC-4C89-B3F1-D5EC43405539}" type="pres">
      <dgm:prSet presAssocID="{58FAEF8F-B2CA-4C40-BE4B-90A615A3339A}" presName="Name56" presStyleLbl="parChTrans1D2" presStyleIdx="3" presStyleCnt="5"/>
      <dgm:spPr/>
      <dgm:t>
        <a:bodyPr/>
        <a:lstStyle/>
        <a:p>
          <a:endParaRPr lang="en-US"/>
        </a:p>
      </dgm:t>
    </dgm:pt>
    <dgm:pt modelId="{0DD78D47-755D-4EF7-927A-C5CC5C00582C}" type="pres">
      <dgm:prSet presAssocID="{96577855-E4CA-4BA9-AE52-8943F4805E69}" presName="text0" presStyleLbl="node1" presStyleIdx="4" presStyleCnt="6" custScaleX="139991" custScaleY="52101" custRadScaleRad="127930" custRadScaleInc="1037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F70A06-DF6F-40EB-8913-F81A7A21BB4B}" type="pres">
      <dgm:prSet presAssocID="{02D22D96-21F4-48C0-97EE-AB4EC3D00117}" presName="Name56" presStyleLbl="parChTrans1D2" presStyleIdx="4" presStyleCnt="5"/>
      <dgm:spPr/>
      <dgm:t>
        <a:bodyPr/>
        <a:lstStyle/>
        <a:p>
          <a:endParaRPr lang="en-US"/>
        </a:p>
      </dgm:t>
    </dgm:pt>
    <dgm:pt modelId="{F9906989-C4DC-4EED-BC23-1C167563A8B5}" type="pres">
      <dgm:prSet presAssocID="{9CEBB98A-AD88-4B72-8539-5238292AF6BA}" presName="text0" presStyleLbl="node1" presStyleIdx="5" presStyleCnt="6" custScaleX="145479" custScaleY="52101" custRadScaleRad="128347" custRadScaleInc="300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FF7D3A-028E-4D4C-844B-F45229FFE87F}" type="presOf" srcId="{9AA9F9D9-188A-4515-8752-7BA6B968992C}" destId="{0BA8EFA0-D86F-4698-86C4-D51D68EF4506}" srcOrd="0" destOrd="0" presId="urn:microsoft.com/office/officeart/2008/layout/RadialCluster"/>
    <dgm:cxn modelId="{2ECEBBB4-E827-468D-A7E2-AECF088EBA30}" type="presOf" srcId="{CB50CECE-8A80-46A2-A233-5D4F56C7942B}" destId="{BD9C2109-54E5-46A0-A946-B1A317C664C3}" srcOrd="0" destOrd="0" presId="urn:microsoft.com/office/officeart/2008/layout/RadialCluster"/>
    <dgm:cxn modelId="{C8463232-77A4-46DE-8EAA-9BC97552DEB6}" srcId="{BD0BEC6E-A1EC-4E9C-9A91-A7DB702E1963}" destId="{9AA9F9D9-188A-4515-8752-7BA6B968992C}" srcOrd="0" destOrd="0" parTransId="{39E48D73-A45D-4943-B575-2944FE576A6C}" sibTransId="{617D2527-23C2-4ECB-B605-1DC8DC62CFF2}"/>
    <dgm:cxn modelId="{E1257EEF-F76A-45F8-8638-2A93DB0581F5}" type="presOf" srcId="{B713069D-E897-406E-91C4-9B209AA9337E}" destId="{65461B93-E88D-4337-87CC-F6EB50F6A529}" srcOrd="0" destOrd="0" presId="urn:microsoft.com/office/officeart/2008/layout/RadialCluster"/>
    <dgm:cxn modelId="{2DB83C3B-BBD1-4F03-B386-F34916447B53}" srcId="{9AA9F9D9-188A-4515-8752-7BA6B968992C}" destId="{96577855-E4CA-4BA9-AE52-8943F4805E69}" srcOrd="3" destOrd="0" parTransId="{58FAEF8F-B2CA-4C40-BE4B-90A615A3339A}" sibTransId="{CDB6FA1D-8D73-4D1F-865F-D57219733311}"/>
    <dgm:cxn modelId="{CD205164-3141-4E6D-8B7A-0637A94D5F71}" srcId="{9AA9F9D9-188A-4515-8752-7BA6B968992C}" destId="{61ECB340-C143-466A-B892-17F8DCDF2A90}" srcOrd="0" destOrd="0" parTransId="{2BE8ADB2-2DB7-47C0-835A-01088D4B1B7E}" sibTransId="{5C0DBF91-B6E2-4B86-BA55-1C4632BB464C}"/>
    <dgm:cxn modelId="{5CD3FA6D-D029-4495-A47E-C84ADD11DE3B}" srcId="{9AA9F9D9-188A-4515-8752-7BA6B968992C}" destId="{B713069D-E897-406E-91C4-9B209AA9337E}" srcOrd="2" destOrd="0" parTransId="{880F43F8-8D09-4311-B7ED-D6610BDC34F8}" sibTransId="{3D217611-7D30-4FE2-882E-036E05BAD50D}"/>
    <dgm:cxn modelId="{9A9EF376-EF86-48E7-8C05-963823E238EB}" type="presOf" srcId="{9CEBB98A-AD88-4B72-8539-5238292AF6BA}" destId="{F9906989-C4DC-4EED-BC23-1C167563A8B5}" srcOrd="0" destOrd="0" presId="urn:microsoft.com/office/officeart/2008/layout/RadialCluster"/>
    <dgm:cxn modelId="{45966026-E713-4DEF-8839-25111AE11795}" type="presOf" srcId="{02D22D96-21F4-48C0-97EE-AB4EC3D00117}" destId="{3EF70A06-DF6F-40EB-8913-F81A7A21BB4B}" srcOrd="0" destOrd="0" presId="urn:microsoft.com/office/officeart/2008/layout/RadialCluster"/>
    <dgm:cxn modelId="{BE82A7F5-3474-4D41-A801-0187D5A20E4C}" type="presOf" srcId="{61ECB340-C143-466A-B892-17F8DCDF2A90}" destId="{00449492-6234-41C7-B862-C2EB3DD39FC5}" srcOrd="0" destOrd="0" presId="urn:microsoft.com/office/officeart/2008/layout/RadialCluster"/>
    <dgm:cxn modelId="{5A99443C-1E8D-480A-BCBB-445E8F50B5AC}" type="presOf" srcId="{58FAEF8F-B2CA-4C40-BE4B-90A615A3339A}" destId="{BDDE6563-EDFC-4C89-B3F1-D5EC43405539}" srcOrd="0" destOrd="0" presId="urn:microsoft.com/office/officeart/2008/layout/RadialCluster"/>
    <dgm:cxn modelId="{A225C6CA-C60D-4395-8853-FAF878628E28}" type="presOf" srcId="{BD0BEC6E-A1EC-4E9C-9A91-A7DB702E1963}" destId="{5CD4862A-572D-46FC-9180-8C3DAB0698A3}" srcOrd="0" destOrd="0" presId="urn:microsoft.com/office/officeart/2008/layout/RadialCluster"/>
    <dgm:cxn modelId="{752BCE07-1E89-4D5D-929F-433F9484EB13}" type="presOf" srcId="{A1BAA9DC-FAD3-4F30-A04E-0393ADB415AE}" destId="{0CEA1FDF-8225-4A6E-BBD4-F0D07B5643D0}" srcOrd="0" destOrd="0" presId="urn:microsoft.com/office/officeart/2008/layout/RadialCluster"/>
    <dgm:cxn modelId="{B49A38F0-A3AD-4F77-8C03-D72C58AB7146}" type="presOf" srcId="{880F43F8-8D09-4311-B7ED-D6610BDC34F8}" destId="{12505A43-00EF-465E-996A-279557CE8224}" srcOrd="0" destOrd="0" presId="urn:microsoft.com/office/officeart/2008/layout/RadialCluster"/>
    <dgm:cxn modelId="{8BA4181A-34C6-4E63-9ED1-50A5706ECBB2}" type="presOf" srcId="{96577855-E4CA-4BA9-AE52-8943F4805E69}" destId="{0DD78D47-755D-4EF7-927A-C5CC5C00582C}" srcOrd="0" destOrd="0" presId="urn:microsoft.com/office/officeart/2008/layout/RadialCluster"/>
    <dgm:cxn modelId="{829429E0-6D5A-4FC9-AF17-41412ABD9818}" type="presOf" srcId="{2BE8ADB2-2DB7-47C0-835A-01088D4B1B7E}" destId="{8C26E5C0-70B5-4F0F-BEE0-BBB9FCEEDB6A}" srcOrd="0" destOrd="0" presId="urn:microsoft.com/office/officeart/2008/layout/RadialCluster"/>
    <dgm:cxn modelId="{982637B6-062D-40AA-B724-C95C12D4364F}" srcId="{9AA9F9D9-188A-4515-8752-7BA6B968992C}" destId="{9CEBB98A-AD88-4B72-8539-5238292AF6BA}" srcOrd="4" destOrd="0" parTransId="{02D22D96-21F4-48C0-97EE-AB4EC3D00117}" sibTransId="{AACE9787-CF47-4C28-BD49-348213A397B6}"/>
    <dgm:cxn modelId="{1CEBC264-7940-478A-9F74-375DDBCE5828}" srcId="{9AA9F9D9-188A-4515-8752-7BA6B968992C}" destId="{A1BAA9DC-FAD3-4F30-A04E-0393ADB415AE}" srcOrd="1" destOrd="0" parTransId="{CB50CECE-8A80-46A2-A233-5D4F56C7942B}" sibTransId="{70223D5F-8F6B-4FA1-AC18-611F0967FEDC}"/>
    <dgm:cxn modelId="{BA6887EF-6E9C-449F-89FF-F00955A6EA62}" type="presParOf" srcId="{5CD4862A-572D-46FC-9180-8C3DAB0698A3}" destId="{31168A75-95BA-4DFC-9882-6DF84413728F}" srcOrd="0" destOrd="0" presId="urn:microsoft.com/office/officeart/2008/layout/RadialCluster"/>
    <dgm:cxn modelId="{AE5BFE18-C183-424D-A68D-21FA5074F76E}" type="presParOf" srcId="{31168A75-95BA-4DFC-9882-6DF84413728F}" destId="{0BA8EFA0-D86F-4698-86C4-D51D68EF4506}" srcOrd="0" destOrd="0" presId="urn:microsoft.com/office/officeart/2008/layout/RadialCluster"/>
    <dgm:cxn modelId="{0D07436D-4C39-4072-AEA1-94AC1196683F}" type="presParOf" srcId="{31168A75-95BA-4DFC-9882-6DF84413728F}" destId="{8C26E5C0-70B5-4F0F-BEE0-BBB9FCEEDB6A}" srcOrd="1" destOrd="0" presId="urn:microsoft.com/office/officeart/2008/layout/RadialCluster"/>
    <dgm:cxn modelId="{4E2F37FE-1DFC-492A-8F5D-10FF88A4CC1F}" type="presParOf" srcId="{31168A75-95BA-4DFC-9882-6DF84413728F}" destId="{00449492-6234-41C7-B862-C2EB3DD39FC5}" srcOrd="2" destOrd="0" presId="urn:microsoft.com/office/officeart/2008/layout/RadialCluster"/>
    <dgm:cxn modelId="{D16D0ECC-E46C-4986-8CA5-047BFBD41765}" type="presParOf" srcId="{31168A75-95BA-4DFC-9882-6DF84413728F}" destId="{BD9C2109-54E5-46A0-A946-B1A317C664C3}" srcOrd="3" destOrd="0" presId="urn:microsoft.com/office/officeart/2008/layout/RadialCluster"/>
    <dgm:cxn modelId="{B9B47C1B-B2C5-40F1-8F8C-F001D23321A4}" type="presParOf" srcId="{31168A75-95BA-4DFC-9882-6DF84413728F}" destId="{0CEA1FDF-8225-4A6E-BBD4-F0D07B5643D0}" srcOrd="4" destOrd="0" presId="urn:microsoft.com/office/officeart/2008/layout/RadialCluster"/>
    <dgm:cxn modelId="{005D512A-123E-490B-89CC-A05A9EC0F3EF}" type="presParOf" srcId="{31168A75-95BA-4DFC-9882-6DF84413728F}" destId="{12505A43-00EF-465E-996A-279557CE8224}" srcOrd="5" destOrd="0" presId="urn:microsoft.com/office/officeart/2008/layout/RadialCluster"/>
    <dgm:cxn modelId="{C4F46738-27F0-49C4-891D-1BF688C3B02E}" type="presParOf" srcId="{31168A75-95BA-4DFC-9882-6DF84413728F}" destId="{65461B93-E88D-4337-87CC-F6EB50F6A529}" srcOrd="6" destOrd="0" presId="urn:microsoft.com/office/officeart/2008/layout/RadialCluster"/>
    <dgm:cxn modelId="{EA84CF39-7BDE-4485-BD8E-87F689E8DF33}" type="presParOf" srcId="{31168A75-95BA-4DFC-9882-6DF84413728F}" destId="{BDDE6563-EDFC-4C89-B3F1-D5EC43405539}" srcOrd="7" destOrd="0" presId="urn:microsoft.com/office/officeart/2008/layout/RadialCluster"/>
    <dgm:cxn modelId="{5DDF79C0-3458-4057-AA0A-AEA7B6965D86}" type="presParOf" srcId="{31168A75-95BA-4DFC-9882-6DF84413728F}" destId="{0DD78D47-755D-4EF7-927A-C5CC5C00582C}" srcOrd="8" destOrd="0" presId="urn:microsoft.com/office/officeart/2008/layout/RadialCluster"/>
    <dgm:cxn modelId="{60F1BD19-63CA-4585-BC92-CAC7E41DD935}" type="presParOf" srcId="{31168A75-95BA-4DFC-9882-6DF84413728F}" destId="{3EF70A06-DF6F-40EB-8913-F81A7A21BB4B}" srcOrd="9" destOrd="0" presId="urn:microsoft.com/office/officeart/2008/layout/RadialCluster"/>
    <dgm:cxn modelId="{83BB145E-3A44-4D89-9BFD-84E80AE63085}" type="presParOf" srcId="{31168A75-95BA-4DFC-9882-6DF84413728F}" destId="{F9906989-C4DC-4EED-BC23-1C167563A8B5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A8EFA0-D86F-4698-86C4-D51D68EF4506}">
      <dsp:nvSpPr>
        <dsp:cNvPr id="0" name=""/>
        <dsp:cNvSpPr/>
      </dsp:nvSpPr>
      <dsp:spPr>
        <a:xfrm>
          <a:off x="3546981" y="2471942"/>
          <a:ext cx="1901011" cy="190101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err="1" smtClean="0">
              <a:latin typeface="+mn-lt"/>
            </a:rPr>
            <a:t>Long</a:t>
          </a:r>
          <a:r>
            <a:rPr lang="pl-PL" sz="2000" kern="1200" dirty="0" smtClean="0">
              <a:latin typeface="+mn-lt"/>
            </a:rPr>
            <a:t> </a:t>
          </a:r>
          <a:r>
            <a:rPr lang="pl-PL" sz="2000" kern="1200" dirty="0" err="1" smtClean="0">
              <a:latin typeface="+mn-lt"/>
            </a:rPr>
            <a:t>jump</a:t>
          </a:r>
          <a:endParaRPr lang="en-US" sz="2000" kern="1200" dirty="0">
            <a:latin typeface="+mn-lt"/>
          </a:endParaRPr>
        </a:p>
      </dsp:txBody>
      <dsp:txXfrm>
        <a:off x="3639781" y="2564742"/>
        <a:ext cx="1715411" cy="1715411"/>
      </dsp:txXfrm>
    </dsp:sp>
    <dsp:sp modelId="{8C26E5C0-70B5-4F0F-BEE0-BBB9FCEEDB6A}">
      <dsp:nvSpPr>
        <dsp:cNvPr id="0" name=""/>
        <dsp:cNvSpPr/>
      </dsp:nvSpPr>
      <dsp:spPr>
        <a:xfrm rot="16291368">
          <a:off x="3782542" y="1711790"/>
          <a:ext cx="152084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20841" y="0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449492-6234-41C7-B862-C2EB3DD39FC5}">
      <dsp:nvSpPr>
        <dsp:cNvPr id="0" name=""/>
        <dsp:cNvSpPr/>
      </dsp:nvSpPr>
      <dsp:spPr>
        <a:xfrm>
          <a:off x="3717175" y="288039"/>
          <a:ext cx="1709632" cy="66359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+mn-lt"/>
              <a:cs typeface="Times New Roman" panose="02020603050405020304" pitchFamily="18" charset="0"/>
            </a:rPr>
            <a:t>Technical </a:t>
          </a:r>
          <a:r>
            <a:rPr lang="pl-PL" sz="1800" kern="1200" dirty="0" err="1" smtClean="0">
              <a:latin typeface="+mn-lt"/>
              <a:cs typeface="Times New Roman" panose="02020603050405020304" pitchFamily="18" charset="0"/>
            </a:rPr>
            <a:t>preparation</a:t>
          </a:r>
          <a:endParaRPr lang="en-US" sz="1800" kern="1200" dirty="0">
            <a:latin typeface="+mn-lt"/>
            <a:cs typeface="Times New Roman" panose="02020603050405020304" pitchFamily="18" charset="0"/>
          </a:endParaRPr>
        </a:p>
      </dsp:txBody>
      <dsp:txXfrm>
        <a:off x="3749569" y="320433"/>
        <a:ext cx="1644844" cy="598810"/>
      </dsp:txXfrm>
    </dsp:sp>
    <dsp:sp modelId="{BD9C2109-54E5-46A0-A946-B1A317C664C3}">
      <dsp:nvSpPr>
        <dsp:cNvPr id="0" name=""/>
        <dsp:cNvSpPr/>
      </dsp:nvSpPr>
      <dsp:spPr>
        <a:xfrm rot="19995098">
          <a:off x="5348178" y="2523569"/>
          <a:ext cx="186555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5556" y="0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A1FDF-8225-4A6E-BBD4-F0D07B5643D0}">
      <dsp:nvSpPr>
        <dsp:cNvPr id="0" name=""/>
        <dsp:cNvSpPr/>
      </dsp:nvSpPr>
      <dsp:spPr>
        <a:xfrm>
          <a:off x="6804255" y="1440152"/>
          <a:ext cx="1935977" cy="66359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 err="1" smtClean="0">
              <a:ln/>
              <a:latin typeface="+mn-lt"/>
              <a:cs typeface="Times New Roman" panose="02020603050405020304" pitchFamily="18" charset="0"/>
            </a:rPr>
            <a:t>Psychological</a:t>
          </a:r>
          <a:r>
            <a:rPr lang="pl-PL" sz="1800" b="0" kern="1200" dirty="0" smtClean="0">
              <a:ln/>
              <a:latin typeface="+mn-lt"/>
              <a:cs typeface="Times New Roman" panose="02020603050405020304" pitchFamily="18" charset="0"/>
            </a:rPr>
            <a:t> </a:t>
          </a:r>
          <a:r>
            <a:rPr lang="pl-PL" sz="1800" b="0" kern="1200" dirty="0" err="1" smtClean="0">
              <a:ln/>
              <a:latin typeface="+mn-lt"/>
              <a:cs typeface="Times New Roman" panose="02020603050405020304" pitchFamily="18" charset="0"/>
            </a:rPr>
            <a:t>preparation</a:t>
          </a:r>
          <a:endParaRPr lang="en-US" sz="1800" b="0" kern="1200" dirty="0">
            <a:ln/>
            <a:latin typeface="+mn-lt"/>
            <a:cs typeface="Times New Roman" panose="02020603050405020304" pitchFamily="18" charset="0"/>
          </a:endParaRPr>
        </a:p>
      </dsp:txBody>
      <dsp:txXfrm>
        <a:off x="6836649" y="1472546"/>
        <a:ext cx="1871189" cy="598810"/>
      </dsp:txXfrm>
    </dsp:sp>
    <dsp:sp modelId="{12505A43-00EF-465E-996A-279557CE8224}">
      <dsp:nvSpPr>
        <dsp:cNvPr id="0" name=""/>
        <dsp:cNvSpPr/>
      </dsp:nvSpPr>
      <dsp:spPr>
        <a:xfrm rot="1034726">
          <a:off x="5416071" y="3928009"/>
          <a:ext cx="142009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20090" y="0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461B93-E88D-4337-87CC-F6EB50F6A529}">
      <dsp:nvSpPr>
        <dsp:cNvPr id="0" name=""/>
        <dsp:cNvSpPr/>
      </dsp:nvSpPr>
      <dsp:spPr>
        <a:xfrm>
          <a:off x="6804241" y="4093430"/>
          <a:ext cx="1847278" cy="66359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+mn-lt"/>
              <a:cs typeface="Times New Roman" panose="02020603050405020304" pitchFamily="18" charset="0"/>
            </a:rPr>
            <a:t>?</a:t>
          </a:r>
          <a:endParaRPr lang="en-US" sz="1800" kern="1200" dirty="0">
            <a:latin typeface="+mn-lt"/>
            <a:cs typeface="Times New Roman" panose="02020603050405020304" pitchFamily="18" charset="0"/>
          </a:endParaRPr>
        </a:p>
      </dsp:txBody>
      <dsp:txXfrm>
        <a:off x="6836635" y="4125824"/>
        <a:ext cx="1782490" cy="598810"/>
      </dsp:txXfrm>
    </dsp:sp>
    <dsp:sp modelId="{BDDE6563-EDFC-4C89-B3F1-D5EC43405539}">
      <dsp:nvSpPr>
        <dsp:cNvPr id="0" name=""/>
        <dsp:cNvSpPr/>
      </dsp:nvSpPr>
      <dsp:spPr>
        <a:xfrm rot="9801864">
          <a:off x="2096360" y="3918532"/>
          <a:ext cx="148162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81627" y="0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D78D47-755D-4EF7-927A-C5CC5C00582C}">
      <dsp:nvSpPr>
        <dsp:cNvPr id="0" name=""/>
        <dsp:cNvSpPr/>
      </dsp:nvSpPr>
      <dsp:spPr>
        <a:xfrm>
          <a:off x="344332" y="4065192"/>
          <a:ext cx="1783034" cy="66359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+mn-lt"/>
              <a:cs typeface="Times New Roman" panose="02020603050405020304" pitchFamily="18" charset="0"/>
            </a:rPr>
            <a:t>Body </a:t>
          </a:r>
          <a:r>
            <a:rPr lang="pl-PL" sz="1800" kern="1200" dirty="0" err="1" smtClean="0">
              <a:latin typeface="+mn-lt"/>
              <a:cs typeface="Times New Roman" panose="02020603050405020304" pitchFamily="18" charset="0"/>
            </a:rPr>
            <a:t>building</a:t>
          </a:r>
          <a:endParaRPr lang="en-US" sz="1800" kern="1200" dirty="0">
            <a:latin typeface="+mn-lt"/>
            <a:cs typeface="Times New Roman" panose="02020603050405020304" pitchFamily="18" charset="0"/>
          </a:endParaRPr>
        </a:p>
      </dsp:txBody>
      <dsp:txXfrm>
        <a:off x="376726" y="4097586"/>
        <a:ext cx="1718246" cy="598810"/>
      </dsp:txXfrm>
    </dsp:sp>
    <dsp:sp modelId="{3EF70A06-DF6F-40EB-8913-F81A7A21BB4B}">
      <dsp:nvSpPr>
        <dsp:cNvPr id="0" name=""/>
        <dsp:cNvSpPr/>
      </dsp:nvSpPr>
      <dsp:spPr>
        <a:xfrm rot="12528281">
          <a:off x="2006695" y="2504257"/>
          <a:ext cx="164186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41861" y="0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906989-C4DC-4EED-BC23-1C167563A8B5}">
      <dsp:nvSpPr>
        <dsp:cNvPr id="0" name=""/>
        <dsp:cNvSpPr/>
      </dsp:nvSpPr>
      <dsp:spPr>
        <a:xfrm>
          <a:off x="578380" y="1445113"/>
          <a:ext cx="1852933" cy="66359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+mn-lt"/>
              <a:cs typeface="Times New Roman" panose="02020603050405020304" pitchFamily="18" charset="0"/>
            </a:rPr>
            <a:t>Motor </a:t>
          </a:r>
          <a:r>
            <a:rPr lang="pl-PL" sz="1800" kern="1200" dirty="0" err="1" smtClean="0">
              <a:latin typeface="+mn-lt"/>
              <a:cs typeface="Times New Roman" panose="02020603050405020304" pitchFamily="18" charset="0"/>
            </a:rPr>
            <a:t>abilities</a:t>
          </a:r>
          <a:endParaRPr lang="en-US" sz="1800" kern="1200" dirty="0">
            <a:latin typeface="+mn-lt"/>
            <a:cs typeface="Times New Roman" panose="02020603050405020304" pitchFamily="18" charset="0"/>
          </a:endParaRPr>
        </a:p>
      </dsp:txBody>
      <dsp:txXfrm>
        <a:off x="610774" y="1477507"/>
        <a:ext cx="1788145" cy="5988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F84D19-B48A-46B3-8D79-C69DA38E5824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1104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AA39AA-4C6C-4B38-B58B-85E42A8A19B1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0356E-57AB-400F-95F9-1E7826715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115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0356E-57AB-400F-95F9-1E7826715C9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396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982-7150-41C5-B98A-7FC994F78EA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5A38-DDD4-47BF-AA88-A52DA1858C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1C09E-90BA-4B9D-8B5E-A144080BE8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1B43-487E-40C2-8EC9-EDBD48A484A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835F-F640-4705-BB70-176CD8AF05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9813-2A2E-4026-AC4A-7D99DFDC0CE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4503A-FC78-494C-B3A6-998A4443954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1881-0847-4A13-828D-AED3C5B7C0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40DA3-C8A4-4EDC-9F64-AE8C58E60F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019-3F56-4C2D-BA54-E732219790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F829-BBB0-4874-8725-0C9CCEEA590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2D7A391-DB08-4470-BEBC-03DECDBA5D9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piotrbora@interia.p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42844" y="548581"/>
            <a:ext cx="9001156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endParaRPr lang="pl-PL" sz="2400" b="1" dirty="0">
              <a:latin typeface="Arial" charset="0"/>
            </a:endParaRPr>
          </a:p>
          <a:p>
            <a:pPr algn="ctr"/>
            <a:endParaRPr lang="pl-PL" sz="4000" b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rgbClr val="000066"/>
              </a:solidFill>
            </a:endParaRPr>
          </a:p>
          <a:p>
            <a:pPr algn="ctr"/>
            <a:r>
              <a:rPr lang="en-US" sz="40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  <a:latin typeface="+mn-lt"/>
              </a:rPr>
              <a:t>The technical training </a:t>
            </a:r>
          </a:p>
          <a:p>
            <a:pPr algn="ctr"/>
            <a:r>
              <a:rPr lang="en-US" sz="40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  <a:latin typeface="+mn-lt"/>
              </a:rPr>
              <a:t>for young long jumpers</a:t>
            </a:r>
            <a:endParaRPr lang="en-US" sz="4000" b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rgbClr val="000066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n-lt"/>
            </a:endParaRPr>
          </a:p>
          <a:p>
            <a:pPr algn="ctr"/>
            <a:endParaRPr lang="pl-PL" sz="2400" b="1" dirty="0" smtClean="0">
              <a:solidFill>
                <a:srgbClr val="45CF97"/>
              </a:solidFill>
              <a:latin typeface="+mn-lt"/>
            </a:endParaRPr>
          </a:p>
          <a:p>
            <a:pPr algn="ctr"/>
            <a:endParaRPr lang="pl-PL" sz="2400" b="1" dirty="0">
              <a:solidFill>
                <a:srgbClr val="45CF97"/>
              </a:solidFill>
              <a:latin typeface="+mn-lt"/>
            </a:endParaRPr>
          </a:p>
          <a:p>
            <a:pPr algn="ctr"/>
            <a:endParaRPr lang="pl-PL" sz="1800" b="1" dirty="0">
              <a:solidFill>
                <a:srgbClr val="45CF97"/>
              </a:solidFill>
              <a:latin typeface="+mn-lt"/>
            </a:endParaRPr>
          </a:p>
          <a:p>
            <a:pPr algn="ctr"/>
            <a:endParaRPr lang="pl-PL" sz="1800" b="1" dirty="0">
              <a:solidFill>
                <a:srgbClr val="45CF97"/>
              </a:solidFill>
              <a:latin typeface="+mn-lt"/>
            </a:endParaRPr>
          </a:p>
          <a:p>
            <a:pPr algn="ctr"/>
            <a:endParaRPr lang="pl-PL" sz="1800" b="1" dirty="0">
              <a:solidFill>
                <a:srgbClr val="45CF97"/>
              </a:solidFill>
              <a:latin typeface="+mn-lt"/>
            </a:endParaRPr>
          </a:p>
          <a:p>
            <a:pPr algn="ctr"/>
            <a:endParaRPr lang="pl-PL" sz="1800" b="1" dirty="0">
              <a:solidFill>
                <a:srgbClr val="45CF97"/>
              </a:solidFill>
              <a:latin typeface="+mn-lt"/>
            </a:endParaRPr>
          </a:p>
          <a:p>
            <a:pPr algn="ctr"/>
            <a:endParaRPr lang="pl-PL" sz="1800" b="1" dirty="0">
              <a:solidFill>
                <a:srgbClr val="45CF97"/>
              </a:solidFill>
              <a:latin typeface="+mn-lt"/>
            </a:endParaRPr>
          </a:p>
          <a:p>
            <a:pPr algn="ctr"/>
            <a:endParaRPr lang="pl-PL" sz="1800" b="1" dirty="0">
              <a:solidFill>
                <a:srgbClr val="45CF97"/>
              </a:solidFill>
              <a:latin typeface="+mn-lt"/>
            </a:endParaRPr>
          </a:p>
          <a:p>
            <a:pPr algn="ctr"/>
            <a:endParaRPr lang="pl-PL" sz="2400" b="1" dirty="0" smtClean="0">
              <a:solidFill>
                <a:srgbClr val="45CF97"/>
              </a:solidFill>
              <a:latin typeface="+mn-lt"/>
            </a:endParaRPr>
          </a:p>
          <a:p>
            <a:pPr algn="ctr"/>
            <a:endParaRPr lang="pl-PL" sz="24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ctr"/>
            <a:r>
              <a:rPr lang="pl-PL" sz="2400" b="1" dirty="0" smtClean="0">
                <a:ln>
                  <a:solidFill>
                    <a:schemeClr val="bg1"/>
                  </a:solidFill>
                </a:ln>
                <a:latin typeface="+mn-lt"/>
                <a:cs typeface="Times New Roman" panose="02020603050405020304" pitchFamily="18" charset="0"/>
              </a:rPr>
              <a:t>Piotr Bora</a:t>
            </a:r>
          </a:p>
          <a:p>
            <a:pPr algn="ctr"/>
            <a:endParaRPr lang="pl-PL" sz="2400" b="1" dirty="0" smtClean="0">
              <a:solidFill>
                <a:srgbClr val="33CCFF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99392"/>
            <a:ext cx="9144000" cy="1772816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en-GB" sz="3600" b="1" dirty="0" smtClean="0">
                <a:ln w="6350">
                  <a:noFill/>
                </a:ln>
                <a:solidFill>
                  <a:srgbClr val="FF9933"/>
                </a:solidFill>
              </a:rPr>
              <a:t>Introductory</a:t>
            </a:r>
            <a:r>
              <a:rPr lang="pl-PL" sz="3600" b="1" dirty="0" smtClean="0">
                <a:ln w="6350">
                  <a:noFill/>
                </a:ln>
                <a:solidFill>
                  <a:srgbClr val="FF9933"/>
                </a:solidFill>
              </a:rPr>
              <a:t> </a:t>
            </a:r>
            <a:r>
              <a:rPr lang="pl-PL" sz="3600" b="1" dirty="0" err="1" smtClean="0">
                <a:ln w="6350">
                  <a:noFill/>
                </a:ln>
                <a:solidFill>
                  <a:srgbClr val="FF9933"/>
                </a:solidFill>
              </a:rPr>
              <a:t>Mesocycle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23528" y="2132856"/>
            <a:ext cx="8568952" cy="4464496"/>
          </a:xfrm>
        </p:spPr>
        <p:txBody>
          <a:bodyPr>
            <a:noAutofit/>
          </a:bodyPr>
          <a:lstStyle/>
          <a:p>
            <a:pPr marL="45720" indent="0">
              <a:lnSpc>
                <a:spcPct val="90000"/>
              </a:lnSpc>
              <a:buClrTx/>
              <a:buNone/>
            </a:pP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1. </a:t>
            </a:r>
            <a:r>
              <a:rPr lang="en-US" sz="2400" b="1" dirty="0" smtClean="0">
                <a:solidFill>
                  <a:schemeClr val="tx1"/>
                </a:solidFill>
                <a:cs typeface="Arial" pitchFamily="34" charset="0"/>
              </a:rPr>
              <a:t>Warm up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en-US" sz="2400" b="1" dirty="0" smtClean="0">
                <a:solidFill>
                  <a:schemeClr val="tx1"/>
                </a:solidFill>
                <a:cs typeface="Arial" pitchFamily="34" charset="0"/>
              </a:rPr>
              <a:t>2. Flexibility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3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. 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Jumping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rgbClr val="00B050"/>
                </a:solidFill>
                <a:cs typeface="Arial" pitchFamily="34" charset="0"/>
              </a:rPr>
              <a:t>4. </a:t>
            </a:r>
            <a:r>
              <a:rPr lang="pl-PL" sz="2400" b="1" dirty="0" smtClean="0">
                <a:solidFill>
                  <a:srgbClr val="00B050"/>
                </a:solidFill>
              </a:rPr>
              <a:t>El of </a:t>
            </a:r>
            <a:r>
              <a:rPr lang="pl-PL" sz="2400" b="1" dirty="0" err="1" smtClean="0">
                <a:solidFill>
                  <a:srgbClr val="00B050"/>
                </a:solidFill>
              </a:rPr>
              <a:t>LJ</a:t>
            </a:r>
            <a:r>
              <a:rPr lang="pl-PL" sz="2400" b="1" dirty="0" smtClean="0">
                <a:solidFill>
                  <a:srgbClr val="00B050"/>
                </a:solidFill>
              </a:rPr>
              <a:t> </a:t>
            </a:r>
            <a:r>
              <a:rPr lang="pl-PL" sz="2400" b="1" dirty="0" err="1" smtClean="0">
                <a:solidFill>
                  <a:srgbClr val="00B050"/>
                </a:solidFill>
              </a:rPr>
              <a:t>technique</a:t>
            </a:r>
            <a:r>
              <a:rPr lang="en-US" sz="2400" b="1" dirty="0" smtClean="0">
                <a:solidFill>
                  <a:srgbClr val="00B050"/>
                </a:solidFill>
              </a:rPr>
              <a:t>: 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pl-PL" sz="2400" dirty="0" err="1" smtClean="0">
                <a:solidFill>
                  <a:srgbClr val="00B050"/>
                </a:solidFill>
              </a:rPr>
              <a:t>Imit</a:t>
            </a:r>
            <a:r>
              <a:rPr lang="pl-PL" sz="2400" dirty="0" smtClean="0">
                <a:solidFill>
                  <a:srgbClr val="00B050"/>
                </a:solidFill>
              </a:rPr>
              <a:t>. of </a:t>
            </a:r>
            <a:r>
              <a:rPr lang="pl-PL" sz="2400" dirty="0" err="1" smtClean="0">
                <a:solidFill>
                  <a:srgbClr val="00B050"/>
                </a:solidFill>
              </a:rPr>
              <a:t>take</a:t>
            </a:r>
            <a:r>
              <a:rPr lang="pl-PL" sz="2400" dirty="0" smtClean="0">
                <a:solidFill>
                  <a:srgbClr val="00B050"/>
                </a:solidFill>
              </a:rPr>
              <a:t> off, 1 step                  </a:t>
            </a:r>
            <a:r>
              <a:rPr lang="pl-PL" sz="2400" dirty="0" err="1" smtClean="0">
                <a:solidFill>
                  <a:srgbClr val="00B050"/>
                </a:solidFill>
              </a:rPr>
              <a:t>3x8</a:t>
            </a:r>
            <a:r>
              <a:rPr lang="pl-PL" sz="2400" dirty="0" smtClean="0">
                <a:solidFill>
                  <a:srgbClr val="00B050"/>
                </a:solidFill>
              </a:rPr>
              <a:t> (TL), </a:t>
            </a:r>
            <a:r>
              <a:rPr lang="pl-PL" sz="2400" dirty="0" err="1" smtClean="0">
                <a:solidFill>
                  <a:srgbClr val="00B050"/>
                </a:solidFill>
              </a:rPr>
              <a:t>1x8</a:t>
            </a:r>
            <a:r>
              <a:rPr lang="pl-PL" sz="2400" dirty="0" smtClean="0">
                <a:solidFill>
                  <a:srgbClr val="00B050"/>
                </a:solidFill>
              </a:rPr>
              <a:t> (</a:t>
            </a:r>
            <a:r>
              <a:rPr lang="pl-PL" sz="2400" dirty="0" err="1" smtClean="0">
                <a:solidFill>
                  <a:srgbClr val="00B050"/>
                </a:solidFill>
              </a:rPr>
              <a:t>SL</a:t>
            </a:r>
            <a:r>
              <a:rPr lang="pl-PL" sz="2400" dirty="0" smtClean="0">
                <a:solidFill>
                  <a:srgbClr val="00B050"/>
                </a:solidFill>
              </a:rPr>
              <a:t>)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pl-PL" sz="2400" dirty="0" err="1">
                <a:solidFill>
                  <a:srgbClr val="00B050"/>
                </a:solidFill>
              </a:rPr>
              <a:t>Imit</a:t>
            </a:r>
            <a:r>
              <a:rPr lang="pl-PL" sz="2400" dirty="0">
                <a:solidFill>
                  <a:srgbClr val="00B050"/>
                </a:solidFill>
              </a:rPr>
              <a:t>. of </a:t>
            </a:r>
            <a:r>
              <a:rPr lang="pl-PL" sz="2400" dirty="0" err="1">
                <a:solidFill>
                  <a:srgbClr val="00B050"/>
                </a:solidFill>
              </a:rPr>
              <a:t>take</a:t>
            </a:r>
            <a:r>
              <a:rPr lang="pl-PL" sz="2400" dirty="0">
                <a:solidFill>
                  <a:srgbClr val="00B050"/>
                </a:solidFill>
              </a:rPr>
              <a:t> off, </a:t>
            </a:r>
            <a:r>
              <a:rPr lang="pl-PL" sz="2400" dirty="0" smtClean="0">
                <a:solidFill>
                  <a:srgbClr val="00B050"/>
                </a:solidFill>
              </a:rPr>
              <a:t>3 </a:t>
            </a:r>
            <a:r>
              <a:rPr lang="pl-PL" sz="2400" dirty="0" err="1" smtClean="0">
                <a:solidFill>
                  <a:srgbClr val="00B050"/>
                </a:solidFill>
              </a:rPr>
              <a:t>steps</a:t>
            </a:r>
            <a:r>
              <a:rPr lang="pl-PL" sz="2400" dirty="0" smtClean="0">
                <a:solidFill>
                  <a:srgbClr val="00B050"/>
                </a:solidFill>
              </a:rPr>
              <a:t>                 </a:t>
            </a:r>
            <a:r>
              <a:rPr lang="pl-PL" sz="2400" dirty="0" err="1" smtClean="0">
                <a:solidFill>
                  <a:srgbClr val="00B050"/>
                </a:solidFill>
              </a:rPr>
              <a:t>3x</a:t>
            </a:r>
            <a:r>
              <a:rPr lang="pl-PL" sz="2400" dirty="0" err="1">
                <a:solidFill>
                  <a:srgbClr val="00B050"/>
                </a:solidFill>
              </a:rPr>
              <a:t>6</a:t>
            </a:r>
            <a:r>
              <a:rPr lang="pl-PL" sz="2400" dirty="0" smtClean="0">
                <a:solidFill>
                  <a:srgbClr val="00B050"/>
                </a:solidFill>
              </a:rPr>
              <a:t> </a:t>
            </a:r>
            <a:r>
              <a:rPr lang="pl-PL" sz="2400" dirty="0">
                <a:solidFill>
                  <a:srgbClr val="00B050"/>
                </a:solidFill>
              </a:rPr>
              <a:t>(TL), </a:t>
            </a:r>
            <a:r>
              <a:rPr lang="pl-PL" sz="2400" dirty="0" err="1" smtClean="0">
                <a:solidFill>
                  <a:srgbClr val="00B050"/>
                </a:solidFill>
              </a:rPr>
              <a:t>1x6</a:t>
            </a:r>
            <a:r>
              <a:rPr lang="pl-PL" sz="2400" dirty="0" smtClean="0">
                <a:solidFill>
                  <a:srgbClr val="00B050"/>
                </a:solidFill>
              </a:rPr>
              <a:t> </a:t>
            </a:r>
            <a:r>
              <a:rPr lang="pl-PL" sz="2400" dirty="0">
                <a:solidFill>
                  <a:srgbClr val="00B050"/>
                </a:solidFill>
              </a:rPr>
              <a:t>(</a:t>
            </a:r>
            <a:r>
              <a:rPr lang="pl-PL" sz="2400" dirty="0" err="1">
                <a:solidFill>
                  <a:srgbClr val="00B050"/>
                </a:solidFill>
              </a:rPr>
              <a:t>SL</a:t>
            </a:r>
            <a:r>
              <a:rPr lang="pl-PL" sz="2400" dirty="0">
                <a:solidFill>
                  <a:srgbClr val="00B050"/>
                </a:solidFill>
              </a:rPr>
              <a:t>)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5</a:t>
            </a:r>
            <a:r>
              <a:rPr lang="de-DE" sz="2400" b="1" dirty="0" smtClean="0">
                <a:solidFill>
                  <a:schemeClr val="tx1"/>
                </a:solidFill>
                <a:cs typeface="Arial" pitchFamily="34" charset="0"/>
              </a:rPr>
              <a:t>. 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Jogging 5’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6. </a:t>
            </a:r>
            <a:r>
              <a:rPr lang="en-US" sz="2400" b="1" dirty="0" smtClean="0">
                <a:solidFill>
                  <a:schemeClr val="tx1"/>
                </a:solidFill>
                <a:cs typeface="Arial" pitchFamily="34" charset="0"/>
              </a:rPr>
              <a:t>Flexibility drills 10’</a:t>
            </a:r>
            <a:endParaRPr lang="en-US" sz="2400" b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0635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-10666" y="0"/>
            <a:ext cx="9154665" cy="1844824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dirty="0">
                <a:ln w="6350">
                  <a:noFill/>
                </a:ln>
                <a:solidFill>
                  <a:srgbClr val="00B0F0"/>
                </a:solidFill>
              </a:rPr>
              <a:t>Basic </a:t>
            </a:r>
            <a:r>
              <a:rPr lang="pl-PL" sz="3600" dirty="0" err="1" smtClean="0">
                <a:ln w="6350">
                  <a:noFill/>
                </a:ln>
                <a:solidFill>
                  <a:srgbClr val="00B0F0"/>
                </a:solidFill>
              </a:rPr>
              <a:t>Mesocycle</a:t>
            </a:r>
            <a:r>
              <a:rPr lang="pl-PL" sz="3600" dirty="0">
                <a:ln w="6350">
                  <a:noFill/>
                </a:ln>
                <a:solidFill>
                  <a:srgbClr val="FFC000"/>
                </a:solidFill>
              </a:rPr>
              <a:t/>
            </a:r>
            <a:br>
              <a:rPr lang="pl-PL" sz="3600" dirty="0">
                <a:ln w="6350">
                  <a:noFill/>
                </a:ln>
                <a:solidFill>
                  <a:srgbClr val="FFC000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FFC000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67544" y="2636913"/>
            <a:ext cx="8280920" cy="3960439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tx1"/>
                </a:solidFill>
                <a:cs typeface="Arial" pitchFamily="34" charset="0"/>
              </a:rPr>
              <a:t>Monday – jumping</a:t>
            </a:r>
            <a:r>
              <a:rPr lang="en-US" sz="2400" b="1" dirty="0" smtClean="0">
                <a:solidFill>
                  <a:srgbClr val="00B050"/>
                </a:solidFill>
                <a:cs typeface="Arial" pitchFamily="34" charset="0"/>
              </a:rPr>
              <a:t> + el. of LJ technique </a:t>
            </a:r>
            <a:endParaRPr lang="en-US" sz="2400" b="1" dirty="0" smtClean="0">
              <a:solidFill>
                <a:schemeClr val="tx1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tx1"/>
                </a:solidFill>
                <a:cs typeface="Arial" pitchFamily="34" charset="0"/>
              </a:rPr>
              <a:t>Tuesday – strength </a:t>
            </a:r>
            <a:endParaRPr lang="en-US" sz="2400" b="1" dirty="0" smtClean="0">
              <a:solidFill>
                <a:srgbClr val="00B050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tx1"/>
                </a:solidFill>
                <a:cs typeface="Arial" pitchFamily="34" charset="0"/>
              </a:rPr>
              <a:t>Wednesday – flexibility + el. of speed</a:t>
            </a:r>
            <a:endParaRPr lang="en-US" sz="2400" b="1" dirty="0" smtClean="0">
              <a:solidFill>
                <a:srgbClr val="00B050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tx1"/>
                </a:solidFill>
                <a:cs typeface="Arial" pitchFamily="34" charset="0"/>
              </a:rPr>
              <a:t>Thursday – ---------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tx1"/>
                </a:solidFill>
                <a:cs typeface="Arial" pitchFamily="34" charset="0"/>
              </a:rPr>
              <a:t>Friday - flexibility</a:t>
            </a:r>
            <a:r>
              <a:rPr lang="en-US" sz="2400" b="1" dirty="0" smtClean="0">
                <a:solidFill>
                  <a:srgbClr val="00B050"/>
                </a:solidFill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cs typeface="Arial" pitchFamily="34" charset="0"/>
              </a:rPr>
              <a:t>+ jumping</a:t>
            </a:r>
            <a:r>
              <a:rPr lang="en-US" sz="2400" b="1" dirty="0" smtClean="0">
                <a:solidFill>
                  <a:srgbClr val="00B050"/>
                </a:solidFill>
                <a:cs typeface="Arial" pitchFamily="34" charset="0"/>
              </a:rPr>
              <a:t>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tx1"/>
                </a:solidFill>
                <a:cs typeface="Arial" pitchFamily="34" charset="0"/>
              </a:rPr>
              <a:t>Saturday  - general </a:t>
            </a:r>
            <a:r>
              <a:rPr lang="en-US" sz="2400" b="1" dirty="0" err="1" smtClean="0">
                <a:solidFill>
                  <a:schemeClr val="tx1"/>
                </a:solidFill>
                <a:cs typeface="Arial" pitchFamily="34" charset="0"/>
              </a:rPr>
              <a:t>endur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a</a:t>
            </a:r>
            <a:r>
              <a:rPr lang="en-US" sz="2400" b="1" dirty="0" err="1" smtClean="0">
                <a:solidFill>
                  <a:schemeClr val="tx1"/>
                </a:solidFill>
                <a:cs typeface="Arial" pitchFamily="34" charset="0"/>
              </a:rPr>
              <a:t>nce</a:t>
            </a:r>
            <a:endParaRPr lang="en-US" sz="2400" b="1" dirty="0" smtClean="0">
              <a:solidFill>
                <a:schemeClr val="tx1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tx1"/>
                </a:solidFill>
                <a:cs typeface="Arial" pitchFamily="34" charset="0"/>
              </a:rPr>
              <a:t>Sunday  - -------------</a:t>
            </a:r>
            <a:endParaRPr lang="en-US" sz="2400" b="1" dirty="0">
              <a:solidFill>
                <a:schemeClr val="tx1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dirty="0" smtClean="0">
                <a:ln w="6350">
                  <a:noFill/>
                </a:ln>
                <a:solidFill>
                  <a:srgbClr val="00B0F0"/>
                </a:solidFill>
              </a:rPr>
              <a:t>Basic </a:t>
            </a:r>
            <a:r>
              <a:rPr lang="pl-PL" sz="3600" b="1" dirty="0" err="1" smtClean="0">
                <a:ln w="6350">
                  <a:noFill/>
                </a:ln>
                <a:solidFill>
                  <a:srgbClr val="00B0F0"/>
                </a:solidFill>
              </a:rPr>
              <a:t>Mesocycle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51520" y="1844824"/>
            <a:ext cx="8424936" cy="4896544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The technical </a:t>
            </a:r>
            <a:r>
              <a:rPr lang="en-US" sz="2800" dirty="0">
                <a:solidFill>
                  <a:schemeClr val="tx1"/>
                </a:solidFill>
              </a:rPr>
              <a:t>workouts consists </a:t>
            </a:r>
            <a:r>
              <a:rPr lang="en-US" sz="2800" dirty="0" smtClean="0">
                <a:solidFill>
                  <a:schemeClr val="tx1"/>
                </a:solidFill>
              </a:rPr>
              <a:t>of</a:t>
            </a:r>
            <a:r>
              <a:rPr lang="pl-PL" sz="2800" dirty="0" smtClean="0">
                <a:solidFill>
                  <a:schemeClr val="tx1"/>
                </a:solidFill>
              </a:rPr>
              <a:t>:</a:t>
            </a:r>
          </a:p>
          <a:p>
            <a:pPr marL="365760" lvl="1" indent="0">
              <a:lnSpc>
                <a:spcPct val="90000"/>
              </a:lnSpc>
              <a:spcBef>
                <a:spcPts val="600"/>
              </a:spcBef>
              <a:buNone/>
            </a:pPr>
            <a:endParaRPr lang="pl-PL" sz="2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2800" dirty="0" smtClean="0">
                <a:solidFill>
                  <a:schemeClr val="tx1"/>
                </a:solidFill>
              </a:rPr>
              <a:t> 	</a:t>
            </a:r>
            <a:r>
              <a:rPr lang="en-US" sz="2800" dirty="0" smtClean="0">
                <a:solidFill>
                  <a:schemeClr val="tx1"/>
                </a:solidFill>
              </a:rPr>
              <a:t>imitation of take off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schemeClr val="tx1"/>
                </a:solidFill>
              </a:rPr>
              <a:t>  r</a:t>
            </a:r>
            <a:r>
              <a:rPr lang="pl-PL" sz="2800" dirty="0" smtClean="0">
                <a:solidFill>
                  <a:schemeClr val="tx1"/>
                </a:solidFill>
              </a:rPr>
              <a:t>h</a:t>
            </a:r>
            <a:r>
              <a:rPr lang="en-US" sz="2800" dirty="0" err="1" smtClean="0">
                <a:solidFill>
                  <a:schemeClr val="tx1"/>
                </a:solidFill>
              </a:rPr>
              <a:t>ythm</a:t>
            </a:r>
            <a:r>
              <a:rPr lang="pl-PL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of take off</a:t>
            </a:r>
          </a:p>
          <a:p>
            <a:pPr marL="365760" lvl="1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pl-PL" sz="2800" dirty="0" smtClean="0">
                <a:solidFill>
                  <a:schemeClr val="tx1"/>
                </a:solidFill>
              </a:rPr>
              <a:t> 	</a:t>
            </a:r>
            <a:endParaRPr lang="pl-PL" sz="2800" dirty="0">
              <a:solidFill>
                <a:schemeClr val="tx1"/>
              </a:solidFill>
            </a:endParaRPr>
          </a:p>
          <a:p>
            <a:pPr marL="365760" lvl="1" indent="0">
              <a:lnSpc>
                <a:spcPct val="90000"/>
              </a:lnSpc>
              <a:spcBef>
                <a:spcPts val="600"/>
              </a:spcBef>
              <a:buNone/>
            </a:pPr>
            <a:endParaRPr lang="pl-P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5261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99392"/>
            <a:ext cx="9144000" cy="1772816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dirty="0" smtClean="0">
                <a:ln w="6350">
                  <a:noFill/>
                </a:ln>
                <a:solidFill>
                  <a:srgbClr val="00B0F0"/>
                </a:solidFill>
              </a:rPr>
              <a:t>Basic </a:t>
            </a:r>
            <a:r>
              <a:rPr lang="pl-PL" sz="3600" b="1" dirty="0" err="1" smtClean="0">
                <a:ln w="6350">
                  <a:noFill/>
                </a:ln>
                <a:solidFill>
                  <a:srgbClr val="00B0F0"/>
                </a:solidFill>
              </a:rPr>
              <a:t>Mesocycle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67544" y="1412776"/>
            <a:ext cx="8352928" cy="511256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Tx/>
              <a:buFontTx/>
              <a:buNone/>
            </a:pPr>
            <a:endParaRPr lang="pl-PL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502920" indent="-457200">
              <a:lnSpc>
                <a:spcPct val="90000"/>
              </a:lnSpc>
              <a:buClrTx/>
              <a:buFontTx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Warm up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Jumping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pl-PL" sz="2400" b="1" dirty="0" smtClean="0">
                <a:solidFill>
                  <a:srgbClr val="00B050"/>
                </a:solidFill>
              </a:rPr>
              <a:t>El. of </a:t>
            </a:r>
            <a:r>
              <a:rPr lang="en-US" sz="2400" b="1" dirty="0" smtClean="0">
                <a:solidFill>
                  <a:srgbClr val="00B050"/>
                </a:solidFill>
              </a:rPr>
              <a:t>LJ </a:t>
            </a:r>
            <a:r>
              <a:rPr lang="pl-PL" sz="2400" b="1" dirty="0" err="1" smtClean="0">
                <a:solidFill>
                  <a:srgbClr val="00B050"/>
                </a:solidFill>
              </a:rPr>
              <a:t>technique</a:t>
            </a:r>
            <a:r>
              <a:rPr lang="en-US" sz="2400" b="1" dirty="0" smtClean="0">
                <a:solidFill>
                  <a:srgbClr val="00B050"/>
                </a:solidFill>
              </a:rPr>
              <a:t>: 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Imit. of take off, 1 step                  </a:t>
            </a:r>
            <a:r>
              <a:rPr lang="en-US" sz="2400" dirty="0" err="1" smtClean="0">
                <a:solidFill>
                  <a:srgbClr val="00B050"/>
                </a:solidFill>
              </a:rPr>
              <a:t>3x8</a:t>
            </a:r>
            <a:r>
              <a:rPr lang="en-US" sz="2400" dirty="0" smtClean="0">
                <a:solidFill>
                  <a:srgbClr val="00B050"/>
                </a:solidFill>
              </a:rPr>
              <a:t> (TL), </a:t>
            </a:r>
            <a:r>
              <a:rPr lang="en-US" sz="2400" dirty="0" err="1" smtClean="0">
                <a:solidFill>
                  <a:srgbClr val="00B050"/>
                </a:solidFill>
              </a:rPr>
              <a:t>1x8</a:t>
            </a:r>
            <a:r>
              <a:rPr lang="en-US" sz="2400" dirty="0" smtClean="0">
                <a:solidFill>
                  <a:srgbClr val="00B050"/>
                </a:solidFill>
              </a:rPr>
              <a:t> (SL)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Imit. of take off, 3 steps                 </a:t>
            </a:r>
            <a:r>
              <a:rPr lang="en-US" sz="2400" dirty="0" err="1" smtClean="0">
                <a:solidFill>
                  <a:srgbClr val="00B050"/>
                </a:solidFill>
              </a:rPr>
              <a:t>3x6</a:t>
            </a:r>
            <a:r>
              <a:rPr lang="en-US" sz="2400" dirty="0" smtClean="0">
                <a:solidFill>
                  <a:srgbClr val="00B050"/>
                </a:solidFill>
              </a:rPr>
              <a:t> (TL), </a:t>
            </a:r>
            <a:r>
              <a:rPr lang="en-US" sz="2400" dirty="0" err="1" smtClean="0">
                <a:solidFill>
                  <a:srgbClr val="00B050"/>
                </a:solidFill>
              </a:rPr>
              <a:t>1x6</a:t>
            </a:r>
            <a:r>
              <a:rPr lang="en-US" sz="2400" dirty="0" smtClean="0">
                <a:solidFill>
                  <a:srgbClr val="00B050"/>
                </a:solidFill>
              </a:rPr>
              <a:t> (SL)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Rhythm of take off, 1 step              </a:t>
            </a:r>
            <a:r>
              <a:rPr lang="en-US" sz="2400" dirty="0" err="1" smtClean="0">
                <a:solidFill>
                  <a:srgbClr val="00B050"/>
                </a:solidFill>
              </a:rPr>
              <a:t>3x6</a:t>
            </a:r>
            <a:r>
              <a:rPr lang="en-US" sz="2400" dirty="0" smtClean="0">
                <a:solidFill>
                  <a:srgbClr val="00B050"/>
                </a:solidFill>
              </a:rPr>
              <a:t> (TL), </a:t>
            </a:r>
            <a:r>
              <a:rPr lang="en-US" sz="2400" dirty="0" err="1" smtClean="0">
                <a:solidFill>
                  <a:srgbClr val="00B050"/>
                </a:solidFill>
              </a:rPr>
              <a:t>1x6</a:t>
            </a:r>
            <a:r>
              <a:rPr lang="en-US" sz="2400" dirty="0" smtClean="0">
                <a:solidFill>
                  <a:srgbClr val="00B050"/>
                </a:solidFill>
              </a:rPr>
              <a:t> (SL)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Rhythm of take off, 3 steps            </a:t>
            </a:r>
            <a:r>
              <a:rPr lang="en-US" sz="2400" dirty="0" err="1" smtClean="0">
                <a:solidFill>
                  <a:srgbClr val="00B050"/>
                </a:solidFill>
              </a:rPr>
              <a:t>3x4</a:t>
            </a:r>
            <a:r>
              <a:rPr lang="en-US" sz="2400" dirty="0" smtClean="0">
                <a:solidFill>
                  <a:srgbClr val="00B050"/>
                </a:solidFill>
              </a:rPr>
              <a:t> (TL), </a:t>
            </a:r>
            <a:r>
              <a:rPr lang="en-US" sz="2400" dirty="0" err="1" smtClean="0">
                <a:solidFill>
                  <a:srgbClr val="00B050"/>
                </a:solidFill>
              </a:rPr>
              <a:t>1x4</a:t>
            </a:r>
            <a:r>
              <a:rPr lang="en-US" sz="2400" dirty="0" smtClean="0">
                <a:solidFill>
                  <a:srgbClr val="00B050"/>
                </a:solidFill>
              </a:rPr>
              <a:t> (SL</a:t>
            </a:r>
            <a:r>
              <a:rPr lang="pl-PL" sz="2400" dirty="0" smtClean="0">
                <a:solidFill>
                  <a:srgbClr val="00B050"/>
                </a:solidFill>
              </a:rPr>
              <a:t>)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de-DE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Jogging 5’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Flexibility drills 10’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endParaRPr lang="pl-PL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4589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en-GB" sz="3600" b="1" i="1" dirty="0" smtClean="0">
                <a:ln w="6350">
                  <a:noFill/>
                </a:ln>
                <a:solidFill>
                  <a:srgbClr val="7030A0"/>
                </a:solidFill>
              </a:rPr>
              <a:t>Special </a:t>
            </a:r>
            <a:r>
              <a:rPr lang="pl-PL" sz="3600" b="1" i="1" dirty="0" smtClean="0">
                <a:ln w="6350">
                  <a:noFill/>
                </a:ln>
                <a:solidFill>
                  <a:srgbClr val="7030A0"/>
                </a:solidFill>
              </a:rPr>
              <a:t>P</a:t>
            </a:r>
            <a:r>
              <a:rPr lang="en-GB" sz="3600" b="1" i="1" dirty="0" smtClean="0">
                <a:ln w="6350">
                  <a:noFill/>
                </a:ln>
                <a:solidFill>
                  <a:srgbClr val="7030A0"/>
                </a:solidFill>
              </a:rPr>
              <a:t>reparation</a:t>
            </a:r>
            <a:r>
              <a:rPr lang="pl-PL" sz="3600" b="1" i="1" dirty="0" smtClean="0">
                <a:ln w="6350">
                  <a:noFill/>
                </a:ln>
                <a:solidFill>
                  <a:srgbClr val="7030A0"/>
                </a:solidFill>
              </a:rPr>
              <a:t>  </a:t>
            </a:r>
            <a:br>
              <a:rPr lang="pl-PL" sz="3600" b="1" i="1" dirty="0" smtClean="0">
                <a:ln w="6350">
                  <a:noFill/>
                </a:ln>
                <a:solidFill>
                  <a:srgbClr val="7030A0"/>
                </a:solidFill>
              </a:rPr>
            </a:br>
            <a:r>
              <a:rPr lang="pl-PL" sz="3600" b="1" i="1" dirty="0" err="1" smtClean="0">
                <a:ln w="6350">
                  <a:noFill/>
                </a:ln>
                <a:solidFill>
                  <a:srgbClr val="7030A0"/>
                </a:solidFill>
              </a:rPr>
              <a:t>Mesocycle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> </a:t>
            </a: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95536" y="2564904"/>
            <a:ext cx="8496944" cy="4104456"/>
          </a:xfrm>
        </p:spPr>
        <p:txBody>
          <a:bodyPr/>
          <a:lstStyle/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Monday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– </a:t>
            </a:r>
            <a:r>
              <a:rPr lang="pl-PL" sz="2400" b="1" dirty="0" err="1" smtClean="0">
                <a:solidFill>
                  <a:srgbClr val="00B050"/>
                </a:solidFill>
                <a:cs typeface="Arial" pitchFamily="34" charset="0"/>
              </a:rPr>
              <a:t>LJ</a:t>
            </a:r>
            <a:r>
              <a:rPr lang="pl-PL" sz="2400" b="1" dirty="0" smtClean="0">
                <a:solidFill>
                  <a:srgbClr val="00B050"/>
                </a:solidFill>
                <a:cs typeface="Arial" pitchFamily="34" charset="0"/>
              </a:rPr>
              <a:t> </a:t>
            </a:r>
            <a:r>
              <a:rPr lang="pl-PL" sz="2400" b="1" dirty="0" err="1">
                <a:solidFill>
                  <a:srgbClr val="00B050"/>
                </a:solidFill>
                <a:cs typeface="Arial" pitchFamily="34" charset="0"/>
              </a:rPr>
              <a:t>technique</a:t>
            </a:r>
            <a:r>
              <a:rPr lang="pl-PL" sz="2400" b="1" dirty="0">
                <a:solidFill>
                  <a:srgbClr val="00B050"/>
                </a:solidFill>
                <a:cs typeface="Arial" pitchFamily="34" charset="0"/>
              </a:rPr>
              <a:t> </a:t>
            </a:r>
            <a:endParaRPr lang="pl-PL" sz="2400" b="1" dirty="0">
              <a:solidFill>
                <a:schemeClr val="tx1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Tuesday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 – </a:t>
            </a: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strength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 </a:t>
            </a:r>
            <a:endParaRPr lang="pl-PL" sz="2400" b="1" dirty="0">
              <a:solidFill>
                <a:srgbClr val="00B050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Wednesday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 – </a:t>
            </a: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flexibility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 + </a:t>
            </a: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speed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Thursday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– ---------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Friday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 - </a:t>
            </a: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flexibility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 + 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jumping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Saturday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 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- </a:t>
            </a: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speed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endurence</a:t>
            </a:r>
            <a:endParaRPr lang="pl-PL" sz="2400" b="1" dirty="0">
              <a:solidFill>
                <a:schemeClr val="tx1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Sunday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  - -------------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en-GB" sz="3600" dirty="0">
                <a:ln w="6350">
                  <a:noFill/>
                </a:ln>
                <a:solidFill>
                  <a:srgbClr val="7030A0"/>
                </a:solidFill>
              </a:rPr>
              <a:t>Special </a:t>
            </a:r>
            <a:r>
              <a:rPr lang="pl-PL" sz="3600" dirty="0">
                <a:ln w="6350">
                  <a:noFill/>
                </a:ln>
                <a:solidFill>
                  <a:srgbClr val="7030A0"/>
                </a:solidFill>
              </a:rPr>
              <a:t>P</a:t>
            </a:r>
            <a:r>
              <a:rPr lang="en-GB" sz="3600" dirty="0">
                <a:ln w="6350">
                  <a:noFill/>
                </a:ln>
                <a:solidFill>
                  <a:srgbClr val="7030A0"/>
                </a:solidFill>
              </a:rPr>
              <a:t>reparation</a:t>
            </a:r>
            <a:r>
              <a:rPr lang="pl-PL" sz="3600" dirty="0">
                <a:ln w="6350">
                  <a:noFill/>
                </a:ln>
                <a:solidFill>
                  <a:srgbClr val="7030A0"/>
                </a:solidFill>
              </a:rPr>
              <a:t>  </a:t>
            </a:r>
            <a:br>
              <a:rPr lang="pl-PL" sz="3600" dirty="0">
                <a:ln w="6350">
                  <a:noFill/>
                </a:ln>
                <a:solidFill>
                  <a:srgbClr val="7030A0"/>
                </a:solidFill>
              </a:rPr>
            </a:br>
            <a:r>
              <a:rPr lang="pl-PL" sz="3600" dirty="0" err="1" smtClean="0">
                <a:ln w="6350">
                  <a:noFill/>
                </a:ln>
                <a:solidFill>
                  <a:srgbClr val="7030A0"/>
                </a:solidFill>
              </a:rPr>
              <a:t>Mesocycle</a:t>
            </a:r>
            <a: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67544" y="1844824"/>
            <a:ext cx="8064896" cy="4896544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The </a:t>
            </a:r>
            <a:r>
              <a:rPr lang="pl-PL" sz="2800" dirty="0" err="1" smtClean="0">
                <a:solidFill>
                  <a:schemeClr val="tx1"/>
                </a:solidFill>
              </a:rPr>
              <a:t>technical</a:t>
            </a:r>
            <a:r>
              <a:rPr lang="pl-PL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workouts </a:t>
            </a:r>
            <a:r>
              <a:rPr lang="en-US" sz="2800" dirty="0">
                <a:solidFill>
                  <a:schemeClr val="tx1"/>
                </a:solidFill>
              </a:rPr>
              <a:t>consists </a:t>
            </a:r>
            <a:r>
              <a:rPr lang="en-US" sz="2800" dirty="0" smtClean="0">
                <a:solidFill>
                  <a:schemeClr val="tx1"/>
                </a:solidFill>
              </a:rPr>
              <a:t>of</a:t>
            </a:r>
            <a:r>
              <a:rPr lang="pl-PL" sz="2800" dirty="0" smtClean="0">
                <a:solidFill>
                  <a:schemeClr val="tx1"/>
                </a:solidFill>
              </a:rPr>
              <a:t>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2800" dirty="0" smtClean="0">
                <a:solidFill>
                  <a:schemeClr val="tx1"/>
                </a:solidFill>
              </a:rPr>
              <a:t> 	  </a:t>
            </a:r>
            <a:r>
              <a:rPr lang="en-US" sz="2800" dirty="0" smtClean="0">
                <a:solidFill>
                  <a:schemeClr val="tx1"/>
                </a:solidFill>
              </a:rPr>
              <a:t>rhythm of take off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schemeClr val="tx1"/>
                </a:solidFill>
              </a:rPr>
              <a:t>    standing long jump</a:t>
            </a:r>
            <a:endParaRPr lang="pl-PL" sz="2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2800" dirty="0">
                <a:solidFill>
                  <a:schemeClr val="tx1"/>
                </a:solidFill>
              </a:rPr>
              <a:t> </a:t>
            </a:r>
            <a:r>
              <a:rPr lang="pl-PL" sz="2800" dirty="0" smtClean="0">
                <a:solidFill>
                  <a:schemeClr val="tx1"/>
                </a:solidFill>
              </a:rPr>
              <a:t>   </a:t>
            </a:r>
            <a:r>
              <a:rPr lang="en-US" sz="2800" dirty="0" smtClean="0">
                <a:solidFill>
                  <a:schemeClr val="tx1"/>
                </a:solidFill>
              </a:rPr>
              <a:t>short approach + take</a:t>
            </a:r>
            <a:r>
              <a:rPr lang="pl-PL" sz="2800" dirty="0" smtClean="0">
                <a:solidFill>
                  <a:schemeClr val="tx1"/>
                </a:solidFill>
              </a:rPr>
              <a:t> off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schemeClr val="tx1"/>
                </a:solidFill>
              </a:rPr>
              <a:t>    short technique </a:t>
            </a:r>
          </a:p>
          <a:p>
            <a:pPr marL="365760" lvl="1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pl-PL" sz="2800" dirty="0" smtClean="0">
                <a:solidFill>
                  <a:schemeClr val="tx1"/>
                </a:solidFill>
              </a:rPr>
              <a:t> 	</a:t>
            </a:r>
            <a:endParaRPr lang="pl-PL" sz="2800" dirty="0">
              <a:solidFill>
                <a:schemeClr val="tx1"/>
              </a:solidFill>
            </a:endParaRPr>
          </a:p>
          <a:p>
            <a:pPr marL="365760" lvl="1" indent="0">
              <a:lnSpc>
                <a:spcPct val="90000"/>
              </a:lnSpc>
              <a:spcBef>
                <a:spcPts val="600"/>
              </a:spcBef>
              <a:buNone/>
            </a:pPr>
            <a:endParaRPr lang="pl-P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4768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99392"/>
            <a:ext cx="9144000" cy="1772816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en-GB" sz="3600" i="1" dirty="0">
                <a:ln w="6350">
                  <a:noFill/>
                </a:ln>
                <a:solidFill>
                  <a:srgbClr val="7030A0"/>
                </a:solidFill>
              </a:rPr>
              <a:t>Special </a:t>
            </a:r>
            <a:r>
              <a:rPr lang="pl-PL" sz="3600" i="1" dirty="0" smtClean="0">
                <a:ln w="6350">
                  <a:noFill/>
                </a:ln>
                <a:solidFill>
                  <a:srgbClr val="7030A0"/>
                </a:solidFill>
              </a:rPr>
              <a:t>P</a:t>
            </a:r>
            <a:r>
              <a:rPr lang="en-GB" sz="3600" i="1" dirty="0" smtClean="0">
                <a:ln w="6350">
                  <a:noFill/>
                </a:ln>
                <a:solidFill>
                  <a:srgbClr val="7030A0"/>
                </a:solidFill>
              </a:rPr>
              <a:t>reparation</a:t>
            </a:r>
            <a:r>
              <a:rPr lang="pl-PL" sz="3600" b="1" i="1" dirty="0" smtClean="0">
                <a:ln w="6350">
                  <a:noFill/>
                </a:ln>
                <a:solidFill>
                  <a:srgbClr val="7030A0"/>
                </a:solidFill>
              </a:rPr>
              <a:t> </a:t>
            </a:r>
            <a:br>
              <a:rPr lang="pl-PL" sz="3600" b="1" i="1" dirty="0" smtClean="0">
                <a:ln w="6350">
                  <a:noFill/>
                </a:ln>
                <a:solidFill>
                  <a:srgbClr val="7030A0"/>
                </a:solidFill>
              </a:rPr>
            </a:br>
            <a:r>
              <a:rPr lang="pl-PL" sz="3600" b="1" i="1" dirty="0" err="1" smtClean="0">
                <a:ln w="6350">
                  <a:noFill/>
                </a:ln>
                <a:solidFill>
                  <a:srgbClr val="7030A0"/>
                </a:solidFill>
              </a:rPr>
              <a:t>Mesocycle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39552" y="1916832"/>
            <a:ext cx="7992888" cy="4608512"/>
          </a:xfrm>
        </p:spPr>
        <p:txBody>
          <a:bodyPr>
            <a:noAutofit/>
          </a:bodyPr>
          <a:lstStyle/>
          <a:p>
            <a:pPr marL="45720" indent="0">
              <a:lnSpc>
                <a:spcPct val="90000"/>
              </a:lnSpc>
              <a:buClrTx/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Warm up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l-PL" sz="2400" b="1" dirty="0" err="1" smtClean="0">
                <a:solidFill>
                  <a:srgbClr val="00B050"/>
                </a:solidFill>
              </a:rPr>
              <a:t>LJ</a:t>
            </a:r>
            <a:r>
              <a:rPr lang="pl-PL" sz="2400" b="1" dirty="0" smtClean="0">
                <a:solidFill>
                  <a:srgbClr val="00B050"/>
                </a:solidFill>
              </a:rPr>
              <a:t> </a:t>
            </a:r>
            <a:r>
              <a:rPr lang="pl-PL" sz="2400" b="1" dirty="0" err="1" smtClean="0">
                <a:solidFill>
                  <a:srgbClr val="00B050"/>
                </a:solidFill>
              </a:rPr>
              <a:t>technique</a:t>
            </a:r>
            <a:r>
              <a:rPr lang="en-US" sz="2400" b="1" dirty="0" smtClean="0">
                <a:solidFill>
                  <a:srgbClr val="00B050"/>
                </a:solidFill>
              </a:rPr>
              <a:t>: 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Rhythm of take off, 1 step                </a:t>
            </a:r>
            <a:r>
              <a:rPr lang="en-US" sz="2400" dirty="0" err="1" smtClean="0">
                <a:solidFill>
                  <a:srgbClr val="00B050"/>
                </a:solidFill>
              </a:rPr>
              <a:t>3x6</a:t>
            </a:r>
            <a:r>
              <a:rPr lang="en-US" sz="2400" dirty="0" smtClean="0">
                <a:solidFill>
                  <a:srgbClr val="00B050"/>
                </a:solidFill>
              </a:rPr>
              <a:t> (TL), </a:t>
            </a:r>
            <a:r>
              <a:rPr lang="en-US" sz="2400" dirty="0" err="1" smtClean="0">
                <a:solidFill>
                  <a:srgbClr val="00B050"/>
                </a:solidFill>
              </a:rPr>
              <a:t>1x6</a:t>
            </a:r>
            <a:r>
              <a:rPr lang="en-US" sz="2400" dirty="0" smtClean="0">
                <a:solidFill>
                  <a:srgbClr val="00B050"/>
                </a:solidFill>
              </a:rPr>
              <a:t> (SL)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Rhythm of take off, 3 steps               </a:t>
            </a:r>
            <a:r>
              <a:rPr lang="en-US" sz="2400" dirty="0" err="1" smtClean="0">
                <a:solidFill>
                  <a:srgbClr val="00B050"/>
                </a:solidFill>
              </a:rPr>
              <a:t>3x4</a:t>
            </a:r>
            <a:r>
              <a:rPr lang="en-US" sz="2400" dirty="0" smtClean="0">
                <a:solidFill>
                  <a:srgbClr val="00B050"/>
                </a:solidFill>
              </a:rPr>
              <a:t> (TL), </a:t>
            </a:r>
            <a:r>
              <a:rPr lang="en-US" sz="2400" dirty="0" err="1" smtClean="0">
                <a:solidFill>
                  <a:srgbClr val="00B050"/>
                </a:solidFill>
              </a:rPr>
              <a:t>1x4</a:t>
            </a:r>
            <a:r>
              <a:rPr lang="en-US" sz="2400" dirty="0" smtClean="0">
                <a:solidFill>
                  <a:srgbClr val="00B050"/>
                </a:solidFill>
              </a:rPr>
              <a:t> (SL)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Standing long jump          </a:t>
            </a:r>
            <a:r>
              <a:rPr lang="en-US" sz="2400" dirty="0" err="1" smtClean="0">
                <a:solidFill>
                  <a:srgbClr val="00B050"/>
                </a:solidFill>
              </a:rPr>
              <a:t>6x</a:t>
            </a:r>
            <a:r>
              <a:rPr lang="en-US" sz="2400" dirty="0" smtClean="0">
                <a:solidFill>
                  <a:srgbClr val="00B050"/>
                </a:solidFill>
              </a:rPr>
              <a:t> (</a:t>
            </a:r>
            <a:r>
              <a:rPr lang="en-US" sz="2400" dirty="0" err="1" smtClean="0">
                <a:solidFill>
                  <a:srgbClr val="00B050"/>
                </a:solidFill>
              </a:rPr>
              <a:t>3x</a:t>
            </a:r>
            <a:r>
              <a:rPr lang="en-US" sz="2400" dirty="0" smtClean="0">
                <a:solidFill>
                  <a:srgbClr val="00B050"/>
                </a:solidFill>
              </a:rPr>
              <a:t> both legs, </a:t>
            </a:r>
            <a:r>
              <a:rPr lang="en-US" sz="2400" dirty="0" err="1" smtClean="0">
                <a:solidFill>
                  <a:srgbClr val="00B050"/>
                </a:solidFill>
              </a:rPr>
              <a:t>2xTL</a:t>
            </a:r>
            <a:r>
              <a:rPr lang="en-US" sz="2400" dirty="0" smtClean="0">
                <a:solidFill>
                  <a:srgbClr val="00B050"/>
                </a:solidFill>
              </a:rPr>
              <a:t>, </a:t>
            </a:r>
            <a:r>
              <a:rPr lang="en-US" sz="2400" dirty="0" err="1" smtClean="0">
                <a:solidFill>
                  <a:srgbClr val="00B050"/>
                </a:solidFill>
              </a:rPr>
              <a:t>1xSL</a:t>
            </a:r>
            <a:r>
              <a:rPr lang="en-US" sz="2400" dirty="0" smtClean="0">
                <a:solidFill>
                  <a:srgbClr val="00B050"/>
                </a:solidFill>
              </a:rPr>
              <a:t>)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Approach (6-8 steps) + take off          4-</a:t>
            </a:r>
            <a:r>
              <a:rPr lang="en-US" sz="2400" dirty="0" err="1" smtClean="0">
                <a:solidFill>
                  <a:srgbClr val="00B050"/>
                </a:solidFill>
              </a:rPr>
              <a:t>6x</a:t>
            </a:r>
            <a:endParaRPr lang="en-US" sz="2400" dirty="0" smtClean="0">
              <a:solidFill>
                <a:srgbClr val="00B050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Short technique (approach 6-8 steps)  4-</a:t>
            </a:r>
            <a:r>
              <a:rPr lang="en-US" sz="2400" dirty="0" err="1" smtClean="0">
                <a:solidFill>
                  <a:srgbClr val="00B050"/>
                </a:solidFill>
              </a:rPr>
              <a:t>6x</a:t>
            </a:r>
            <a:endParaRPr lang="en-US" sz="2400" dirty="0" smtClean="0">
              <a:solidFill>
                <a:srgbClr val="00B050"/>
              </a:solidFill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Runs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6x60</a:t>
            </a: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Flexib</a:t>
            </a: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lity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drills </a:t>
            </a: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10’</a:t>
            </a:r>
            <a:endParaRPr lang="pl-PL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98298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en-GB" sz="3200" b="1" i="1" dirty="0" smtClean="0">
                <a:ln w="6350">
                  <a:noFill/>
                </a:ln>
                <a:solidFill>
                  <a:srgbClr val="45CF97"/>
                </a:solidFill>
              </a:rPr>
              <a:t>Technical </a:t>
            </a:r>
            <a:r>
              <a:rPr lang="pl-PL" sz="3200" b="1" i="1" dirty="0" smtClean="0">
                <a:ln w="6350">
                  <a:noFill/>
                </a:ln>
                <a:solidFill>
                  <a:srgbClr val="45CF97"/>
                </a:solidFill>
              </a:rPr>
              <a:t>P</a:t>
            </a:r>
            <a:r>
              <a:rPr lang="en-GB" sz="3200" b="1" i="1" dirty="0" smtClean="0">
                <a:ln w="6350">
                  <a:noFill/>
                </a:ln>
                <a:solidFill>
                  <a:srgbClr val="45CF97"/>
                </a:solidFill>
              </a:rPr>
              <a:t>reparation </a:t>
            </a:r>
            <a:r>
              <a:rPr lang="pl-PL" sz="3200" b="1" i="1" dirty="0" smtClean="0">
                <a:ln w="6350">
                  <a:noFill/>
                </a:ln>
                <a:solidFill>
                  <a:srgbClr val="45CF97"/>
                </a:solidFill>
              </a:rPr>
              <a:t/>
            </a:r>
            <a:br>
              <a:rPr lang="pl-PL" sz="3200" b="1" i="1" dirty="0" smtClean="0">
                <a:ln w="6350">
                  <a:noFill/>
                </a:ln>
                <a:solidFill>
                  <a:srgbClr val="45CF97"/>
                </a:solidFill>
              </a:rPr>
            </a:br>
            <a:r>
              <a:rPr lang="pl-PL" sz="3200" b="1" i="1" dirty="0" err="1" smtClean="0">
                <a:ln w="6350">
                  <a:noFill/>
                </a:ln>
                <a:solidFill>
                  <a:srgbClr val="45CF97"/>
                </a:solidFill>
              </a:rPr>
              <a:t>Mesocycle</a:t>
            </a:r>
            <a:r>
              <a:rPr lang="pl-PL" sz="3200" b="1" i="1" dirty="0" smtClean="0">
                <a:ln w="6350">
                  <a:noFill/>
                </a:ln>
                <a:solidFill>
                  <a:srgbClr val="45CF97"/>
                </a:solidFill>
              </a:rPr>
              <a:t/>
            </a:r>
            <a:br>
              <a:rPr lang="pl-PL" sz="3200" b="1" i="1" dirty="0" smtClean="0">
                <a:ln w="6350">
                  <a:noFill/>
                </a:ln>
                <a:solidFill>
                  <a:srgbClr val="45CF97"/>
                </a:solidFill>
              </a:rPr>
            </a:br>
            <a:r>
              <a:rPr lang="pl-PL" sz="3200" b="1" i="1" dirty="0">
                <a:ln w="6350">
                  <a:noFill/>
                </a:ln>
                <a:solidFill>
                  <a:srgbClr val="66FF33"/>
                </a:solidFill>
              </a:rPr>
              <a:t/>
            </a:r>
            <a:br>
              <a:rPr lang="pl-PL" sz="3200" b="1" i="1" dirty="0">
                <a:ln w="6350">
                  <a:noFill/>
                </a:ln>
                <a:solidFill>
                  <a:srgbClr val="66FF33"/>
                </a:solidFill>
              </a:rPr>
            </a:br>
            <a:endParaRPr lang="pl-PL" sz="3200" b="1" i="1" dirty="0">
              <a:ln w="6350">
                <a:noFill/>
              </a:ln>
              <a:solidFill>
                <a:srgbClr val="66FF33"/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39552" y="2420888"/>
            <a:ext cx="7848872" cy="4000504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endParaRPr lang="pl-PL" sz="2400" b="1" dirty="0" smtClean="0">
              <a:solidFill>
                <a:srgbClr val="000066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Monday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–  </a:t>
            </a:r>
            <a:r>
              <a:rPr lang="pl-PL" sz="2400" b="1" dirty="0" err="1">
                <a:solidFill>
                  <a:srgbClr val="00B050"/>
                </a:solidFill>
                <a:cs typeface="Arial" pitchFamily="34" charset="0"/>
              </a:rPr>
              <a:t>LJ</a:t>
            </a:r>
            <a:r>
              <a:rPr lang="pl-PL" sz="2400" b="1" dirty="0">
                <a:solidFill>
                  <a:srgbClr val="00B050"/>
                </a:solidFill>
                <a:cs typeface="Arial" pitchFamily="34" charset="0"/>
              </a:rPr>
              <a:t> </a:t>
            </a:r>
            <a:r>
              <a:rPr lang="pl-PL" sz="2400" b="1" dirty="0" err="1">
                <a:solidFill>
                  <a:srgbClr val="00B050"/>
                </a:solidFill>
                <a:cs typeface="Arial" pitchFamily="34" charset="0"/>
              </a:rPr>
              <a:t>technique</a:t>
            </a:r>
            <a:endParaRPr lang="pl-PL" sz="2400" b="1" dirty="0">
              <a:solidFill>
                <a:srgbClr val="00B050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Tuesday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 – </a:t>
            </a: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strength</a:t>
            </a:r>
            <a:endParaRPr lang="pl-PL" sz="2400" b="1" dirty="0">
              <a:solidFill>
                <a:schemeClr val="tx1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Wednesday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– </a:t>
            </a: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flexibility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+ </a:t>
            </a: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speed</a:t>
            </a:r>
            <a:endParaRPr lang="pl-PL" sz="2400" b="1" dirty="0" smtClean="0">
              <a:solidFill>
                <a:schemeClr val="tx1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Thursday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– ---------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Friday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-  </a:t>
            </a:r>
            <a:r>
              <a:rPr lang="pl-PL" sz="2400" b="1" dirty="0" err="1" smtClean="0">
                <a:solidFill>
                  <a:srgbClr val="00B050"/>
                </a:solidFill>
                <a:cs typeface="Arial" pitchFamily="34" charset="0"/>
              </a:rPr>
              <a:t>LJ</a:t>
            </a:r>
            <a:r>
              <a:rPr lang="pl-PL" sz="2400" b="1" dirty="0" smtClean="0">
                <a:solidFill>
                  <a:srgbClr val="00B050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rgbClr val="00B050"/>
                </a:solidFill>
                <a:cs typeface="Arial" pitchFamily="34" charset="0"/>
              </a:rPr>
              <a:t>technique</a:t>
            </a:r>
            <a:endParaRPr lang="pl-PL" sz="2400" b="1" dirty="0" smtClean="0">
              <a:solidFill>
                <a:srgbClr val="00B050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Saturday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 - </a:t>
            </a: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flexibility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+ </a:t>
            </a: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speed</a:t>
            </a:r>
            <a:endParaRPr lang="pl-PL" sz="2400" b="1" dirty="0" smtClean="0">
              <a:solidFill>
                <a:schemeClr val="tx1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Sunday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 - -------------</a:t>
            </a:r>
            <a:endParaRPr lang="pl-PL" sz="2400" b="1" dirty="0">
              <a:solidFill>
                <a:schemeClr val="tx1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en-GB" sz="3600" i="1" dirty="0">
                <a:ln w="6350">
                  <a:noFill/>
                </a:ln>
                <a:solidFill>
                  <a:srgbClr val="45CF97"/>
                </a:solidFill>
              </a:rPr>
              <a:t>Technical</a:t>
            </a:r>
            <a:r>
              <a:rPr lang="en-GB" sz="3600" i="1" dirty="0" smtClean="0">
                <a:ln w="6350">
                  <a:noFill/>
                </a:ln>
                <a:solidFill>
                  <a:srgbClr val="45CF97"/>
                </a:solidFill>
              </a:rPr>
              <a:t> </a:t>
            </a:r>
            <a:r>
              <a:rPr lang="pl-PL" sz="3600" i="1" dirty="0">
                <a:ln w="6350">
                  <a:noFill/>
                </a:ln>
                <a:solidFill>
                  <a:srgbClr val="45CF97"/>
                </a:solidFill>
              </a:rPr>
              <a:t>P</a:t>
            </a:r>
            <a:r>
              <a:rPr lang="en-GB" sz="3600" i="1" dirty="0">
                <a:ln w="6350">
                  <a:noFill/>
                </a:ln>
                <a:solidFill>
                  <a:srgbClr val="45CF97"/>
                </a:solidFill>
              </a:rPr>
              <a:t>reparation</a:t>
            </a:r>
            <a:r>
              <a:rPr lang="pl-PL" sz="3600" i="1" dirty="0">
                <a:ln w="6350">
                  <a:noFill/>
                </a:ln>
                <a:solidFill>
                  <a:srgbClr val="45CF97"/>
                </a:solidFill>
              </a:rPr>
              <a:t>  </a:t>
            </a:r>
            <a:br>
              <a:rPr lang="pl-PL" sz="3600" i="1" dirty="0">
                <a:ln w="6350">
                  <a:noFill/>
                </a:ln>
                <a:solidFill>
                  <a:srgbClr val="45CF97"/>
                </a:solidFill>
              </a:rPr>
            </a:br>
            <a:r>
              <a:rPr lang="pl-PL" sz="3600" i="1" dirty="0" err="1" smtClean="0">
                <a:ln w="6350">
                  <a:noFill/>
                </a:ln>
                <a:solidFill>
                  <a:srgbClr val="45CF97"/>
                </a:solidFill>
              </a:rPr>
              <a:t>Mesocycle</a:t>
            </a:r>
            <a: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67544" y="1844824"/>
            <a:ext cx="8208912" cy="4896544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The </a:t>
            </a:r>
            <a:r>
              <a:rPr lang="pl-PL" sz="2800" dirty="0" err="1" smtClean="0">
                <a:solidFill>
                  <a:schemeClr val="tx1"/>
                </a:solidFill>
              </a:rPr>
              <a:t>technical</a:t>
            </a:r>
            <a:r>
              <a:rPr lang="pl-PL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workouts </a:t>
            </a:r>
            <a:r>
              <a:rPr lang="en-US" sz="2800" dirty="0">
                <a:solidFill>
                  <a:schemeClr val="tx1"/>
                </a:solidFill>
              </a:rPr>
              <a:t>consists </a:t>
            </a:r>
            <a:r>
              <a:rPr lang="en-US" sz="2800" dirty="0" smtClean="0">
                <a:solidFill>
                  <a:schemeClr val="tx1"/>
                </a:solidFill>
              </a:rPr>
              <a:t>of</a:t>
            </a:r>
            <a:r>
              <a:rPr lang="pl-PL" sz="2800" dirty="0" smtClean="0">
                <a:solidFill>
                  <a:schemeClr val="tx1"/>
                </a:solidFill>
              </a:rPr>
              <a:t>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2800" dirty="0" smtClean="0">
                <a:solidFill>
                  <a:schemeClr val="tx1"/>
                </a:solidFill>
              </a:rPr>
              <a:t> 	  </a:t>
            </a:r>
            <a:r>
              <a:rPr lang="en-US" sz="2800" dirty="0" smtClean="0">
                <a:solidFill>
                  <a:schemeClr val="tx1"/>
                </a:solidFill>
              </a:rPr>
              <a:t>rhythm of take off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2800" dirty="0" smtClean="0">
                <a:solidFill>
                  <a:schemeClr val="tx1"/>
                </a:solidFill>
              </a:rPr>
              <a:t>    </a:t>
            </a:r>
            <a:r>
              <a:rPr lang="en-US" sz="2800" dirty="0" smtClean="0">
                <a:solidFill>
                  <a:schemeClr val="tx1"/>
                </a:solidFill>
              </a:rPr>
              <a:t>short approach + take</a:t>
            </a:r>
            <a:r>
              <a:rPr lang="pl-PL" sz="2800" dirty="0" smtClean="0">
                <a:solidFill>
                  <a:schemeClr val="tx1"/>
                </a:solidFill>
              </a:rPr>
              <a:t> off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schemeClr val="tx1"/>
                </a:solidFill>
              </a:rPr>
              <a:t>    short technique </a:t>
            </a:r>
            <a:endParaRPr lang="pl-PL" sz="2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2800" dirty="0">
                <a:solidFill>
                  <a:schemeClr val="tx1"/>
                </a:solidFill>
              </a:rPr>
              <a:t> </a:t>
            </a:r>
            <a:r>
              <a:rPr lang="pl-PL" sz="2800" dirty="0" smtClean="0">
                <a:solidFill>
                  <a:schemeClr val="tx1"/>
                </a:solidFill>
              </a:rPr>
              <a:t>   </a:t>
            </a:r>
            <a:r>
              <a:rPr lang="en-US" sz="2800" dirty="0" smtClean="0">
                <a:solidFill>
                  <a:schemeClr val="tx1"/>
                </a:solidFill>
              </a:rPr>
              <a:t>full approach </a:t>
            </a:r>
            <a:r>
              <a:rPr lang="pl-PL" sz="2800" dirty="0" smtClean="0">
                <a:solidFill>
                  <a:schemeClr val="tx1"/>
                </a:solidFill>
              </a:rPr>
              <a:t>+ </a:t>
            </a:r>
            <a:r>
              <a:rPr lang="pl-PL" sz="2800" dirty="0" err="1" smtClean="0">
                <a:solidFill>
                  <a:schemeClr val="tx1"/>
                </a:solidFill>
              </a:rPr>
              <a:t>take</a:t>
            </a:r>
            <a:r>
              <a:rPr lang="pl-PL" sz="2800" dirty="0" smtClean="0">
                <a:solidFill>
                  <a:schemeClr val="tx1"/>
                </a:solidFill>
              </a:rPr>
              <a:t> off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365760" lvl="1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pl-PL" sz="2800" dirty="0" smtClean="0">
                <a:solidFill>
                  <a:schemeClr val="tx1"/>
                </a:solidFill>
              </a:rPr>
              <a:t> 	</a:t>
            </a:r>
            <a:endParaRPr lang="pl-PL" sz="2800" dirty="0">
              <a:solidFill>
                <a:schemeClr val="tx1"/>
              </a:solidFill>
            </a:endParaRPr>
          </a:p>
          <a:p>
            <a:pPr marL="365760" lvl="1" indent="0">
              <a:lnSpc>
                <a:spcPct val="90000"/>
              </a:lnSpc>
              <a:spcBef>
                <a:spcPts val="600"/>
              </a:spcBef>
              <a:buNone/>
            </a:pPr>
            <a:endParaRPr lang="pl-P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4550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99392"/>
            <a:ext cx="9144000" cy="1772816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en-GB" sz="3600" i="1" dirty="0">
                <a:ln w="6350">
                  <a:noFill/>
                </a:ln>
                <a:solidFill>
                  <a:srgbClr val="45CF97"/>
                </a:solidFill>
              </a:rPr>
              <a:t>Technical </a:t>
            </a:r>
            <a:r>
              <a:rPr lang="pl-PL" sz="3600" i="1" dirty="0">
                <a:ln w="6350">
                  <a:noFill/>
                </a:ln>
                <a:solidFill>
                  <a:srgbClr val="45CF97"/>
                </a:solidFill>
              </a:rPr>
              <a:t>P</a:t>
            </a:r>
            <a:r>
              <a:rPr lang="en-GB" sz="3600" i="1" dirty="0" smtClean="0">
                <a:ln w="6350">
                  <a:noFill/>
                </a:ln>
                <a:solidFill>
                  <a:srgbClr val="45CF97"/>
                </a:solidFill>
              </a:rPr>
              <a:t>reparation</a:t>
            </a:r>
            <a:r>
              <a:rPr lang="pl-PL" sz="3600" i="1" dirty="0" smtClean="0">
                <a:ln w="6350">
                  <a:noFill/>
                </a:ln>
                <a:solidFill>
                  <a:srgbClr val="45CF97"/>
                </a:solidFill>
              </a:rPr>
              <a:t/>
            </a:r>
            <a:br>
              <a:rPr lang="pl-PL" sz="3600" i="1" dirty="0" smtClean="0">
                <a:ln w="6350">
                  <a:noFill/>
                </a:ln>
                <a:solidFill>
                  <a:srgbClr val="45CF97"/>
                </a:solidFill>
              </a:rPr>
            </a:br>
            <a:r>
              <a:rPr lang="pl-PL" sz="3600" b="1" i="1" dirty="0" smtClean="0">
                <a:ln w="6350">
                  <a:noFill/>
                </a:ln>
                <a:solidFill>
                  <a:srgbClr val="45CF97"/>
                </a:solidFill>
              </a:rPr>
              <a:t> </a:t>
            </a:r>
            <a:r>
              <a:rPr lang="pl-PL" sz="3600" b="1" i="1" dirty="0" err="1" smtClean="0">
                <a:ln w="6350">
                  <a:noFill/>
                </a:ln>
                <a:solidFill>
                  <a:srgbClr val="45CF97"/>
                </a:solidFill>
              </a:rPr>
              <a:t>Mesocycle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11560" y="1772816"/>
            <a:ext cx="8208912" cy="482453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Tx/>
              <a:buFontTx/>
              <a:buNone/>
            </a:pPr>
            <a:endParaRPr lang="pl-PL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lnSpc>
                <a:spcPct val="90000"/>
              </a:lnSpc>
              <a:buClrTx/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pl-PL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Warm</a:t>
            </a: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up</a:t>
            </a:r>
            <a:endParaRPr lang="pl-PL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l-PL" sz="2400" b="1" dirty="0" err="1" smtClean="0">
                <a:solidFill>
                  <a:srgbClr val="00B050"/>
                </a:solidFill>
              </a:rPr>
              <a:t>LJ</a:t>
            </a:r>
            <a:r>
              <a:rPr lang="pl-PL" sz="2400" b="1" dirty="0" smtClean="0">
                <a:solidFill>
                  <a:srgbClr val="00B050"/>
                </a:solidFill>
              </a:rPr>
              <a:t> </a:t>
            </a:r>
            <a:r>
              <a:rPr lang="pl-PL" sz="2400" b="1" dirty="0" err="1" smtClean="0">
                <a:solidFill>
                  <a:srgbClr val="00B050"/>
                </a:solidFill>
              </a:rPr>
              <a:t>technique</a:t>
            </a:r>
            <a:r>
              <a:rPr lang="en-US" sz="2400" b="1" dirty="0" smtClean="0">
                <a:solidFill>
                  <a:srgbClr val="00B050"/>
                </a:solidFill>
              </a:rPr>
              <a:t>: 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Rhythm of take off, 1 step                </a:t>
            </a:r>
            <a:r>
              <a:rPr lang="pl-PL" sz="2400" dirty="0" smtClean="0">
                <a:solidFill>
                  <a:srgbClr val="00B050"/>
                </a:solidFill>
              </a:rPr>
              <a:t>  </a:t>
            </a:r>
            <a:r>
              <a:rPr lang="en-US" sz="2400" dirty="0" err="1" smtClean="0">
                <a:solidFill>
                  <a:srgbClr val="00B050"/>
                </a:solidFill>
              </a:rPr>
              <a:t>2x6</a:t>
            </a:r>
            <a:r>
              <a:rPr lang="en-US" sz="2400" dirty="0" smtClean="0">
                <a:solidFill>
                  <a:srgbClr val="00B050"/>
                </a:solidFill>
              </a:rPr>
              <a:t> (TL), </a:t>
            </a:r>
            <a:r>
              <a:rPr lang="en-US" sz="2400" dirty="0" err="1" smtClean="0">
                <a:solidFill>
                  <a:srgbClr val="00B050"/>
                </a:solidFill>
              </a:rPr>
              <a:t>1x6</a:t>
            </a:r>
            <a:r>
              <a:rPr lang="en-US" sz="2400" dirty="0" smtClean="0">
                <a:solidFill>
                  <a:srgbClr val="00B050"/>
                </a:solidFill>
              </a:rPr>
              <a:t> (SL)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Rhythm of take off, 3 steps                 </a:t>
            </a:r>
            <a:r>
              <a:rPr lang="en-US" sz="2400" dirty="0" err="1" smtClean="0">
                <a:solidFill>
                  <a:srgbClr val="00B050"/>
                </a:solidFill>
              </a:rPr>
              <a:t>2x4</a:t>
            </a:r>
            <a:r>
              <a:rPr lang="en-US" sz="2400" dirty="0" smtClean="0">
                <a:solidFill>
                  <a:srgbClr val="00B050"/>
                </a:solidFill>
              </a:rPr>
              <a:t> (TL), </a:t>
            </a:r>
            <a:r>
              <a:rPr lang="en-US" sz="2400" dirty="0" err="1" smtClean="0">
                <a:solidFill>
                  <a:srgbClr val="00B050"/>
                </a:solidFill>
              </a:rPr>
              <a:t>1x4</a:t>
            </a:r>
            <a:r>
              <a:rPr lang="en-US" sz="2400" dirty="0" smtClean="0">
                <a:solidFill>
                  <a:srgbClr val="00B050"/>
                </a:solidFill>
              </a:rPr>
              <a:t> (SL)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Approach (10-12 steps) + take off          </a:t>
            </a:r>
            <a:r>
              <a:rPr lang="pl-PL" sz="2400" dirty="0" smtClean="0">
                <a:solidFill>
                  <a:srgbClr val="00B050"/>
                </a:solidFill>
              </a:rPr>
              <a:t>      </a:t>
            </a:r>
            <a:r>
              <a:rPr lang="en-US" sz="2400" dirty="0" smtClean="0">
                <a:solidFill>
                  <a:srgbClr val="00B050"/>
                </a:solidFill>
              </a:rPr>
              <a:t>4-</a:t>
            </a:r>
            <a:r>
              <a:rPr lang="en-US" sz="2400" dirty="0" err="1" smtClean="0">
                <a:solidFill>
                  <a:srgbClr val="00B050"/>
                </a:solidFill>
              </a:rPr>
              <a:t>6x</a:t>
            </a:r>
            <a:endParaRPr lang="en-US" sz="2400" dirty="0" smtClean="0">
              <a:solidFill>
                <a:srgbClr val="00B050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Short technique (approach 10-12 steps)  </a:t>
            </a:r>
            <a:r>
              <a:rPr lang="pl-PL" sz="2400" dirty="0" smtClean="0">
                <a:solidFill>
                  <a:srgbClr val="00B050"/>
                </a:solidFill>
              </a:rPr>
              <a:t>     </a:t>
            </a:r>
            <a:r>
              <a:rPr lang="en-US" sz="2400" dirty="0" smtClean="0">
                <a:solidFill>
                  <a:srgbClr val="00B050"/>
                </a:solidFill>
              </a:rPr>
              <a:t>4-</a:t>
            </a:r>
            <a:r>
              <a:rPr lang="en-US" sz="2400" dirty="0" err="1" smtClean="0">
                <a:solidFill>
                  <a:srgbClr val="00B050"/>
                </a:solidFill>
              </a:rPr>
              <a:t>6x</a:t>
            </a:r>
            <a:endParaRPr lang="en-US" sz="2400" dirty="0" smtClean="0">
              <a:solidFill>
                <a:srgbClr val="00B050"/>
              </a:solidFill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l-PL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Runs</a:t>
            </a: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pl-PL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6x60m</a:t>
            </a:r>
            <a:endParaRPr lang="pl-PL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Flexib</a:t>
            </a: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lity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drills    10’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6309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0" y="188639"/>
            <a:ext cx="9144000" cy="818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endParaRPr lang="pl-PL" sz="4000" dirty="0" smtClean="0">
              <a:ln w="12700">
                <a:solidFill>
                  <a:srgbClr val="33CC33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">
              <a:defRPr/>
            </a:pPr>
            <a:endParaRPr lang="pl-PL" sz="2000" dirty="0" smtClean="0"/>
          </a:p>
          <a:p>
            <a:pPr algn="just">
              <a:defRPr/>
            </a:pPr>
            <a:endParaRPr lang="pl-PL" sz="2000" dirty="0"/>
          </a:p>
          <a:p>
            <a:pPr algn="just">
              <a:defRPr/>
            </a:pPr>
            <a:endParaRPr lang="pl-PL" sz="2000" dirty="0" smtClean="0"/>
          </a:p>
          <a:p>
            <a:pPr algn="just">
              <a:defRPr/>
            </a:pPr>
            <a:endParaRPr lang="pl-PL" sz="2000" dirty="0"/>
          </a:p>
          <a:p>
            <a:pPr algn="just">
              <a:defRPr/>
            </a:pPr>
            <a:endParaRPr lang="pl-PL" sz="2000" dirty="0" smtClean="0"/>
          </a:p>
          <a:p>
            <a:pPr algn="just">
              <a:defRPr/>
            </a:pPr>
            <a:endParaRPr lang="pl-PL" sz="2000" dirty="0"/>
          </a:p>
          <a:p>
            <a:pPr algn="just">
              <a:defRPr/>
            </a:pPr>
            <a:endParaRPr lang="pl-PL" sz="2000" dirty="0" smtClean="0"/>
          </a:p>
          <a:p>
            <a:pPr algn="just">
              <a:defRPr/>
            </a:pPr>
            <a:endParaRPr lang="pl-PL" sz="2000" dirty="0"/>
          </a:p>
          <a:p>
            <a:pPr algn="just">
              <a:defRPr/>
            </a:pPr>
            <a:endParaRPr lang="pl-PL" sz="2000" dirty="0" smtClean="0"/>
          </a:p>
          <a:p>
            <a:pPr algn="just">
              <a:defRPr/>
            </a:pPr>
            <a:endParaRPr lang="pl-PL" sz="2000" dirty="0"/>
          </a:p>
          <a:p>
            <a:pPr algn="just">
              <a:defRPr/>
            </a:pPr>
            <a:endParaRPr lang="pl-PL" sz="2000" dirty="0" smtClean="0"/>
          </a:p>
          <a:p>
            <a:pPr algn="just">
              <a:defRPr/>
            </a:pPr>
            <a:endParaRPr lang="pl-PL" sz="2000" dirty="0"/>
          </a:p>
          <a:p>
            <a:pPr algn="just">
              <a:defRPr/>
            </a:pPr>
            <a:endParaRPr lang="pl-PL" sz="2000" dirty="0" smtClean="0"/>
          </a:p>
          <a:p>
            <a:pPr algn="just">
              <a:defRPr/>
            </a:pPr>
            <a:endParaRPr lang="pl-PL" sz="2000" dirty="0"/>
          </a:p>
          <a:p>
            <a:pPr algn="just">
              <a:defRPr/>
            </a:pPr>
            <a:endParaRPr lang="pl-PL" sz="2000" dirty="0" smtClean="0"/>
          </a:p>
          <a:p>
            <a:pPr algn="just">
              <a:defRPr/>
            </a:pPr>
            <a:endParaRPr lang="pl-PL" sz="2000" dirty="0"/>
          </a:p>
          <a:p>
            <a:pPr algn="just">
              <a:defRPr/>
            </a:pPr>
            <a:endParaRPr lang="pl-PL" sz="2400" dirty="0" smtClean="0"/>
          </a:p>
          <a:p>
            <a:pPr algn="just">
              <a:defRPr/>
            </a:pPr>
            <a:endParaRPr lang="pl-PL" sz="3200" dirty="0">
              <a:solidFill>
                <a:srgbClr val="FFFF00"/>
              </a:solidFill>
            </a:endParaRPr>
          </a:p>
          <a:p>
            <a:pPr algn="just">
              <a:defRPr/>
            </a:pPr>
            <a:endParaRPr lang="pl-PL" sz="3200" dirty="0">
              <a:solidFill>
                <a:srgbClr val="FFFFFF"/>
              </a:solidFill>
            </a:endParaRPr>
          </a:p>
          <a:p>
            <a:pPr algn="just">
              <a:defRPr/>
            </a:pPr>
            <a:endParaRPr lang="pl-PL" dirty="0">
              <a:solidFill>
                <a:srgbClr val="FFFFFF"/>
              </a:solidFill>
            </a:endParaRPr>
          </a:p>
          <a:p>
            <a:pPr algn="just">
              <a:defRPr/>
            </a:pPr>
            <a:r>
              <a:rPr lang="pl-PL" b="1" i="1" dirty="0" smtClean="0">
                <a:solidFill>
                  <a:srgbClr val="FFFFFF"/>
                </a:solidFill>
              </a:rPr>
              <a:t>                                                                                          </a:t>
            </a:r>
          </a:p>
          <a:p>
            <a:pPr algn="just">
              <a:defRPr/>
            </a:pPr>
            <a:endParaRPr lang="pl-PL" b="1" i="1" dirty="0">
              <a:solidFill>
                <a:srgbClr val="FFFF00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88141408"/>
              </p:ext>
            </p:extLst>
          </p:nvPr>
        </p:nvGraphicFramePr>
        <p:xfrm>
          <a:off x="0" y="188640"/>
          <a:ext cx="9036496" cy="6336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22343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99392"/>
            <a:ext cx="9144000" cy="1772816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en-GB" sz="3600" i="1" dirty="0">
                <a:ln w="6350">
                  <a:noFill/>
                </a:ln>
                <a:solidFill>
                  <a:srgbClr val="45CF97"/>
                </a:solidFill>
              </a:rPr>
              <a:t>Technical </a:t>
            </a:r>
            <a:r>
              <a:rPr lang="pl-PL" sz="3600" i="1" dirty="0">
                <a:ln w="6350">
                  <a:noFill/>
                </a:ln>
                <a:solidFill>
                  <a:srgbClr val="45CF97"/>
                </a:solidFill>
              </a:rPr>
              <a:t>P</a:t>
            </a:r>
            <a:r>
              <a:rPr lang="en-GB" sz="3600" i="1" dirty="0" smtClean="0">
                <a:ln w="6350">
                  <a:noFill/>
                </a:ln>
                <a:solidFill>
                  <a:srgbClr val="45CF97"/>
                </a:solidFill>
              </a:rPr>
              <a:t>reparation</a:t>
            </a:r>
            <a:r>
              <a:rPr lang="pl-PL" sz="3600" b="1" i="1" dirty="0" smtClean="0">
                <a:ln w="6350">
                  <a:noFill/>
                </a:ln>
                <a:solidFill>
                  <a:srgbClr val="45CF97"/>
                </a:solidFill>
              </a:rPr>
              <a:t> </a:t>
            </a:r>
            <a:br>
              <a:rPr lang="pl-PL" sz="3600" b="1" i="1" dirty="0" smtClean="0">
                <a:ln w="6350">
                  <a:noFill/>
                </a:ln>
                <a:solidFill>
                  <a:srgbClr val="45CF97"/>
                </a:solidFill>
              </a:rPr>
            </a:br>
            <a:r>
              <a:rPr lang="pl-PL" sz="3600" b="1" i="1" dirty="0" err="1" smtClean="0">
                <a:ln w="6350">
                  <a:noFill/>
                </a:ln>
                <a:solidFill>
                  <a:srgbClr val="45CF97"/>
                </a:solidFill>
              </a:rPr>
              <a:t>Mesocycle</a:t>
            </a:r>
            <a:r>
              <a:rPr lang="pl-PL" sz="3600" b="1" i="1" dirty="0" smtClean="0">
                <a:ln w="6350">
                  <a:noFill/>
                </a:ln>
                <a:solidFill>
                  <a:srgbClr val="45CF97"/>
                </a:solidFill>
              </a:rPr>
              <a:t/>
            </a:r>
            <a:br>
              <a:rPr lang="pl-PL" sz="3600" b="1" i="1" dirty="0" smtClean="0">
                <a:ln w="6350">
                  <a:noFill/>
                </a:ln>
                <a:solidFill>
                  <a:srgbClr val="45CF97"/>
                </a:solidFill>
              </a:rPr>
            </a:br>
            <a:endParaRPr lang="pl-PL" sz="3600" b="1" i="1" dirty="0">
              <a:ln w="6350">
                <a:noFill/>
              </a:ln>
              <a:solidFill>
                <a:srgbClr val="45CF97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39552" y="1988840"/>
            <a:ext cx="8064896" cy="4077072"/>
          </a:xfrm>
        </p:spPr>
        <p:txBody>
          <a:bodyPr>
            <a:noAutofit/>
          </a:bodyPr>
          <a:lstStyle/>
          <a:p>
            <a:pPr marL="45720" indent="0">
              <a:lnSpc>
                <a:spcPct val="90000"/>
              </a:lnSpc>
              <a:buClrTx/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pl-PL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Warm</a:t>
            </a: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up</a:t>
            </a:r>
            <a:endParaRPr lang="pl-PL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l-PL" sz="2400" b="1" dirty="0" err="1" smtClean="0">
                <a:solidFill>
                  <a:srgbClr val="00B050"/>
                </a:solidFill>
              </a:rPr>
              <a:t>LJ</a:t>
            </a:r>
            <a:r>
              <a:rPr lang="pl-PL" sz="2400" b="1" dirty="0" smtClean="0">
                <a:solidFill>
                  <a:srgbClr val="00B050"/>
                </a:solidFill>
              </a:rPr>
              <a:t> </a:t>
            </a:r>
            <a:r>
              <a:rPr lang="pl-PL" sz="2400" b="1" dirty="0" err="1" smtClean="0">
                <a:solidFill>
                  <a:srgbClr val="00B050"/>
                </a:solidFill>
              </a:rPr>
              <a:t>technique</a:t>
            </a:r>
            <a:r>
              <a:rPr lang="en-US" sz="2400" b="1" dirty="0" smtClean="0">
                <a:solidFill>
                  <a:srgbClr val="00B050"/>
                </a:solidFill>
              </a:rPr>
              <a:t>: 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R</a:t>
            </a:r>
            <a:r>
              <a:rPr lang="pl-PL" sz="2400" dirty="0" smtClean="0">
                <a:solidFill>
                  <a:srgbClr val="00B050"/>
                </a:solidFill>
              </a:rPr>
              <a:t>h</a:t>
            </a:r>
            <a:r>
              <a:rPr lang="en-US" sz="2400" dirty="0" err="1" smtClean="0">
                <a:solidFill>
                  <a:srgbClr val="00B050"/>
                </a:solidFill>
              </a:rPr>
              <a:t>ythm</a:t>
            </a:r>
            <a:r>
              <a:rPr lang="en-US" sz="2400" dirty="0" smtClean="0">
                <a:solidFill>
                  <a:srgbClr val="00B050"/>
                </a:solidFill>
              </a:rPr>
              <a:t> of take off, 3 steps                </a:t>
            </a:r>
            <a:r>
              <a:rPr lang="en-US" sz="2400" dirty="0" err="1" smtClean="0">
                <a:solidFill>
                  <a:srgbClr val="00B050"/>
                </a:solidFill>
              </a:rPr>
              <a:t>2x4</a:t>
            </a:r>
            <a:r>
              <a:rPr lang="en-US" sz="2400" dirty="0" smtClean="0">
                <a:solidFill>
                  <a:srgbClr val="00B050"/>
                </a:solidFill>
              </a:rPr>
              <a:t> (TL), </a:t>
            </a:r>
            <a:r>
              <a:rPr lang="en-US" sz="2400" dirty="0" err="1" smtClean="0">
                <a:solidFill>
                  <a:srgbClr val="00B050"/>
                </a:solidFill>
              </a:rPr>
              <a:t>1x4</a:t>
            </a:r>
            <a:r>
              <a:rPr lang="en-US" sz="2400" dirty="0" smtClean="0">
                <a:solidFill>
                  <a:srgbClr val="00B050"/>
                </a:solidFill>
              </a:rPr>
              <a:t> (SL)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pl-PL" sz="2400" dirty="0" err="1">
                <a:solidFill>
                  <a:srgbClr val="00B050"/>
                </a:solidFill>
              </a:rPr>
              <a:t>Approach</a:t>
            </a:r>
            <a:r>
              <a:rPr lang="pl-PL" sz="2400" dirty="0">
                <a:solidFill>
                  <a:srgbClr val="00B050"/>
                </a:solidFill>
              </a:rPr>
              <a:t> (10-12 </a:t>
            </a:r>
            <a:r>
              <a:rPr lang="pl-PL" sz="2400" dirty="0" err="1">
                <a:solidFill>
                  <a:srgbClr val="00B050"/>
                </a:solidFill>
              </a:rPr>
              <a:t>steps</a:t>
            </a:r>
            <a:r>
              <a:rPr lang="pl-PL" sz="2400" dirty="0">
                <a:solidFill>
                  <a:srgbClr val="00B050"/>
                </a:solidFill>
              </a:rPr>
              <a:t>) + </a:t>
            </a:r>
            <a:r>
              <a:rPr lang="pl-PL" sz="2400" dirty="0" err="1">
                <a:solidFill>
                  <a:srgbClr val="00B050"/>
                </a:solidFill>
              </a:rPr>
              <a:t>take</a:t>
            </a:r>
            <a:r>
              <a:rPr lang="pl-PL" sz="2400" dirty="0">
                <a:solidFill>
                  <a:srgbClr val="00B050"/>
                </a:solidFill>
              </a:rPr>
              <a:t> off          </a:t>
            </a:r>
            <a:r>
              <a:rPr lang="pl-PL" sz="2400" dirty="0" smtClean="0">
                <a:solidFill>
                  <a:srgbClr val="00B050"/>
                </a:solidFill>
              </a:rPr>
              <a:t>        2-</a:t>
            </a:r>
            <a:r>
              <a:rPr lang="pl-PL" sz="2400" dirty="0" err="1" smtClean="0">
                <a:solidFill>
                  <a:srgbClr val="00B050"/>
                </a:solidFill>
              </a:rPr>
              <a:t>3x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pl-PL" sz="2400" dirty="0" err="1">
                <a:solidFill>
                  <a:srgbClr val="00B050"/>
                </a:solidFill>
              </a:rPr>
              <a:t>Short</a:t>
            </a:r>
            <a:r>
              <a:rPr lang="pl-PL" sz="2400" dirty="0">
                <a:solidFill>
                  <a:srgbClr val="00B050"/>
                </a:solidFill>
              </a:rPr>
              <a:t> </a:t>
            </a:r>
            <a:r>
              <a:rPr lang="pl-PL" sz="2400" dirty="0" err="1">
                <a:solidFill>
                  <a:srgbClr val="00B050"/>
                </a:solidFill>
              </a:rPr>
              <a:t>technique</a:t>
            </a:r>
            <a:r>
              <a:rPr lang="pl-PL" sz="2400" dirty="0">
                <a:solidFill>
                  <a:srgbClr val="00B050"/>
                </a:solidFill>
              </a:rPr>
              <a:t> (</a:t>
            </a:r>
            <a:r>
              <a:rPr lang="pl-PL" sz="2400" dirty="0" err="1">
                <a:solidFill>
                  <a:srgbClr val="00B050"/>
                </a:solidFill>
              </a:rPr>
              <a:t>approach</a:t>
            </a:r>
            <a:r>
              <a:rPr lang="pl-PL" sz="2400" dirty="0">
                <a:solidFill>
                  <a:srgbClr val="00B050"/>
                </a:solidFill>
              </a:rPr>
              <a:t> 10-12 </a:t>
            </a:r>
            <a:r>
              <a:rPr lang="pl-PL" sz="2400" dirty="0" err="1">
                <a:solidFill>
                  <a:srgbClr val="00B050"/>
                </a:solidFill>
              </a:rPr>
              <a:t>steps</a:t>
            </a:r>
            <a:r>
              <a:rPr lang="pl-PL" sz="2400" dirty="0">
                <a:solidFill>
                  <a:srgbClr val="00B050"/>
                </a:solidFill>
              </a:rPr>
              <a:t>)  </a:t>
            </a:r>
            <a:r>
              <a:rPr lang="pl-PL" sz="2400" dirty="0" smtClean="0">
                <a:solidFill>
                  <a:srgbClr val="00B050"/>
                </a:solidFill>
              </a:rPr>
              <a:t>       4-</a:t>
            </a:r>
            <a:r>
              <a:rPr lang="pl-PL" sz="2400" dirty="0" err="1" smtClean="0">
                <a:solidFill>
                  <a:srgbClr val="00B050"/>
                </a:solidFill>
              </a:rPr>
              <a:t>6x</a:t>
            </a:r>
            <a:r>
              <a:rPr lang="pl-PL" sz="2400" dirty="0" smtClean="0">
                <a:solidFill>
                  <a:srgbClr val="00B050"/>
                </a:solidFill>
              </a:rPr>
              <a:t> 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Approach (full – 16-18 steps) + take off          3-</a:t>
            </a:r>
            <a:r>
              <a:rPr lang="en-US" sz="2400" dirty="0" err="1" smtClean="0">
                <a:solidFill>
                  <a:srgbClr val="00B050"/>
                </a:solidFill>
              </a:rPr>
              <a:t>4x</a:t>
            </a:r>
            <a:endParaRPr lang="en-US" sz="2400" dirty="0" smtClean="0">
              <a:solidFill>
                <a:srgbClr val="00B050"/>
              </a:solidFill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Jogging 5’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Flexibility drills 10’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6475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i="1" dirty="0" err="1" smtClean="0">
                <a:ln w="6350">
                  <a:noFill/>
                </a:ln>
                <a:solidFill>
                  <a:srgbClr val="0070C0"/>
                </a:solidFill>
              </a:rPr>
              <a:t>Competition</a:t>
            </a:r>
            <a:r>
              <a:rPr lang="pl-PL" sz="3600" b="1" i="1" dirty="0" smtClean="0">
                <a:ln w="6350">
                  <a:noFill/>
                </a:ln>
                <a:solidFill>
                  <a:srgbClr val="0070C0"/>
                </a:solidFill>
              </a:rPr>
              <a:t> </a:t>
            </a:r>
            <a:br>
              <a:rPr lang="pl-PL" sz="3600" b="1" i="1" dirty="0" smtClean="0">
                <a:ln w="6350">
                  <a:noFill/>
                </a:ln>
                <a:solidFill>
                  <a:srgbClr val="0070C0"/>
                </a:solidFill>
              </a:rPr>
            </a:br>
            <a:r>
              <a:rPr lang="pl-PL" sz="3600" b="1" i="1" dirty="0" err="1" smtClean="0">
                <a:ln w="6350">
                  <a:noFill/>
                </a:ln>
                <a:solidFill>
                  <a:srgbClr val="0070C0"/>
                </a:solidFill>
              </a:rPr>
              <a:t>Mesocycle</a:t>
            </a:r>
            <a:r>
              <a:rPr lang="pl-PL" sz="3600" b="1" i="1" dirty="0" smtClean="0">
                <a:ln w="6350">
                  <a:noFill/>
                </a:ln>
                <a:solidFill>
                  <a:srgbClr val="0070C0"/>
                </a:solidFill>
              </a:rPr>
              <a:t> 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755576" y="1988841"/>
            <a:ext cx="7848872" cy="4320479"/>
          </a:xfrm>
        </p:spPr>
        <p:txBody>
          <a:bodyPr>
            <a:normAutofit/>
          </a:bodyPr>
          <a:lstStyle/>
          <a:p>
            <a:pPr>
              <a:buClr>
                <a:srgbClr val="66FF33"/>
              </a:buClr>
              <a:buFont typeface="Wingdings" pitchFamily="2" charset="2"/>
              <a:buChar char="§"/>
            </a:pPr>
            <a:endParaRPr lang="pl-PL" sz="2400" b="1" i="1" dirty="0" smtClean="0">
              <a:solidFill>
                <a:srgbClr val="000066"/>
              </a:solidFill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chemeClr val="tx1"/>
                </a:solidFill>
                <a:cs typeface="Arial" pitchFamily="34" charset="0"/>
              </a:rPr>
              <a:t>Monday</a:t>
            </a:r>
            <a:r>
              <a:rPr lang="pl-PL" sz="2400" b="1" i="1" dirty="0" smtClean="0">
                <a:solidFill>
                  <a:schemeClr val="tx1"/>
                </a:solidFill>
                <a:cs typeface="Arial" pitchFamily="34" charset="0"/>
              </a:rPr>
              <a:t> –  </a:t>
            </a:r>
            <a:r>
              <a:rPr lang="pl-PL" sz="2400" b="1" i="1" dirty="0" err="1" smtClean="0">
                <a:solidFill>
                  <a:schemeClr val="tx1"/>
                </a:solidFill>
                <a:cs typeface="Arial" pitchFamily="34" charset="0"/>
              </a:rPr>
              <a:t>strength</a:t>
            </a:r>
            <a:r>
              <a:rPr lang="pl-PL" sz="2400" b="1" i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chemeClr val="tx1"/>
                </a:solidFill>
                <a:cs typeface="Arial" pitchFamily="34" charset="0"/>
              </a:rPr>
              <a:t>Tuesday</a:t>
            </a:r>
            <a:r>
              <a:rPr lang="pl-PL" sz="2400" b="1" i="1" dirty="0" smtClean="0">
                <a:solidFill>
                  <a:schemeClr val="tx1"/>
                </a:solidFill>
                <a:cs typeface="Arial" pitchFamily="34" charset="0"/>
              </a:rPr>
              <a:t> – </a:t>
            </a:r>
            <a:r>
              <a:rPr lang="pl-PL" sz="2400" b="1" i="1" dirty="0" err="1" smtClean="0">
                <a:solidFill>
                  <a:srgbClr val="00B050"/>
                </a:solidFill>
                <a:cs typeface="Arial" pitchFamily="34" charset="0"/>
              </a:rPr>
              <a:t>LJ</a:t>
            </a:r>
            <a:r>
              <a:rPr lang="pl-PL" sz="2400" b="1" i="1" dirty="0" smtClean="0">
                <a:solidFill>
                  <a:srgbClr val="00B050"/>
                </a:solidFill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rgbClr val="00B050"/>
                </a:solidFill>
                <a:cs typeface="Arial" pitchFamily="34" charset="0"/>
              </a:rPr>
              <a:t>technique</a:t>
            </a:r>
            <a:endParaRPr lang="pl-PL" sz="2400" b="1" i="1" dirty="0" smtClean="0">
              <a:solidFill>
                <a:srgbClr val="00B050"/>
              </a:solidFill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chemeClr val="tx1"/>
                </a:solidFill>
                <a:cs typeface="Arial" pitchFamily="34" charset="0"/>
              </a:rPr>
              <a:t>Wednesday</a:t>
            </a:r>
            <a:r>
              <a:rPr lang="pl-PL" sz="2400" b="1" i="1" dirty="0" smtClean="0">
                <a:solidFill>
                  <a:schemeClr val="tx1"/>
                </a:solidFill>
                <a:cs typeface="Arial" pitchFamily="34" charset="0"/>
              </a:rPr>
              <a:t> – </a:t>
            </a:r>
            <a:r>
              <a:rPr lang="pl-PL" sz="2400" b="1" i="1" dirty="0" err="1" smtClean="0">
                <a:solidFill>
                  <a:schemeClr val="tx1"/>
                </a:solidFill>
                <a:cs typeface="Arial" pitchFamily="34" charset="0"/>
              </a:rPr>
              <a:t>flexibility</a:t>
            </a:r>
            <a:r>
              <a:rPr lang="pl-PL" sz="2400" b="1" i="1" dirty="0" smtClean="0">
                <a:solidFill>
                  <a:schemeClr val="tx1"/>
                </a:solidFill>
                <a:cs typeface="Arial" pitchFamily="34" charset="0"/>
              </a:rPr>
              <a:t> + </a:t>
            </a:r>
            <a:r>
              <a:rPr lang="pl-PL" sz="2400" b="1" i="1" dirty="0" err="1" smtClean="0">
                <a:solidFill>
                  <a:schemeClr val="tx1"/>
                </a:solidFill>
                <a:cs typeface="Arial" pitchFamily="34" charset="0"/>
              </a:rPr>
              <a:t>speed</a:t>
            </a:r>
            <a:endParaRPr lang="pl-PL" sz="2400" b="1" i="1" dirty="0" smtClean="0">
              <a:solidFill>
                <a:schemeClr val="tx1"/>
              </a:solidFill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chemeClr val="tx1"/>
                </a:solidFill>
                <a:cs typeface="Arial" pitchFamily="34" charset="0"/>
              </a:rPr>
              <a:t>Thursday</a:t>
            </a:r>
            <a:r>
              <a:rPr lang="pl-PL" sz="2400" b="1" i="1" dirty="0" smtClean="0">
                <a:solidFill>
                  <a:schemeClr val="tx1"/>
                </a:solidFill>
                <a:cs typeface="Arial" pitchFamily="34" charset="0"/>
              </a:rPr>
              <a:t> – </a:t>
            </a:r>
            <a:r>
              <a:rPr lang="pl-PL" sz="2400" b="1" i="1" dirty="0" err="1" smtClean="0">
                <a:solidFill>
                  <a:schemeClr val="tx1"/>
                </a:solidFill>
                <a:cs typeface="Arial" pitchFamily="34" charset="0"/>
              </a:rPr>
              <a:t>general</a:t>
            </a:r>
            <a:r>
              <a:rPr lang="pl-PL" sz="2400" b="1" i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chemeClr val="tx1"/>
                </a:solidFill>
                <a:cs typeface="Arial" pitchFamily="34" charset="0"/>
              </a:rPr>
              <a:t>warm</a:t>
            </a:r>
            <a:r>
              <a:rPr lang="pl-PL" sz="2400" b="1" i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chemeClr val="tx1"/>
                </a:solidFill>
                <a:cs typeface="Arial" pitchFamily="34" charset="0"/>
              </a:rPr>
              <a:t>up</a:t>
            </a:r>
            <a:endParaRPr lang="pl-PL" sz="2400" b="1" i="1" dirty="0" smtClean="0">
              <a:solidFill>
                <a:schemeClr val="tx1"/>
              </a:solidFill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chemeClr val="tx1"/>
                </a:solidFill>
                <a:cs typeface="Arial" pitchFamily="34" charset="0"/>
              </a:rPr>
              <a:t>Friday</a:t>
            </a:r>
            <a:r>
              <a:rPr lang="pl-PL" sz="2400" b="1" i="1" dirty="0" smtClean="0">
                <a:solidFill>
                  <a:schemeClr val="tx1"/>
                </a:solidFill>
                <a:cs typeface="Arial" pitchFamily="34" charset="0"/>
              </a:rPr>
              <a:t> -  ----------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chemeClr val="tx1"/>
                </a:solidFill>
                <a:cs typeface="Arial" pitchFamily="34" charset="0"/>
              </a:rPr>
              <a:t>Saturday</a:t>
            </a:r>
            <a:r>
              <a:rPr lang="pl-PL" sz="2400" b="1" i="1" dirty="0" smtClean="0">
                <a:solidFill>
                  <a:schemeClr val="tx1"/>
                </a:solidFill>
                <a:cs typeface="Arial" pitchFamily="34" charset="0"/>
              </a:rPr>
              <a:t>  - </a:t>
            </a:r>
            <a:r>
              <a:rPr lang="pl-PL" sz="2400" b="1" i="1" dirty="0" err="1" smtClean="0">
                <a:solidFill>
                  <a:srgbClr val="FF0000"/>
                </a:solidFill>
                <a:cs typeface="Arial" pitchFamily="34" charset="0"/>
              </a:rPr>
              <a:t>competition</a:t>
            </a:r>
            <a:endParaRPr lang="pl-PL" sz="2400" b="1" i="1" dirty="0" smtClean="0">
              <a:solidFill>
                <a:srgbClr val="FF0000"/>
              </a:solidFill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chemeClr val="tx1"/>
                </a:solidFill>
                <a:cs typeface="Arial" pitchFamily="34" charset="0"/>
              </a:rPr>
              <a:t>Sunday</a:t>
            </a:r>
            <a:r>
              <a:rPr lang="pl-PL" sz="2400" b="1" i="1" dirty="0" smtClean="0">
                <a:solidFill>
                  <a:schemeClr val="tx1"/>
                </a:solidFill>
                <a:cs typeface="Arial" pitchFamily="34" charset="0"/>
              </a:rPr>
              <a:t>  - -------------</a:t>
            </a:r>
            <a:endParaRPr lang="pl-PL" sz="2400" b="1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0252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i="1" dirty="0" err="1">
                <a:ln w="6350">
                  <a:noFill/>
                </a:ln>
                <a:solidFill>
                  <a:srgbClr val="0070C0"/>
                </a:solidFill>
              </a:rPr>
              <a:t>Competition</a:t>
            </a:r>
            <a:r>
              <a:rPr lang="pl-PL" sz="3600" i="1" dirty="0">
                <a:ln w="6350">
                  <a:noFill/>
                </a:ln>
                <a:solidFill>
                  <a:srgbClr val="0070C0"/>
                </a:solidFill>
              </a:rPr>
              <a:t> </a:t>
            </a:r>
            <a:r>
              <a:rPr lang="pl-PL" sz="3600" i="1" dirty="0" smtClean="0">
                <a:ln w="6350">
                  <a:noFill/>
                </a:ln>
                <a:solidFill>
                  <a:srgbClr val="0070C0"/>
                </a:solidFill>
              </a:rPr>
              <a:t> </a:t>
            </a:r>
            <a:br>
              <a:rPr lang="pl-PL" sz="3600" i="1" dirty="0" smtClean="0">
                <a:ln w="6350">
                  <a:noFill/>
                </a:ln>
                <a:solidFill>
                  <a:srgbClr val="0070C0"/>
                </a:solidFill>
              </a:rPr>
            </a:br>
            <a:r>
              <a:rPr lang="pl-PL" sz="3600" i="1" dirty="0" err="1" smtClean="0">
                <a:ln w="6350">
                  <a:noFill/>
                </a:ln>
                <a:solidFill>
                  <a:srgbClr val="0070C0"/>
                </a:solidFill>
              </a:rPr>
              <a:t>Mesocycle</a:t>
            </a:r>
            <a: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67544" y="1844824"/>
            <a:ext cx="8208912" cy="4896544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The </a:t>
            </a:r>
            <a:r>
              <a:rPr lang="pl-PL" sz="2800" dirty="0" err="1" smtClean="0">
                <a:solidFill>
                  <a:schemeClr val="tx1"/>
                </a:solidFill>
              </a:rPr>
              <a:t>technical</a:t>
            </a:r>
            <a:r>
              <a:rPr lang="pl-PL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the </a:t>
            </a:r>
            <a:r>
              <a:rPr lang="en-US" sz="2800" dirty="0">
                <a:solidFill>
                  <a:schemeClr val="tx1"/>
                </a:solidFill>
              </a:rPr>
              <a:t>workouts consists </a:t>
            </a:r>
            <a:r>
              <a:rPr lang="en-US" sz="2800" dirty="0" smtClean="0">
                <a:solidFill>
                  <a:schemeClr val="tx1"/>
                </a:solidFill>
              </a:rPr>
              <a:t>of</a:t>
            </a:r>
            <a:r>
              <a:rPr lang="pl-PL" sz="2800" dirty="0" smtClean="0">
                <a:solidFill>
                  <a:schemeClr val="tx1"/>
                </a:solidFill>
              </a:rPr>
              <a:t>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2800" dirty="0" smtClean="0">
                <a:solidFill>
                  <a:schemeClr val="tx1"/>
                </a:solidFill>
              </a:rPr>
              <a:t> 	  </a:t>
            </a:r>
            <a:r>
              <a:rPr lang="en-US" sz="2800" dirty="0" smtClean="0">
                <a:solidFill>
                  <a:schemeClr val="tx1"/>
                </a:solidFill>
              </a:rPr>
              <a:t>rhythm of take off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2800" dirty="0" smtClean="0">
                <a:solidFill>
                  <a:schemeClr val="tx1"/>
                </a:solidFill>
              </a:rPr>
              <a:t>    </a:t>
            </a:r>
            <a:r>
              <a:rPr lang="en-US" sz="2800" dirty="0" smtClean="0">
                <a:solidFill>
                  <a:schemeClr val="tx1"/>
                </a:solidFill>
              </a:rPr>
              <a:t>short approach + take</a:t>
            </a:r>
            <a:r>
              <a:rPr lang="pl-PL" sz="2800" dirty="0" smtClean="0">
                <a:solidFill>
                  <a:schemeClr val="tx1"/>
                </a:solidFill>
              </a:rPr>
              <a:t> off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schemeClr val="tx1"/>
                </a:solidFill>
              </a:rPr>
              <a:t>    short technique </a:t>
            </a:r>
            <a:endParaRPr lang="pl-PL" sz="2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2800" dirty="0">
                <a:solidFill>
                  <a:schemeClr val="tx1"/>
                </a:solidFill>
              </a:rPr>
              <a:t> </a:t>
            </a:r>
            <a:r>
              <a:rPr lang="pl-PL" sz="2800" dirty="0" smtClean="0">
                <a:solidFill>
                  <a:schemeClr val="tx1"/>
                </a:solidFill>
              </a:rPr>
              <a:t>   </a:t>
            </a:r>
            <a:r>
              <a:rPr lang="en-US" sz="2800" dirty="0" smtClean="0">
                <a:solidFill>
                  <a:schemeClr val="tx1"/>
                </a:solidFill>
              </a:rPr>
              <a:t>full approach </a:t>
            </a:r>
            <a:r>
              <a:rPr lang="pl-PL" sz="2800" dirty="0" smtClean="0">
                <a:solidFill>
                  <a:schemeClr val="tx1"/>
                </a:solidFill>
              </a:rPr>
              <a:t>+ </a:t>
            </a:r>
            <a:r>
              <a:rPr lang="pl-PL" sz="2800" dirty="0" err="1" smtClean="0">
                <a:solidFill>
                  <a:schemeClr val="tx1"/>
                </a:solidFill>
              </a:rPr>
              <a:t>take</a:t>
            </a:r>
            <a:r>
              <a:rPr lang="pl-PL" sz="2800" dirty="0" smtClean="0">
                <a:solidFill>
                  <a:schemeClr val="tx1"/>
                </a:solidFill>
              </a:rPr>
              <a:t> off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365760" lvl="1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pl-PL" sz="2800" dirty="0" smtClean="0">
                <a:solidFill>
                  <a:schemeClr val="tx1"/>
                </a:solidFill>
              </a:rPr>
              <a:t> 	</a:t>
            </a:r>
            <a:endParaRPr lang="pl-PL" sz="2800" dirty="0">
              <a:solidFill>
                <a:schemeClr val="tx1"/>
              </a:solidFill>
            </a:endParaRPr>
          </a:p>
          <a:p>
            <a:pPr marL="365760" lvl="1" indent="0">
              <a:lnSpc>
                <a:spcPct val="90000"/>
              </a:lnSpc>
              <a:spcBef>
                <a:spcPts val="600"/>
              </a:spcBef>
              <a:buNone/>
            </a:pPr>
            <a:endParaRPr lang="pl-P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6733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99392"/>
            <a:ext cx="9144000" cy="1772816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en-US" sz="3600" i="1" dirty="0" smtClean="0">
                <a:ln w="6350">
                  <a:noFill/>
                </a:ln>
                <a:solidFill>
                  <a:srgbClr val="0070C0"/>
                </a:solidFill>
              </a:rPr>
              <a:t>Competition </a:t>
            </a:r>
            <a:br>
              <a:rPr lang="en-US" sz="3600" i="1" dirty="0" smtClean="0">
                <a:ln w="6350">
                  <a:noFill/>
                </a:ln>
                <a:solidFill>
                  <a:srgbClr val="0070C0"/>
                </a:solidFill>
              </a:rPr>
            </a:br>
            <a:r>
              <a:rPr lang="en-US" sz="3600" b="1" i="1" dirty="0" err="1" smtClean="0">
                <a:ln w="6350">
                  <a:noFill/>
                </a:ln>
                <a:solidFill>
                  <a:srgbClr val="0070C0"/>
                </a:solidFill>
              </a:rPr>
              <a:t>Mesocycle</a:t>
            </a:r>
            <a:r>
              <a:rPr lang="en-US" sz="3600" b="1" i="1" dirty="0" smtClean="0">
                <a:ln w="6350">
                  <a:noFill/>
                </a:ln>
                <a:solidFill>
                  <a:srgbClr val="0070C0"/>
                </a:solidFill>
              </a:rPr>
              <a:t/>
            </a:r>
            <a:br>
              <a:rPr lang="en-US" sz="3600" b="1" i="1" dirty="0" smtClean="0">
                <a:ln w="6350">
                  <a:noFill/>
                </a:ln>
                <a:solidFill>
                  <a:srgbClr val="0070C0"/>
                </a:solidFill>
              </a:rPr>
            </a:br>
            <a:endParaRPr lang="en-US" sz="3600" b="1" i="1" dirty="0">
              <a:ln w="6350">
                <a:noFill/>
              </a:ln>
              <a:solidFill>
                <a:srgbClr val="0070C0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11560" y="1988840"/>
            <a:ext cx="7992888" cy="4320480"/>
          </a:xfrm>
        </p:spPr>
        <p:txBody>
          <a:bodyPr>
            <a:noAutofit/>
          </a:bodyPr>
          <a:lstStyle/>
          <a:p>
            <a:pPr marL="45720" indent="0">
              <a:lnSpc>
                <a:spcPct val="90000"/>
              </a:lnSpc>
              <a:buClrTx/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pl-PL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Warm</a:t>
            </a: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up</a:t>
            </a:r>
            <a:endParaRPr lang="pl-PL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l-PL" sz="2400" b="1" dirty="0" err="1" smtClean="0">
                <a:solidFill>
                  <a:srgbClr val="00B050"/>
                </a:solidFill>
              </a:rPr>
              <a:t>LJ</a:t>
            </a:r>
            <a:r>
              <a:rPr lang="pl-PL" sz="2400" b="1" dirty="0" smtClean="0">
                <a:solidFill>
                  <a:srgbClr val="00B050"/>
                </a:solidFill>
              </a:rPr>
              <a:t> </a:t>
            </a:r>
            <a:r>
              <a:rPr lang="pl-PL" sz="2400" b="1" dirty="0" err="1" smtClean="0">
                <a:solidFill>
                  <a:srgbClr val="00B050"/>
                </a:solidFill>
              </a:rPr>
              <a:t>technique</a:t>
            </a:r>
            <a:r>
              <a:rPr lang="en-US" sz="2400" b="1" dirty="0" smtClean="0">
                <a:solidFill>
                  <a:srgbClr val="00B050"/>
                </a:solidFill>
              </a:rPr>
              <a:t>: 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R</a:t>
            </a:r>
            <a:r>
              <a:rPr lang="pl-PL" sz="2400" dirty="0" smtClean="0">
                <a:solidFill>
                  <a:srgbClr val="00B050"/>
                </a:solidFill>
              </a:rPr>
              <a:t>h</a:t>
            </a:r>
            <a:r>
              <a:rPr lang="en-US" sz="2400" dirty="0" err="1" smtClean="0">
                <a:solidFill>
                  <a:srgbClr val="00B050"/>
                </a:solidFill>
              </a:rPr>
              <a:t>ythm</a:t>
            </a:r>
            <a:r>
              <a:rPr lang="en-US" sz="2400" dirty="0" smtClean="0">
                <a:solidFill>
                  <a:srgbClr val="00B050"/>
                </a:solidFill>
              </a:rPr>
              <a:t> of take off, 3 steps               </a:t>
            </a:r>
            <a:r>
              <a:rPr lang="en-US" sz="2400" dirty="0" err="1" smtClean="0">
                <a:solidFill>
                  <a:srgbClr val="00B050"/>
                </a:solidFill>
              </a:rPr>
              <a:t>2x4</a:t>
            </a:r>
            <a:r>
              <a:rPr lang="en-US" sz="2400" dirty="0" smtClean="0">
                <a:solidFill>
                  <a:srgbClr val="00B050"/>
                </a:solidFill>
              </a:rPr>
              <a:t> (TL), </a:t>
            </a:r>
            <a:r>
              <a:rPr lang="en-US" sz="2400" dirty="0" err="1" smtClean="0">
                <a:solidFill>
                  <a:srgbClr val="00B050"/>
                </a:solidFill>
              </a:rPr>
              <a:t>1x4</a:t>
            </a:r>
            <a:r>
              <a:rPr lang="en-US" sz="2400" dirty="0" smtClean="0">
                <a:solidFill>
                  <a:srgbClr val="00B050"/>
                </a:solidFill>
              </a:rPr>
              <a:t> (SL)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Approach (12 steps) + take off                      </a:t>
            </a:r>
            <a:r>
              <a:rPr lang="pl-PL" sz="2400" dirty="0" smtClean="0">
                <a:solidFill>
                  <a:srgbClr val="00B050"/>
                </a:solidFill>
              </a:rPr>
              <a:t>2-</a:t>
            </a:r>
            <a:r>
              <a:rPr lang="pl-PL" sz="2400" dirty="0" err="1" smtClean="0">
                <a:solidFill>
                  <a:srgbClr val="00B050"/>
                </a:solidFill>
              </a:rPr>
              <a:t>3x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Short technique (approach 12 steps)              </a:t>
            </a:r>
            <a:r>
              <a:rPr lang="pl-PL" sz="2400" dirty="0" smtClean="0">
                <a:solidFill>
                  <a:srgbClr val="00B050"/>
                </a:solidFill>
              </a:rPr>
              <a:t>4-</a:t>
            </a:r>
            <a:r>
              <a:rPr lang="pl-PL" sz="2400" dirty="0" err="1" smtClean="0">
                <a:solidFill>
                  <a:srgbClr val="00B050"/>
                </a:solidFill>
              </a:rPr>
              <a:t>6x</a:t>
            </a:r>
            <a:r>
              <a:rPr lang="pl-PL" sz="2400" dirty="0" smtClean="0">
                <a:solidFill>
                  <a:srgbClr val="00B050"/>
                </a:solidFill>
              </a:rPr>
              <a:t> 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Approach (full</a:t>
            </a:r>
            <a:r>
              <a:rPr lang="pl-PL" sz="2400" dirty="0" smtClean="0">
                <a:solidFill>
                  <a:srgbClr val="00B050"/>
                </a:solidFill>
              </a:rPr>
              <a:t>: </a:t>
            </a:r>
            <a:r>
              <a:rPr lang="en-US" sz="2400" dirty="0" smtClean="0">
                <a:solidFill>
                  <a:srgbClr val="00B050"/>
                </a:solidFill>
              </a:rPr>
              <a:t>16-18 steps) + take off          </a:t>
            </a:r>
            <a:r>
              <a:rPr lang="pl-PL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3-</a:t>
            </a:r>
            <a:r>
              <a:rPr lang="en-US" sz="2400" dirty="0" err="1" smtClean="0">
                <a:solidFill>
                  <a:srgbClr val="00B050"/>
                </a:solidFill>
              </a:rPr>
              <a:t>4x</a:t>
            </a:r>
            <a:endParaRPr lang="en-US" sz="2400" dirty="0" smtClean="0">
              <a:solidFill>
                <a:srgbClr val="00B050"/>
              </a:solidFill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Jogging 5’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Flexibility drills 10’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0703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i="1" dirty="0" err="1" smtClean="0">
                <a:ln w="6350">
                  <a:noFill/>
                </a:ln>
                <a:solidFill>
                  <a:srgbClr val="000066"/>
                </a:solidFill>
              </a:rPr>
              <a:t>Transition</a:t>
            </a:r>
            <a:r>
              <a:rPr lang="pl-PL" sz="3600" b="1" i="1" dirty="0" smtClean="0">
                <a:ln w="6350">
                  <a:noFill/>
                </a:ln>
                <a:solidFill>
                  <a:srgbClr val="000066"/>
                </a:solidFill>
              </a:rPr>
              <a:t> Period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67544" y="1988841"/>
            <a:ext cx="8496944" cy="4680519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2"/>
                </a:solidFill>
              </a:rPr>
              <a:t>The </a:t>
            </a:r>
            <a:r>
              <a:rPr lang="en-US" sz="2400" dirty="0">
                <a:solidFill>
                  <a:schemeClr val="accent2"/>
                </a:solidFill>
              </a:rPr>
              <a:t>Transition Period </a:t>
            </a:r>
            <a:r>
              <a:rPr lang="en-US" sz="2400" dirty="0" smtClean="0">
                <a:solidFill>
                  <a:schemeClr val="accent2"/>
                </a:solidFill>
              </a:rPr>
              <a:t>is </a:t>
            </a:r>
            <a:r>
              <a:rPr lang="en-US" sz="2400" dirty="0">
                <a:solidFill>
                  <a:schemeClr val="accent2"/>
                </a:solidFill>
              </a:rPr>
              <a:t>a consequence of the two previous periods of </a:t>
            </a:r>
            <a:r>
              <a:rPr lang="en-US" sz="2400" dirty="0" smtClean="0">
                <a:solidFill>
                  <a:schemeClr val="accent2"/>
                </a:solidFill>
              </a:rPr>
              <a:t>training </a:t>
            </a:r>
            <a:endParaRPr lang="pl-PL" sz="2400" dirty="0" smtClean="0">
              <a:solidFill>
                <a:schemeClr val="accent2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endParaRPr lang="pl-PL" sz="2400" dirty="0" smtClean="0">
              <a:solidFill>
                <a:schemeClr val="accent2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2"/>
                </a:solidFill>
              </a:rPr>
              <a:t>The </a:t>
            </a:r>
            <a:r>
              <a:rPr lang="en-US" sz="2400" dirty="0">
                <a:solidFill>
                  <a:schemeClr val="accent2"/>
                </a:solidFill>
              </a:rPr>
              <a:t>period is not indicated for passive relaxation due to the need to start the next training period with a higher sport </a:t>
            </a:r>
            <a:r>
              <a:rPr lang="en-US" sz="2400" dirty="0" smtClean="0">
                <a:solidFill>
                  <a:schemeClr val="accent2"/>
                </a:solidFill>
              </a:rPr>
              <a:t>level </a:t>
            </a:r>
            <a:endParaRPr lang="pl-PL" sz="2400" b="1" i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025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dirty="0" err="1" smtClean="0">
                <a:ln w="6350">
                  <a:noFill/>
                </a:ln>
                <a:solidFill>
                  <a:srgbClr val="000066"/>
                </a:solidFill>
              </a:rPr>
              <a:t>Transition</a:t>
            </a:r>
            <a:r>
              <a:rPr lang="pl-PL" sz="3600" dirty="0" smtClean="0">
                <a:ln w="6350">
                  <a:noFill/>
                </a:ln>
                <a:solidFill>
                  <a:srgbClr val="000066"/>
                </a:solidFill>
              </a:rPr>
              <a:t> </a:t>
            </a:r>
            <a:r>
              <a:rPr lang="pl-PL" sz="3600" dirty="0" err="1" smtClean="0">
                <a:ln w="6350">
                  <a:noFill/>
                </a:ln>
                <a:solidFill>
                  <a:srgbClr val="000066"/>
                </a:solidFill>
              </a:rPr>
              <a:t>Mesocycle</a:t>
            </a:r>
            <a:endParaRPr lang="pl-PL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95536" y="1988841"/>
            <a:ext cx="8280920" cy="4536503"/>
          </a:xfrm>
        </p:spPr>
        <p:txBody>
          <a:bodyPr>
            <a:normAutofit/>
          </a:bodyPr>
          <a:lstStyle/>
          <a:p>
            <a:pPr>
              <a:buClr>
                <a:srgbClr val="66FF33"/>
              </a:buClr>
              <a:buFont typeface="Wingdings" pitchFamily="2" charset="2"/>
              <a:buChar char="§"/>
            </a:pPr>
            <a:endParaRPr lang="pl-PL" sz="2400" b="1" i="1" dirty="0" smtClean="0">
              <a:solidFill>
                <a:srgbClr val="000066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Monday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 – </a:t>
            </a: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general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strength</a:t>
            </a:r>
            <a:endParaRPr lang="pl-PL" sz="2400" b="1" dirty="0">
              <a:solidFill>
                <a:srgbClr val="00B050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Tuesday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– --------------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Wednesday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– </a:t>
            </a: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flexibility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 +</a:t>
            </a:r>
            <a:r>
              <a:rPr lang="pl-PL" sz="2400" b="1" dirty="0">
                <a:solidFill>
                  <a:srgbClr val="00B050"/>
                </a:solidFill>
                <a:cs typeface="Arial" pitchFamily="34" charset="0"/>
              </a:rPr>
              <a:t> el. of </a:t>
            </a:r>
            <a:r>
              <a:rPr lang="pl-PL" sz="2400" b="1" dirty="0" err="1">
                <a:solidFill>
                  <a:srgbClr val="00B050"/>
                </a:solidFill>
                <a:cs typeface="Arial" pitchFamily="34" charset="0"/>
              </a:rPr>
              <a:t>LJ</a:t>
            </a:r>
            <a:r>
              <a:rPr lang="pl-PL" sz="2400" b="1" dirty="0">
                <a:solidFill>
                  <a:srgbClr val="00B050"/>
                </a:solidFill>
                <a:cs typeface="Arial" pitchFamily="34" charset="0"/>
              </a:rPr>
              <a:t> </a:t>
            </a:r>
            <a:r>
              <a:rPr lang="pl-PL" sz="2400" b="1" dirty="0" err="1">
                <a:solidFill>
                  <a:srgbClr val="00B050"/>
                </a:solidFill>
                <a:cs typeface="Arial" pitchFamily="34" charset="0"/>
              </a:rPr>
              <a:t>technique</a:t>
            </a:r>
            <a:r>
              <a:rPr lang="pl-PL" sz="2400" b="1" dirty="0">
                <a:solidFill>
                  <a:srgbClr val="00B050"/>
                </a:solidFill>
                <a:cs typeface="Arial" pitchFamily="34" charset="0"/>
              </a:rPr>
              <a:t> </a:t>
            </a:r>
            <a:endParaRPr lang="pl-PL" sz="2400" b="1" dirty="0">
              <a:solidFill>
                <a:schemeClr val="tx1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Thursday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– ---------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Friday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– </a:t>
            </a:r>
            <a:r>
              <a:rPr lang="en-US" sz="2400" b="1" dirty="0" smtClean="0">
                <a:solidFill>
                  <a:schemeClr val="tx1"/>
                </a:solidFill>
                <a:cs typeface="Arial" pitchFamily="34" charset="0"/>
              </a:rPr>
              <a:t>general warm up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Saturday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- -------------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Sunday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 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- -------------</a:t>
            </a:r>
          </a:p>
        </p:txBody>
      </p:sp>
    </p:spTree>
    <p:extLst>
      <p:ext uri="{BB962C8B-B14F-4D97-AF65-F5344CB8AC3E}">
        <p14:creationId xmlns:p14="http://schemas.microsoft.com/office/powerpoint/2010/main" val="5111385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dirty="0" err="1">
                <a:ln w="6350">
                  <a:noFill/>
                </a:ln>
                <a:solidFill>
                  <a:srgbClr val="000066"/>
                </a:solidFill>
              </a:rPr>
              <a:t>Transition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> </a:t>
            </a:r>
            <a:r>
              <a:rPr lang="pl-PL" sz="3600" b="1" dirty="0" err="1" smtClean="0">
                <a:ln w="6350">
                  <a:noFill/>
                </a:ln>
                <a:solidFill>
                  <a:srgbClr val="000066"/>
                </a:solidFill>
              </a:rPr>
              <a:t>Mesocycle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95536" y="1844824"/>
            <a:ext cx="7920880" cy="4896544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6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The </a:t>
            </a:r>
            <a:r>
              <a:rPr lang="pl-PL" sz="2600" dirty="0" err="1" smtClean="0">
                <a:solidFill>
                  <a:schemeClr val="tx1"/>
                </a:solidFill>
              </a:rPr>
              <a:t>technical</a:t>
            </a:r>
            <a:r>
              <a:rPr lang="pl-PL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smtClean="0">
                <a:solidFill>
                  <a:schemeClr val="tx1"/>
                </a:solidFill>
              </a:rPr>
              <a:t>workouts </a:t>
            </a:r>
            <a:r>
              <a:rPr lang="en-US" sz="2600" dirty="0">
                <a:solidFill>
                  <a:schemeClr val="tx1"/>
                </a:solidFill>
              </a:rPr>
              <a:t>consist of</a:t>
            </a:r>
            <a:r>
              <a:rPr lang="pl-PL" sz="2600" dirty="0" smtClean="0">
                <a:solidFill>
                  <a:schemeClr val="tx1"/>
                </a:solidFill>
              </a:rPr>
              <a:t>:</a:t>
            </a:r>
          </a:p>
          <a:p>
            <a:pPr marL="365760" lvl="1" indent="0">
              <a:lnSpc>
                <a:spcPct val="90000"/>
              </a:lnSpc>
              <a:spcBef>
                <a:spcPts val="600"/>
              </a:spcBef>
              <a:buNone/>
            </a:pPr>
            <a:endParaRPr lang="pl-PL" sz="26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pl-PL" sz="2600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imitation</a:t>
            </a:r>
            <a:r>
              <a:rPr lang="pl-PL" sz="2400" dirty="0" smtClean="0">
                <a:solidFill>
                  <a:schemeClr val="tx1"/>
                </a:solidFill>
              </a:rPr>
              <a:t>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of take off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pl-P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5206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99392"/>
            <a:ext cx="9144000" cy="1772816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en-US" sz="3600" dirty="0" smtClean="0">
                <a:ln w="6350">
                  <a:noFill/>
                </a:ln>
                <a:solidFill>
                  <a:srgbClr val="000066"/>
                </a:solidFill>
              </a:rPr>
              <a:t>Transition</a:t>
            </a:r>
            <a:r>
              <a:rPr lang="en-US" sz="3600" b="1" dirty="0" smtClean="0">
                <a:ln w="6350">
                  <a:noFill/>
                </a:ln>
                <a:solidFill>
                  <a:srgbClr val="000066"/>
                </a:solidFill>
              </a:rPr>
              <a:t> </a:t>
            </a:r>
            <a:r>
              <a:rPr lang="en-US" sz="3600" b="1" dirty="0" err="1" smtClean="0">
                <a:ln w="6350">
                  <a:noFill/>
                </a:ln>
                <a:solidFill>
                  <a:srgbClr val="000066"/>
                </a:solidFill>
              </a:rPr>
              <a:t>Mesocycle</a:t>
            </a:r>
            <a:r>
              <a:rPr lang="en-US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en-US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en-US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67544" y="1412776"/>
            <a:ext cx="8352928" cy="511256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Tx/>
              <a:buFontTx/>
              <a:buNone/>
            </a:pPr>
            <a:endParaRPr lang="pl-PL" sz="24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 marL="45720" indent="0">
              <a:lnSpc>
                <a:spcPct val="90000"/>
              </a:lnSpc>
              <a:buClrTx/>
              <a:buNone/>
            </a:pP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1. </a:t>
            </a:r>
            <a:r>
              <a:rPr lang="en-US" sz="2400" b="1" dirty="0" smtClean="0">
                <a:solidFill>
                  <a:schemeClr val="tx1"/>
                </a:solidFill>
                <a:cs typeface="Arial" pitchFamily="34" charset="0"/>
              </a:rPr>
              <a:t>Warm up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2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. </a:t>
            </a: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Flexibility</a:t>
            </a:r>
            <a:endParaRPr lang="pl-PL" sz="2400" b="1" dirty="0" smtClean="0">
              <a:solidFill>
                <a:schemeClr val="tx1"/>
              </a:solidFill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endParaRPr lang="pl-PL" sz="2400" b="1" dirty="0" smtClean="0">
              <a:solidFill>
                <a:schemeClr val="tx1"/>
              </a:solidFill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rgbClr val="00B050"/>
                </a:solidFill>
                <a:cs typeface="Arial" pitchFamily="34" charset="0"/>
              </a:rPr>
              <a:t>3. </a:t>
            </a:r>
            <a:r>
              <a:rPr lang="pl-PL" sz="2400" b="1" dirty="0" smtClean="0">
                <a:solidFill>
                  <a:srgbClr val="00B050"/>
                </a:solidFill>
              </a:rPr>
              <a:t>El. of </a:t>
            </a:r>
            <a:r>
              <a:rPr lang="en-US" sz="2400" b="1" dirty="0" smtClean="0">
                <a:solidFill>
                  <a:srgbClr val="00B050"/>
                </a:solidFill>
              </a:rPr>
              <a:t>LJ </a:t>
            </a:r>
            <a:r>
              <a:rPr lang="pl-PL" sz="2400" b="1" dirty="0" err="1" smtClean="0">
                <a:solidFill>
                  <a:srgbClr val="00B050"/>
                </a:solidFill>
              </a:rPr>
              <a:t>technique</a:t>
            </a:r>
            <a:r>
              <a:rPr lang="en-US" sz="2400" b="1" dirty="0" smtClean="0">
                <a:solidFill>
                  <a:srgbClr val="00B050"/>
                </a:solidFill>
              </a:rPr>
              <a:t>: 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Imit. of take off, 1 step                  </a:t>
            </a:r>
            <a:r>
              <a:rPr lang="pl-PL" sz="2400" dirty="0" smtClean="0">
                <a:solidFill>
                  <a:srgbClr val="00B050"/>
                </a:solidFill>
              </a:rPr>
              <a:t>4</a:t>
            </a:r>
            <a:r>
              <a:rPr lang="en-US" sz="2400" dirty="0" err="1" smtClean="0">
                <a:solidFill>
                  <a:srgbClr val="00B050"/>
                </a:solidFill>
              </a:rPr>
              <a:t>x8</a:t>
            </a:r>
            <a:r>
              <a:rPr lang="en-US" sz="2400" dirty="0" smtClean="0">
                <a:solidFill>
                  <a:srgbClr val="00B050"/>
                </a:solidFill>
              </a:rPr>
              <a:t> (TL), </a:t>
            </a:r>
            <a:r>
              <a:rPr lang="pl-PL" sz="2400" dirty="0" smtClean="0">
                <a:solidFill>
                  <a:srgbClr val="00B050"/>
                </a:solidFill>
              </a:rPr>
              <a:t>2</a:t>
            </a:r>
            <a:r>
              <a:rPr lang="en-US" sz="2400" dirty="0" err="1" smtClean="0">
                <a:solidFill>
                  <a:srgbClr val="00B050"/>
                </a:solidFill>
              </a:rPr>
              <a:t>x8</a:t>
            </a:r>
            <a:r>
              <a:rPr lang="en-US" sz="2400" dirty="0" smtClean="0">
                <a:solidFill>
                  <a:srgbClr val="00B050"/>
                </a:solidFill>
              </a:rPr>
              <a:t> (SL)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Imit. of take off, 3 steps                 </a:t>
            </a:r>
            <a:r>
              <a:rPr lang="pl-PL" sz="2400" dirty="0" smtClean="0">
                <a:solidFill>
                  <a:srgbClr val="00B050"/>
                </a:solidFill>
              </a:rPr>
              <a:t>4</a:t>
            </a:r>
            <a:r>
              <a:rPr lang="en-US" sz="2400" dirty="0" err="1" smtClean="0">
                <a:solidFill>
                  <a:srgbClr val="00B050"/>
                </a:solidFill>
              </a:rPr>
              <a:t>x6</a:t>
            </a:r>
            <a:r>
              <a:rPr lang="en-US" sz="2400" dirty="0" smtClean="0">
                <a:solidFill>
                  <a:srgbClr val="00B050"/>
                </a:solidFill>
              </a:rPr>
              <a:t> (TL), </a:t>
            </a:r>
            <a:r>
              <a:rPr lang="pl-PL" sz="2400" dirty="0" err="1">
                <a:solidFill>
                  <a:srgbClr val="00B050"/>
                </a:solidFill>
              </a:rPr>
              <a:t>2</a:t>
            </a:r>
            <a:r>
              <a:rPr lang="en-US" sz="2400" dirty="0" err="1" smtClean="0">
                <a:solidFill>
                  <a:srgbClr val="00B050"/>
                </a:solidFill>
              </a:rPr>
              <a:t>x6</a:t>
            </a:r>
            <a:r>
              <a:rPr lang="en-US" sz="2400" dirty="0" smtClean="0">
                <a:solidFill>
                  <a:srgbClr val="00B050"/>
                </a:solidFill>
              </a:rPr>
              <a:t> (SL)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endParaRPr lang="pl-PL" sz="2400" b="1" dirty="0" smtClean="0">
              <a:solidFill>
                <a:schemeClr val="tx1"/>
              </a:solidFill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4</a:t>
            </a:r>
            <a:r>
              <a:rPr lang="de-DE" sz="2400" b="1" dirty="0" smtClean="0">
                <a:solidFill>
                  <a:schemeClr val="tx1"/>
                </a:solidFill>
                <a:cs typeface="Arial" pitchFamily="34" charset="0"/>
              </a:rPr>
              <a:t>. </a:t>
            </a: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Runs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   </a:t>
            </a: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6x60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-80 m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5. </a:t>
            </a: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Flexibility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drills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 10-15’</a:t>
            </a:r>
            <a:endParaRPr lang="pl-PL" sz="2400" b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5422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07504" y="1082975"/>
            <a:ext cx="8892480" cy="520142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88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Thank You</a:t>
            </a:r>
          </a:p>
          <a:p>
            <a:pPr algn="ctr"/>
            <a:endParaRPr lang="pl-PL" sz="3200" b="1" i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r"/>
            <a:endParaRPr lang="pl-PL" sz="3200" i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/>
              </a:solidFill>
              <a:hlinkClick r:id="rId2"/>
            </a:endParaRPr>
          </a:p>
          <a:p>
            <a:pPr algn="r"/>
            <a:endParaRPr lang="pl-PL" sz="3200" i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/>
              </a:solidFill>
              <a:hlinkClick r:id="rId2"/>
            </a:endParaRPr>
          </a:p>
          <a:p>
            <a:pPr algn="r"/>
            <a:endParaRPr lang="pl-PL" sz="3200" i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/>
              </a:solidFill>
              <a:hlinkClick r:id="rId2"/>
            </a:endParaRPr>
          </a:p>
          <a:p>
            <a:pPr algn="r"/>
            <a:endParaRPr lang="pl-PL" sz="2800" i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/>
              </a:solidFill>
              <a:hlinkClick r:id="rId2"/>
            </a:endParaRPr>
          </a:p>
          <a:p>
            <a:pPr algn="r"/>
            <a:r>
              <a:rPr lang="pl-PL" sz="28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  <a:hlinkClick r:id="rId2"/>
              </a:rPr>
              <a:t>piotrbora@interia.pl</a:t>
            </a:r>
            <a:endParaRPr lang="pl-PL" sz="2800" i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/>
              </a:solidFill>
            </a:endParaRPr>
          </a:p>
          <a:p>
            <a:pPr algn="r"/>
            <a:r>
              <a:rPr lang="pl-PL" sz="28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</a:rPr>
              <a:t>+48 609 099 959</a:t>
            </a:r>
          </a:p>
          <a:p>
            <a:pPr algn="ctr"/>
            <a:endParaRPr lang="pl-PL" sz="3200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023585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655936" y="764704"/>
            <a:ext cx="806489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GB" sz="3200" b="1" dirty="0">
                <a:solidFill>
                  <a:schemeClr val="accent2"/>
                </a:solidFill>
                <a:latin typeface="+mn-lt"/>
              </a:rPr>
              <a:t>The </a:t>
            </a:r>
            <a:r>
              <a:rPr lang="pl-PL" sz="3200" b="1" dirty="0" err="1" smtClean="0">
                <a:solidFill>
                  <a:schemeClr val="accent2"/>
                </a:solidFill>
                <a:latin typeface="+mn-lt"/>
              </a:rPr>
              <a:t>indoor</a:t>
            </a:r>
            <a:r>
              <a:rPr lang="en-GB" sz="3200" b="1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GB" sz="3200" b="1" dirty="0">
                <a:solidFill>
                  <a:schemeClr val="accent2"/>
                </a:solidFill>
                <a:latin typeface="+mn-lt"/>
              </a:rPr>
              <a:t>macrocycle is divided into three  periods</a:t>
            </a:r>
            <a:r>
              <a:rPr lang="en-GB" sz="3200" b="1" dirty="0" smtClean="0">
                <a:solidFill>
                  <a:schemeClr val="accent2"/>
                </a:solidFill>
                <a:latin typeface="+mn-lt"/>
              </a:rPr>
              <a:t>:</a:t>
            </a:r>
            <a:endParaRPr lang="pl-PL" sz="3200" b="1" dirty="0" smtClean="0">
              <a:solidFill>
                <a:schemeClr val="accent2"/>
              </a:solidFill>
              <a:latin typeface="+mn-lt"/>
            </a:endParaRPr>
          </a:p>
          <a:p>
            <a:pPr algn="ctr"/>
            <a:endParaRPr lang="pl-PL" sz="3200" b="1" dirty="0" smtClean="0">
              <a:solidFill>
                <a:schemeClr val="accent2"/>
              </a:solidFill>
              <a:latin typeface="+mn-lt"/>
            </a:endParaRPr>
          </a:p>
          <a:p>
            <a:pPr algn="ctr"/>
            <a:endParaRPr lang="pl-PL" sz="3200" dirty="0">
              <a:solidFill>
                <a:schemeClr val="accent2"/>
              </a:solidFill>
              <a:latin typeface="+mn-lt"/>
            </a:endParaRPr>
          </a:p>
          <a:p>
            <a:pPr algn="ctr"/>
            <a:r>
              <a:rPr lang="en-GB" sz="3200" dirty="0" smtClean="0">
                <a:solidFill>
                  <a:schemeClr val="accent2"/>
                </a:solidFill>
                <a:latin typeface="+mn-lt"/>
              </a:rPr>
              <a:t> </a:t>
            </a:r>
            <a:endParaRPr lang="pl-PL" sz="3200" dirty="0" smtClean="0">
              <a:solidFill>
                <a:schemeClr val="accent2"/>
              </a:solidFill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3200" dirty="0" smtClean="0">
                <a:solidFill>
                  <a:schemeClr val="accent2"/>
                </a:solidFill>
                <a:latin typeface="+mn-lt"/>
              </a:rPr>
              <a:t>preparatory</a:t>
            </a:r>
            <a:endParaRPr lang="pl-PL" sz="3200" dirty="0" smtClean="0">
              <a:solidFill>
                <a:schemeClr val="accent2"/>
              </a:solidFill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3200" dirty="0" smtClean="0">
                <a:solidFill>
                  <a:schemeClr val="accent2"/>
                </a:solidFill>
                <a:latin typeface="+mn-lt"/>
              </a:rPr>
              <a:t>competition </a:t>
            </a:r>
            <a:endParaRPr lang="pl-PL" sz="3200" dirty="0" smtClean="0">
              <a:solidFill>
                <a:schemeClr val="accent2"/>
              </a:solidFill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3200" dirty="0" smtClean="0">
                <a:solidFill>
                  <a:schemeClr val="accent2"/>
                </a:solidFill>
                <a:latin typeface="+mn-lt"/>
              </a:rPr>
              <a:t>transition</a:t>
            </a:r>
            <a:endParaRPr lang="pl-PL" sz="3200" b="1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5272088" y="2351088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l-PL" sz="3200" b="1">
              <a:latin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642930"/>
            <a:ext cx="87725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pl-PL" sz="2400" b="1" dirty="0" smtClean="0">
                <a:ln w="12700">
                  <a:noFill/>
                  <a:prstDash val="solid"/>
                </a:ln>
                <a:latin typeface="+mn-lt"/>
                <a:cs typeface="Times New Roman" panose="02020603050405020304" pitchFamily="18" charset="0"/>
              </a:rPr>
              <a:t>Tab. 1 </a:t>
            </a:r>
            <a:r>
              <a:rPr lang="en-US" sz="2400" b="1" dirty="0">
                <a:ln w="12700">
                  <a:noFill/>
                  <a:prstDash val="solid"/>
                </a:ln>
                <a:latin typeface="+mn-lt"/>
                <a:cs typeface="Times New Roman" panose="02020603050405020304" pitchFamily="18" charset="0"/>
              </a:rPr>
              <a:t>The </a:t>
            </a:r>
            <a:r>
              <a:rPr lang="en-US" sz="2400" b="1" dirty="0" smtClean="0">
                <a:ln w="12700">
                  <a:noFill/>
                  <a:prstDash val="solid"/>
                </a:ln>
                <a:latin typeface="+mn-lt"/>
                <a:cs typeface="Times New Roman" panose="02020603050405020304" pitchFamily="18" charset="0"/>
              </a:rPr>
              <a:t>structure </a:t>
            </a:r>
            <a:r>
              <a:rPr lang="en-US" sz="2400" b="1" dirty="0">
                <a:ln w="12700">
                  <a:noFill/>
                  <a:prstDash val="solid"/>
                </a:ln>
                <a:latin typeface="+mn-lt"/>
                <a:cs typeface="Times New Roman" panose="02020603050405020304" pitchFamily="18" charset="0"/>
              </a:rPr>
              <a:t>of the </a:t>
            </a:r>
            <a:r>
              <a:rPr lang="pl-PL" sz="2400" b="1" dirty="0" err="1" smtClean="0">
                <a:ln w="12700">
                  <a:noFill/>
                  <a:prstDash val="solid"/>
                </a:ln>
                <a:latin typeface="+mn-lt"/>
                <a:cs typeface="Times New Roman" panose="02020603050405020304" pitchFamily="18" charset="0"/>
              </a:rPr>
              <a:t>indoor</a:t>
            </a:r>
            <a:r>
              <a:rPr lang="pl-PL" sz="2400" b="1" dirty="0" smtClean="0">
                <a:ln w="12700">
                  <a:noFill/>
                  <a:prstDash val="solid"/>
                </a:ln>
                <a:latin typeface="+mn-lt"/>
                <a:cs typeface="Times New Roman" panose="02020603050405020304" pitchFamily="18" charset="0"/>
              </a:rPr>
              <a:t> </a:t>
            </a:r>
            <a:r>
              <a:rPr lang="pl-PL" sz="2400" b="1" dirty="0" err="1" smtClean="0">
                <a:ln w="12700">
                  <a:noFill/>
                  <a:prstDash val="solid"/>
                </a:ln>
                <a:latin typeface="+mn-lt"/>
                <a:cs typeface="Times New Roman" panose="02020603050405020304" pitchFamily="18" charset="0"/>
              </a:rPr>
              <a:t>season</a:t>
            </a:r>
            <a:r>
              <a:rPr lang="pl-PL" sz="2400" b="1" dirty="0" smtClean="0">
                <a:ln w="12700">
                  <a:noFill/>
                  <a:prstDash val="solid"/>
                </a:ln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n w="12700">
                  <a:noFill/>
                  <a:prstDash val="solid"/>
                </a:ln>
                <a:latin typeface="+mn-lt"/>
                <a:cs typeface="Times New Roman" panose="02020603050405020304" pitchFamily="18" charset="0"/>
              </a:rPr>
              <a:t>for </a:t>
            </a:r>
            <a:endParaRPr lang="pl-PL" sz="2400" b="1" dirty="0" smtClean="0">
              <a:ln w="12700">
                <a:noFill/>
                <a:prstDash val="solid"/>
              </a:ln>
              <a:latin typeface="+mn-lt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smtClean="0">
                <a:ln w="12700">
                  <a:noFill/>
                  <a:prstDash val="solid"/>
                </a:ln>
                <a:latin typeface="+mn-lt"/>
                <a:cs typeface="Times New Roman" panose="02020603050405020304" pitchFamily="18" charset="0"/>
              </a:rPr>
              <a:t>young long jumpers</a:t>
            </a:r>
            <a:endParaRPr lang="en-US" sz="2400" dirty="0">
              <a:ln w="12700">
                <a:noFill/>
                <a:prstDash val="solid"/>
              </a:ln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921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562185"/>
              </p:ext>
            </p:extLst>
          </p:nvPr>
        </p:nvGraphicFramePr>
        <p:xfrm>
          <a:off x="611560" y="2708920"/>
          <a:ext cx="7632848" cy="2304256"/>
        </p:xfrm>
        <a:graphic>
          <a:graphicData uri="http://schemas.openxmlformats.org/drawingml/2006/table">
            <a:tbl>
              <a:tblPr>
                <a:tableStyleId>{638B1855-1B75-4FBE-930C-398BA8C253C6}</a:tableStyleId>
              </a:tblPr>
              <a:tblGrid>
                <a:gridCol w="1448376"/>
                <a:gridCol w="2090668"/>
                <a:gridCol w="2424858"/>
                <a:gridCol w="1668946"/>
              </a:tblGrid>
              <a:tr h="1440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u="none" strike="noStrike" cap="none" normalizeH="0" baseline="0" dirty="0" smtClean="0">
                        <a:ln w="19050">
                          <a:noFill/>
                        </a:ln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u="none" strike="noStrike" cap="none" normalizeH="0" baseline="0" dirty="0" smtClean="0">
                          <a:ln w="19050">
                            <a:noFill/>
                          </a:ln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Period</a:t>
                      </a:r>
                      <a:endParaRPr kumimoji="0" lang="pl-PL" sz="1800" b="0" i="0" u="none" strike="noStrike" cap="none" normalizeH="0" baseline="0" dirty="0" smtClean="0">
                        <a:ln w="19050"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kern="1200" dirty="0" smtClean="0">
                          <a:ln w="19050">
                            <a:noFill/>
                          </a:ln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Preparatory</a:t>
                      </a:r>
                      <a:endParaRPr kumimoji="0" lang="pl-PL" sz="1800" b="0" i="0" u="none" strike="noStrike" cap="none" normalizeH="0" baseline="0" dirty="0" smtClean="0">
                        <a:ln w="19050"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kern="1200" dirty="0" smtClean="0">
                          <a:ln w="19050">
                            <a:noFill/>
                          </a:ln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Competition</a:t>
                      </a:r>
                      <a:endParaRPr kumimoji="0" lang="pl-PL" sz="1800" kern="1200" dirty="0" smtClean="0">
                        <a:ln w="19050"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u="none" strike="noStrike" cap="none" normalizeH="0" baseline="0" dirty="0" err="1" smtClean="0">
                          <a:ln w="19050">
                            <a:noFill/>
                          </a:ln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Transition</a:t>
                      </a:r>
                      <a:endParaRPr kumimoji="0" lang="pl-PL" sz="1800" b="1" i="0" u="none" strike="noStrike" cap="none" normalizeH="0" baseline="0" dirty="0" smtClean="0">
                        <a:ln w="19050"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kern="1200" dirty="0" smtClean="0">
                          <a:ln w="19050">
                            <a:noFill/>
                          </a:ln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kumimoji="0" lang="en-GB" sz="1800" kern="1200" baseline="30000" dirty="0" smtClean="0">
                          <a:ln w="19050">
                            <a:noFill/>
                          </a:ln>
                          <a:latin typeface="+mn-lt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kumimoji="0" lang="en-GB" sz="1800" kern="1200" dirty="0" smtClean="0">
                          <a:ln w="19050">
                            <a:noFill/>
                          </a:ln>
                          <a:latin typeface="+mn-lt"/>
                          <a:cs typeface="Times New Roman" panose="02020603050405020304" pitchFamily="18" charset="0"/>
                        </a:rPr>
                        <a:t> of weeks</a:t>
                      </a:r>
                      <a:endParaRPr kumimoji="0" lang="pl-PL" sz="1800" b="0" i="0" u="none" strike="noStrike" cap="none" normalizeH="0" baseline="0" dirty="0" smtClean="0">
                        <a:ln w="19050"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u="none" strike="noStrike" cap="none" normalizeH="0" baseline="0" dirty="0" smtClean="0">
                          <a:ln w="19050">
                            <a:noFill/>
                          </a:ln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12</a:t>
                      </a:r>
                      <a:endParaRPr kumimoji="0" lang="pl-PL" sz="1800" b="1" i="0" u="none" strike="noStrike" cap="none" normalizeH="0" baseline="0" dirty="0" smtClean="0">
                        <a:ln w="19050"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u="none" strike="noStrike" cap="none" normalizeH="0" baseline="0" dirty="0" smtClean="0">
                          <a:ln w="19050">
                            <a:noFill/>
                          </a:ln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4-6</a:t>
                      </a:r>
                      <a:endParaRPr kumimoji="0" lang="pl-PL" sz="1800" b="1" i="0" u="none" strike="noStrike" cap="none" normalizeH="0" baseline="0" dirty="0" smtClean="0">
                        <a:ln w="19050"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u="none" strike="noStrike" cap="none" normalizeH="0" baseline="0" dirty="0" smtClean="0">
                          <a:ln w="19050">
                            <a:noFill/>
                          </a:ln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kumimoji="0" lang="pl-PL" sz="1800" b="1" i="0" u="none" strike="noStrike" cap="none" normalizeH="0" baseline="0" dirty="0" smtClean="0">
                        <a:ln w="19050"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</a:tr>
            </a:tbl>
          </a:graphicData>
        </a:graphic>
      </p:graphicFrame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0" y="4022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l-PL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3794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611560" y="1185084"/>
            <a:ext cx="8064896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accent2"/>
                </a:solidFill>
                <a:latin typeface="+mn-lt"/>
              </a:rPr>
              <a:t>Preparatory</a:t>
            </a:r>
            <a:r>
              <a:rPr lang="pl-PL" sz="3600" b="1" dirty="0" smtClean="0">
                <a:solidFill>
                  <a:schemeClr val="accent2"/>
                </a:solidFill>
                <a:latin typeface="+mn-lt"/>
              </a:rPr>
              <a:t> Period</a:t>
            </a:r>
            <a:endParaRPr lang="pl-PL" sz="3600" b="1" dirty="0">
              <a:solidFill>
                <a:schemeClr val="accent2"/>
              </a:solidFill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pl-PL" sz="3200" dirty="0" smtClean="0">
              <a:solidFill>
                <a:schemeClr val="accent2"/>
              </a:solidFill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pl-PL" sz="3200" dirty="0">
              <a:solidFill>
                <a:schemeClr val="accent2"/>
              </a:solidFill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pl-PL" sz="3200" dirty="0" smtClean="0">
                <a:solidFill>
                  <a:schemeClr val="accent2"/>
                </a:solidFill>
                <a:latin typeface="+mn-lt"/>
              </a:rPr>
              <a:t>It </a:t>
            </a:r>
            <a:r>
              <a:rPr lang="en-US" sz="3200" dirty="0" smtClean="0">
                <a:solidFill>
                  <a:schemeClr val="accent2"/>
                </a:solidFill>
                <a:latin typeface="+mn-lt"/>
              </a:rPr>
              <a:t>is </a:t>
            </a:r>
            <a:r>
              <a:rPr lang="en-US" sz="3200" dirty="0">
                <a:solidFill>
                  <a:schemeClr val="accent2"/>
                </a:solidFill>
                <a:latin typeface="+mn-lt"/>
              </a:rPr>
              <a:t>the most important and also most difficult part in the </a:t>
            </a:r>
            <a:r>
              <a:rPr lang="en-US" sz="3200" dirty="0" smtClean="0">
                <a:solidFill>
                  <a:schemeClr val="accent2"/>
                </a:solidFill>
                <a:latin typeface="+mn-lt"/>
              </a:rPr>
              <a:t>training cycle</a:t>
            </a:r>
            <a:endParaRPr lang="pl-PL" sz="3200" dirty="0" smtClean="0">
              <a:solidFill>
                <a:schemeClr val="accent2"/>
              </a:solidFill>
              <a:latin typeface="+mn-lt"/>
            </a:endParaRPr>
          </a:p>
          <a:p>
            <a:r>
              <a:rPr lang="en-US" sz="3200" dirty="0" smtClean="0">
                <a:solidFill>
                  <a:schemeClr val="accent2"/>
                </a:solidFill>
                <a:latin typeface="+mn-lt"/>
              </a:rPr>
              <a:t> </a:t>
            </a:r>
            <a:endParaRPr lang="pl-PL" sz="3200" dirty="0" smtClean="0">
              <a:solidFill>
                <a:schemeClr val="accent2"/>
              </a:solidFill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accent2"/>
                </a:solidFill>
                <a:latin typeface="+mn-lt"/>
              </a:rPr>
              <a:t>The </a:t>
            </a:r>
            <a:r>
              <a:rPr lang="en-US" sz="3200" dirty="0">
                <a:solidFill>
                  <a:schemeClr val="accent2"/>
                </a:solidFill>
                <a:latin typeface="+mn-lt"/>
              </a:rPr>
              <a:t>main </a:t>
            </a:r>
            <a:r>
              <a:rPr lang="en-US" sz="3200" dirty="0" smtClean="0">
                <a:solidFill>
                  <a:schemeClr val="accent2"/>
                </a:solidFill>
                <a:latin typeface="+mn-lt"/>
              </a:rPr>
              <a:t>goal </a:t>
            </a:r>
            <a:r>
              <a:rPr lang="en-US" sz="3200" dirty="0">
                <a:solidFill>
                  <a:schemeClr val="accent2"/>
                </a:solidFill>
                <a:latin typeface="+mn-lt"/>
              </a:rPr>
              <a:t>is to </a:t>
            </a:r>
            <a:r>
              <a:rPr lang="en-US" sz="3200" dirty="0" smtClean="0">
                <a:solidFill>
                  <a:schemeClr val="accent2"/>
                </a:solidFill>
                <a:latin typeface="+mn-lt"/>
              </a:rPr>
              <a:t>prepare </a:t>
            </a:r>
            <a:r>
              <a:rPr lang="en-US" sz="3200" dirty="0">
                <a:solidFill>
                  <a:schemeClr val="accent2"/>
                </a:solidFill>
                <a:latin typeface="+mn-lt"/>
              </a:rPr>
              <a:t>an athlete for </a:t>
            </a:r>
            <a:r>
              <a:rPr lang="en-US" sz="3200" dirty="0" smtClean="0">
                <a:solidFill>
                  <a:schemeClr val="accent2"/>
                </a:solidFill>
                <a:latin typeface="+mn-lt"/>
              </a:rPr>
              <a:t>a</a:t>
            </a:r>
            <a:r>
              <a:rPr lang="pl-PL" sz="3200" dirty="0" smtClean="0">
                <a:solidFill>
                  <a:schemeClr val="accent2"/>
                </a:solidFill>
                <a:latin typeface="+mn-lt"/>
              </a:rPr>
              <a:t>n</a:t>
            </a:r>
            <a:r>
              <a:rPr lang="en-US" sz="3200" dirty="0" smtClean="0">
                <a:solidFill>
                  <a:schemeClr val="accent2"/>
                </a:solidFill>
                <a:latin typeface="+mn-lt"/>
              </a:rPr>
              <a:t> intense </a:t>
            </a:r>
            <a:r>
              <a:rPr lang="en-US" sz="3200" dirty="0">
                <a:solidFill>
                  <a:schemeClr val="accent2"/>
                </a:solidFill>
                <a:latin typeface="+mn-lt"/>
              </a:rPr>
              <a:t>competition </a:t>
            </a:r>
            <a:r>
              <a:rPr lang="en-US" sz="3200" dirty="0" smtClean="0">
                <a:solidFill>
                  <a:schemeClr val="accent2"/>
                </a:solidFill>
                <a:latin typeface="+mn-lt"/>
              </a:rPr>
              <a:t>period</a:t>
            </a:r>
            <a:endParaRPr lang="pl-PL" sz="3200" dirty="0" smtClean="0">
              <a:solidFill>
                <a:schemeClr val="accent2"/>
              </a:solidFill>
              <a:latin typeface="+mn-lt"/>
            </a:endParaRPr>
          </a:p>
          <a:p>
            <a:r>
              <a:rPr lang="en-US" sz="3200" dirty="0" smtClean="0">
                <a:solidFill>
                  <a:schemeClr val="accent2"/>
                </a:solidFill>
                <a:latin typeface="+mn-lt"/>
              </a:rPr>
              <a:t> </a:t>
            </a:r>
            <a:endParaRPr lang="pl-PL" sz="3200" dirty="0" smtClean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5272088" y="2351088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l-PL" sz="32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1534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23528" y="407168"/>
            <a:ext cx="828092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3200" b="1" dirty="0">
                <a:solidFill>
                  <a:schemeClr val="accent2"/>
                </a:solidFill>
                <a:latin typeface="+mn-lt"/>
              </a:rPr>
              <a:t>The typical preparatory period consists of </a:t>
            </a:r>
            <a:endParaRPr lang="pl-PL" sz="3200" b="1" dirty="0" smtClean="0">
              <a:solidFill>
                <a:schemeClr val="accent2"/>
              </a:solidFill>
              <a:latin typeface="+mn-lt"/>
            </a:endParaRPr>
          </a:p>
          <a:p>
            <a:pPr algn="ctr"/>
            <a:r>
              <a:rPr lang="en-US" sz="3200" b="1" dirty="0" smtClean="0">
                <a:solidFill>
                  <a:schemeClr val="accent2"/>
                </a:solidFill>
                <a:latin typeface="+mn-lt"/>
              </a:rPr>
              <a:t>f</a:t>
            </a:r>
            <a:r>
              <a:rPr lang="pl-PL" sz="3200" b="1" dirty="0" err="1" smtClean="0">
                <a:solidFill>
                  <a:schemeClr val="accent2"/>
                </a:solidFill>
                <a:latin typeface="+mn-lt"/>
              </a:rPr>
              <a:t>our</a:t>
            </a:r>
            <a:r>
              <a:rPr lang="pl-PL" sz="3200" b="1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+mn-lt"/>
              </a:rPr>
              <a:t>mesocycles</a:t>
            </a:r>
            <a:r>
              <a:rPr lang="en-US" sz="3200" b="1" dirty="0">
                <a:solidFill>
                  <a:schemeClr val="accent2"/>
                </a:solidFill>
                <a:latin typeface="+mn-lt"/>
              </a:rPr>
              <a:t>: </a:t>
            </a:r>
            <a:endParaRPr lang="pl-PL" sz="3200" b="1" dirty="0" smtClean="0">
              <a:solidFill>
                <a:schemeClr val="accent2"/>
              </a:solidFill>
              <a:latin typeface="+mn-lt"/>
            </a:endParaRPr>
          </a:p>
          <a:p>
            <a:endParaRPr lang="pl-PL" sz="3200" b="1" dirty="0" smtClean="0">
              <a:solidFill>
                <a:schemeClr val="accent2"/>
              </a:solidFill>
              <a:latin typeface="+mn-lt"/>
            </a:endParaRPr>
          </a:p>
          <a:p>
            <a:endParaRPr lang="pl-PL" sz="3200" dirty="0" smtClean="0">
              <a:solidFill>
                <a:schemeClr val="accent2"/>
              </a:solidFill>
              <a:latin typeface="+mn-lt"/>
            </a:endParaRPr>
          </a:p>
          <a:p>
            <a:endParaRPr lang="pl-PL" sz="3200" dirty="0">
              <a:solidFill>
                <a:schemeClr val="accent2"/>
              </a:solidFill>
              <a:latin typeface="+mn-lt"/>
            </a:endParaRPr>
          </a:p>
          <a:p>
            <a:endParaRPr lang="pl-PL" sz="3200" dirty="0">
              <a:solidFill>
                <a:schemeClr val="accent2"/>
              </a:solidFill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accent2"/>
                </a:solidFill>
                <a:latin typeface="+mn-lt"/>
              </a:rPr>
              <a:t>introductory </a:t>
            </a:r>
            <a:endParaRPr lang="pl-PL" sz="3200" dirty="0" smtClean="0">
              <a:solidFill>
                <a:schemeClr val="accent2"/>
              </a:solidFill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accent2"/>
                </a:solidFill>
                <a:latin typeface="+mn-lt"/>
              </a:rPr>
              <a:t>basic</a:t>
            </a:r>
            <a:endParaRPr lang="pl-PL" sz="3200" dirty="0" smtClean="0">
              <a:solidFill>
                <a:schemeClr val="accent2"/>
              </a:solidFill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accent2"/>
                </a:solidFill>
                <a:latin typeface="+mn-lt"/>
              </a:rPr>
              <a:t>special preparation </a:t>
            </a:r>
            <a:endParaRPr lang="pl-PL" sz="3200" dirty="0">
              <a:solidFill>
                <a:schemeClr val="accent2"/>
              </a:solidFill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accent2"/>
                </a:solidFill>
                <a:latin typeface="+mn-lt"/>
              </a:rPr>
              <a:t>technical preparation</a:t>
            </a:r>
            <a:r>
              <a:rPr lang="pl-PL" sz="3200" dirty="0" smtClean="0">
                <a:solidFill>
                  <a:schemeClr val="accent2"/>
                </a:solidFill>
                <a:latin typeface="+mn-lt"/>
              </a:rPr>
              <a:t> 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5272088" y="2351088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l-PL" sz="32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5351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5" cy="1224136"/>
          </a:xfrm>
        </p:spPr>
        <p:txBody>
          <a:bodyPr/>
          <a:lstStyle/>
          <a:p>
            <a:pPr marL="0" indent="0" algn="ctr">
              <a:buNone/>
            </a:pPr>
            <a:r>
              <a:rPr lang="en-GB" sz="2400" dirty="0" smtClean="0">
                <a:solidFill>
                  <a:schemeClr val="accent2"/>
                </a:solidFill>
                <a:effectLst/>
                <a:latin typeface="+mn-lt"/>
                <a:cs typeface="Times New Roman" panose="02020603050405020304" pitchFamily="18" charset="0"/>
              </a:rPr>
              <a:t>Tab.</a:t>
            </a:r>
            <a:r>
              <a:rPr lang="pl-PL" sz="2400" dirty="0">
                <a:solidFill>
                  <a:schemeClr val="accent2"/>
                </a:solidFill>
                <a:effectLst/>
                <a:latin typeface="+mn-lt"/>
                <a:cs typeface="Times New Roman" panose="02020603050405020304" pitchFamily="18" charset="0"/>
              </a:rPr>
              <a:t>2</a:t>
            </a:r>
            <a:r>
              <a:rPr lang="en-GB" sz="2400" dirty="0" smtClean="0">
                <a:solidFill>
                  <a:schemeClr val="accent2"/>
                </a:solidFill>
                <a:effectLst/>
                <a:latin typeface="+mn-lt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chemeClr val="accent2"/>
                </a:solidFill>
                <a:effectLst/>
                <a:latin typeface="+mn-lt"/>
                <a:cs typeface="Times New Roman" panose="02020603050405020304" pitchFamily="18" charset="0"/>
              </a:rPr>
              <a:t>The </a:t>
            </a:r>
            <a:r>
              <a:rPr lang="pl-PL" sz="2400" dirty="0" err="1" smtClean="0">
                <a:solidFill>
                  <a:schemeClr val="accent2"/>
                </a:solidFill>
                <a:effectLst/>
                <a:latin typeface="+mn-lt"/>
                <a:cs typeface="Times New Roman" panose="02020603050405020304" pitchFamily="18" charset="0"/>
              </a:rPr>
              <a:t>example</a:t>
            </a:r>
            <a:r>
              <a:rPr lang="pl-PL" sz="2400" dirty="0" smtClean="0">
                <a:solidFill>
                  <a:schemeClr val="accent2"/>
                </a:solidFill>
                <a:effectLst/>
                <a:latin typeface="+mn-lt"/>
                <a:cs typeface="Times New Roman" panose="02020603050405020304" pitchFamily="18" charset="0"/>
              </a:rPr>
              <a:t> of </a:t>
            </a:r>
            <a:r>
              <a:rPr lang="pl-PL" sz="2400" dirty="0">
                <a:solidFill>
                  <a:schemeClr val="accent2"/>
                </a:solidFill>
                <a:effectLst/>
                <a:latin typeface="+mn-lt"/>
                <a:cs typeface="Times New Roman" panose="02020603050405020304" pitchFamily="18" charset="0"/>
              </a:rPr>
              <a:t> </a:t>
            </a:r>
            <a:r>
              <a:rPr lang="pl-PL" sz="2400" dirty="0" smtClean="0">
                <a:solidFill>
                  <a:schemeClr val="accent2"/>
                </a:solidFill>
                <a:effectLst/>
                <a:latin typeface="+mn-lt"/>
                <a:cs typeface="Times New Roman" panose="02020603050405020304" pitchFamily="18" charset="0"/>
              </a:rPr>
              <a:t>the </a:t>
            </a:r>
            <a:r>
              <a:rPr lang="pl-PL" sz="2400" dirty="0" err="1" smtClean="0">
                <a:solidFill>
                  <a:schemeClr val="accent2"/>
                </a:solidFill>
                <a:effectLst/>
                <a:latin typeface="+mn-lt"/>
                <a:cs typeface="Times New Roman" panose="02020603050405020304" pitchFamily="18" charset="0"/>
              </a:rPr>
              <a:t>indoor</a:t>
            </a:r>
            <a:r>
              <a:rPr lang="pl-PL" sz="2400" dirty="0" smtClean="0">
                <a:solidFill>
                  <a:schemeClr val="accent2"/>
                </a:solidFill>
                <a:effectLst/>
                <a:latin typeface="+mn-lt"/>
                <a:cs typeface="Times New Roman" panose="02020603050405020304" pitchFamily="18" charset="0"/>
              </a:rPr>
              <a:t> </a:t>
            </a:r>
            <a:r>
              <a:rPr lang="pl-PL" sz="2400" dirty="0" err="1" smtClean="0">
                <a:solidFill>
                  <a:schemeClr val="accent2"/>
                </a:solidFill>
                <a:effectLst/>
                <a:latin typeface="+mn-lt"/>
                <a:cs typeface="Times New Roman" panose="02020603050405020304" pitchFamily="18" charset="0"/>
              </a:rPr>
              <a:t>preparatory</a:t>
            </a:r>
            <a:r>
              <a:rPr lang="pl-PL" sz="2400" dirty="0" smtClean="0">
                <a:solidFill>
                  <a:schemeClr val="accent2"/>
                </a:solidFill>
                <a:effectLst/>
                <a:latin typeface="+mn-lt"/>
                <a:cs typeface="Times New Roman" panose="02020603050405020304" pitchFamily="18" charset="0"/>
              </a:rPr>
              <a:t> period </a:t>
            </a:r>
            <a:r>
              <a:rPr lang="en-GB" sz="2400" dirty="0" smtClean="0">
                <a:solidFill>
                  <a:schemeClr val="accent2"/>
                </a:solidFill>
                <a:effectLst/>
                <a:latin typeface="+mn-lt"/>
                <a:cs typeface="Times New Roman" panose="02020603050405020304" pitchFamily="18" charset="0"/>
              </a:rPr>
              <a:t>structure </a:t>
            </a:r>
            <a:r>
              <a:rPr lang="pl-PL" sz="2400" dirty="0" smtClean="0">
                <a:solidFill>
                  <a:schemeClr val="accent2"/>
                </a:solidFill>
                <a:effectLst/>
                <a:latin typeface="+mn-lt"/>
                <a:cs typeface="Times New Roman" panose="02020603050405020304" pitchFamily="18" charset="0"/>
              </a:rPr>
              <a:t>for </a:t>
            </a:r>
            <a:r>
              <a:rPr lang="pl-PL" sz="2400" dirty="0" err="1" smtClean="0">
                <a:solidFill>
                  <a:schemeClr val="accent2"/>
                </a:solidFill>
                <a:effectLst/>
                <a:latin typeface="+mn-lt"/>
                <a:cs typeface="Times New Roman" panose="02020603050405020304" pitchFamily="18" charset="0"/>
              </a:rPr>
              <a:t>young</a:t>
            </a:r>
            <a:r>
              <a:rPr lang="pl-PL" sz="2400" dirty="0" smtClean="0">
                <a:solidFill>
                  <a:schemeClr val="accent2"/>
                </a:solidFill>
                <a:effectLst/>
                <a:latin typeface="+mn-lt"/>
                <a:cs typeface="Times New Roman" panose="02020603050405020304" pitchFamily="18" charset="0"/>
              </a:rPr>
              <a:t> </a:t>
            </a:r>
            <a:r>
              <a:rPr lang="pl-PL" sz="2400" dirty="0" err="1" smtClean="0">
                <a:solidFill>
                  <a:schemeClr val="accent2"/>
                </a:solidFill>
                <a:effectLst/>
                <a:latin typeface="+mn-lt"/>
                <a:cs typeface="Times New Roman" panose="02020603050405020304" pitchFamily="18" charset="0"/>
              </a:rPr>
              <a:t>long</a:t>
            </a:r>
            <a:r>
              <a:rPr lang="pl-PL" sz="2400" dirty="0" smtClean="0">
                <a:solidFill>
                  <a:schemeClr val="accent2"/>
                </a:solidFill>
                <a:effectLst/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effectLst/>
                <a:latin typeface="+mn-lt"/>
                <a:cs typeface="Times New Roman" panose="02020603050405020304" pitchFamily="18" charset="0"/>
              </a:rPr>
              <a:t>jumpers</a:t>
            </a:r>
            <a:r>
              <a:rPr lang="pl-PL" sz="2400" dirty="0" smtClean="0">
                <a:solidFill>
                  <a:schemeClr val="accent2"/>
                </a:solidFill>
                <a:effectLst/>
                <a:latin typeface="+mn-lt"/>
                <a:cs typeface="Times New Roman" panose="02020603050405020304" pitchFamily="18" charset="0"/>
              </a:rPr>
              <a:t> </a:t>
            </a:r>
            <a:br>
              <a:rPr lang="pl-PL" sz="2400" dirty="0" smtClean="0">
                <a:solidFill>
                  <a:schemeClr val="accent2"/>
                </a:solidFill>
                <a:effectLst/>
                <a:latin typeface="+mn-lt"/>
                <a:cs typeface="Times New Roman" panose="02020603050405020304" pitchFamily="18" charset="0"/>
              </a:rPr>
            </a:br>
            <a:endParaRPr lang="pl-PL" sz="2400" dirty="0">
              <a:solidFill>
                <a:schemeClr val="accent2"/>
              </a:solidFill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59341586"/>
              </p:ext>
            </p:extLst>
          </p:nvPr>
        </p:nvGraphicFramePr>
        <p:xfrm>
          <a:off x="107503" y="1844824"/>
          <a:ext cx="8928993" cy="4824536"/>
        </p:xfrm>
        <a:graphic>
          <a:graphicData uri="http://schemas.openxmlformats.org/drawingml/2006/table">
            <a:tbl>
              <a:tblPr>
                <a:tableStyleId>{638B1855-1B75-4FBE-930C-398BA8C253C6}</a:tableStyleId>
              </a:tblPr>
              <a:tblGrid>
                <a:gridCol w="1794098"/>
                <a:gridCol w="2019571"/>
                <a:gridCol w="1658940"/>
                <a:gridCol w="1673353"/>
                <a:gridCol w="1783031"/>
              </a:tblGrid>
              <a:tr h="742119"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ln>
                            <a:noFill/>
                          </a:ln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Preparatory Period</a:t>
                      </a:r>
                      <a:endParaRPr lang="pl-PL" sz="24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5088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 err="1">
                          <a:ln>
                            <a:noFill/>
                          </a:ln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Mesocycles</a:t>
                      </a:r>
                      <a:endParaRPr lang="pl-PL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n>
                            <a:noFill/>
                          </a:ln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Introductory</a:t>
                      </a:r>
                      <a:endParaRPr lang="pl-PL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n>
                            <a:noFill/>
                          </a:ln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Basic</a:t>
                      </a:r>
                      <a:endParaRPr lang="pl-PL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n>
                            <a:noFill/>
                          </a:ln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Special </a:t>
                      </a:r>
                      <a:endParaRPr lang="pl-PL" sz="1800" dirty="0">
                        <a:ln>
                          <a:noFill/>
                        </a:ln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n>
                            <a:noFill/>
                          </a:ln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Preparation</a:t>
                      </a:r>
                      <a:endParaRPr lang="pl-PL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n>
                            <a:noFill/>
                          </a:ln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Technical Preparation</a:t>
                      </a:r>
                      <a:endParaRPr lang="pl-PL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35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ln>
                            <a:noFill/>
                          </a:ln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Number   of weeks</a:t>
                      </a:r>
                      <a:endParaRPr lang="pl-PL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ln>
                            <a:noFill/>
                          </a:ln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pl-PL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ln>
                            <a:noFill/>
                          </a:ln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endParaRPr lang="pl-PL" sz="1800" b="1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ln>
                            <a:noFill/>
                          </a:ln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lang="pl-PL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ln>
                            <a:noFill/>
                          </a:ln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endParaRPr lang="pl-PL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11468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412776"/>
          </a:xfrm>
          <a:ln>
            <a:noFill/>
          </a:ln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pl-PL" sz="4000" b="1" dirty="0" smtClean="0">
                <a:ln w="63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/>
            </a:r>
            <a:br>
              <a:rPr lang="pl-PL" sz="4000" b="1" dirty="0" smtClean="0">
                <a:ln w="63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</a:br>
            <a:r>
              <a:rPr lang="en-GB" sz="4000" b="1" dirty="0" smtClean="0">
                <a:ln w="6350">
                  <a:noFill/>
                </a:ln>
                <a:solidFill>
                  <a:srgbClr val="FF9933"/>
                </a:solidFill>
              </a:rPr>
              <a:t>Introductory</a:t>
            </a:r>
            <a:r>
              <a:rPr lang="pl-PL" sz="4000" b="1" dirty="0" smtClean="0">
                <a:solidFill>
                  <a:srgbClr val="FF9933"/>
                </a:solidFill>
              </a:rPr>
              <a:t> </a:t>
            </a:r>
            <a:r>
              <a:rPr lang="pl-PL" sz="4000" b="1" dirty="0" err="1" smtClean="0">
                <a:ln w="6350">
                  <a:noFill/>
                </a:ln>
                <a:solidFill>
                  <a:srgbClr val="FF9933"/>
                </a:solidFill>
              </a:rPr>
              <a:t>Mesocycle</a:t>
            </a:r>
            <a:r>
              <a:rPr lang="pl-PL" sz="4000" b="1" dirty="0" smtClean="0">
                <a:ln w="63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9933"/>
                </a:solidFill>
              </a:rPr>
              <a:t/>
            </a:r>
            <a:br>
              <a:rPr lang="pl-PL" sz="4000" b="1" dirty="0" smtClean="0">
                <a:ln w="63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9933"/>
                </a:solidFill>
              </a:rPr>
            </a:br>
            <a:r>
              <a:rPr lang="pl-PL" sz="3200" b="1" i="1" dirty="0">
                <a:ln w="63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9933"/>
                </a:solidFill>
              </a:rPr>
              <a:t/>
            </a:r>
            <a:br>
              <a:rPr lang="pl-PL" sz="3200" b="1" i="1" dirty="0">
                <a:ln w="63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9933"/>
                </a:solidFill>
              </a:rPr>
            </a:br>
            <a:endParaRPr lang="pl-PL" sz="3200" b="1" i="1" dirty="0">
              <a:ln w="6350">
                <a:solidFill>
                  <a:schemeClr val="accent2">
                    <a:lumMod val="50000"/>
                  </a:schemeClr>
                </a:solidFill>
              </a:ln>
              <a:solidFill>
                <a:srgbClr val="FF9933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23528" y="2564904"/>
            <a:ext cx="8496944" cy="3839066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Monday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– </a:t>
            </a: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flexibility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+ jumping 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+</a:t>
            </a:r>
            <a:r>
              <a:rPr lang="pl-PL" sz="2400" b="1" dirty="0">
                <a:solidFill>
                  <a:srgbClr val="00B050"/>
                </a:solidFill>
                <a:cs typeface="Arial" pitchFamily="34" charset="0"/>
              </a:rPr>
              <a:t> el. of </a:t>
            </a:r>
            <a:r>
              <a:rPr lang="pl-PL" sz="2400" b="1" dirty="0" err="1">
                <a:solidFill>
                  <a:srgbClr val="00B050"/>
                </a:solidFill>
                <a:cs typeface="Arial" pitchFamily="34" charset="0"/>
              </a:rPr>
              <a:t>LJ</a:t>
            </a:r>
            <a:r>
              <a:rPr lang="pl-PL" sz="2400" b="1" dirty="0">
                <a:solidFill>
                  <a:srgbClr val="00B050"/>
                </a:solidFill>
                <a:cs typeface="Arial" pitchFamily="34" charset="0"/>
              </a:rPr>
              <a:t> </a:t>
            </a:r>
            <a:r>
              <a:rPr lang="pl-PL" sz="2400" b="1" dirty="0" err="1">
                <a:solidFill>
                  <a:srgbClr val="00B050"/>
                </a:solidFill>
                <a:cs typeface="Arial" pitchFamily="34" charset="0"/>
              </a:rPr>
              <a:t>technique</a:t>
            </a:r>
            <a:r>
              <a:rPr lang="pl-PL" sz="2400" b="1" dirty="0">
                <a:solidFill>
                  <a:srgbClr val="00B050"/>
                </a:solidFill>
                <a:cs typeface="Arial" pitchFamily="34" charset="0"/>
              </a:rPr>
              <a:t> </a:t>
            </a:r>
            <a:endParaRPr lang="pl-PL" sz="2400" b="1" dirty="0">
              <a:solidFill>
                <a:schemeClr val="tx1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Tuesday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 – </a:t>
            </a: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strength</a:t>
            </a:r>
            <a:endParaRPr lang="pl-PL" sz="2400" b="1" dirty="0">
              <a:solidFill>
                <a:srgbClr val="00B050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Wednesday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 – </a:t>
            </a: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general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warm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up</a:t>
            </a:r>
            <a:endParaRPr lang="pl-PL" sz="2400" b="1" dirty="0">
              <a:solidFill>
                <a:schemeClr val="tx1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Thursday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– ---------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Friday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 – </a:t>
            </a: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flexibility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 + el. of </a:t>
            </a: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speed</a:t>
            </a:r>
            <a:endParaRPr lang="pl-PL" sz="2400" b="1" dirty="0">
              <a:solidFill>
                <a:schemeClr val="tx1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chemeClr val="tx1"/>
                </a:solidFill>
                <a:cs typeface="Arial" pitchFamily="34" charset="0"/>
              </a:rPr>
              <a:t>Saturday</a:t>
            </a:r>
            <a:r>
              <a:rPr lang="pl-PL" sz="2400" b="1" dirty="0" smtClean="0">
                <a:solidFill>
                  <a:schemeClr val="tx1"/>
                </a:solidFill>
                <a:cs typeface="Arial" pitchFamily="34" charset="0"/>
              </a:rPr>
              <a:t>  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- </a:t>
            </a: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general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endurence</a:t>
            </a:r>
            <a:endParaRPr lang="pl-PL" sz="2400" b="1" dirty="0">
              <a:solidFill>
                <a:schemeClr val="tx1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>
                <a:solidFill>
                  <a:schemeClr val="tx1"/>
                </a:solidFill>
                <a:cs typeface="Arial" pitchFamily="34" charset="0"/>
              </a:rPr>
              <a:t>Sunday</a:t>
            </a:r>
            <a:r>
              <a:rPr lang="pl-PL" sz="2400" b="1" dirty="0">
                <a:solidFill>
                  <a:schemeClr val="tx1"/>
                </a:solidFill>
                <a:cs typeface="Arial" pitchFamily="34" charset="0"/>
              </a:rPr>
              <a:t>  - -------------</a:t>
            </a:r>
          </a:p>
          <a:p>
            <a:pPr>
              <a:buClrTx/>
            </a:pPr>
            <a:endParaRPr lang="pl-PL" sz="2800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en-GB" sz="3600" b="1" dirty="0" smtClean="0">
                <a:ln w="6350">
                  <a:noFill/>
                </a:ln>
                <a:solidFill>
                  <a:srgbClr val="FF9933"/>
                </a:solidFill>
              </a:rPr>
              <a:t>Introductory</a:t>
            </a:r>
            <a:r>
              <a:rPr lang="pl-PL" sz="3600" b="1" dirty="0" smtClean="0">
                <a:ln w="6350">
                  <a:noFill/>
                </a:ln>
                <a:solidFill>
                  <a:srgbClr val="FF9933"/>
                </a:solidFill>
              </a:rPr>
              <a:t> </a:t>
            </a:r>
            <a:r>
              <a:rPr lang="pl-PL" sz="3600" b="1" dirty="0" err="1" smtClean="0">
                <a:ln w="6350">
                  <a:noFill/>
                </a:ln>
                <a:solidFill>
                  <a:srgbClr val="FF9933"/>
                </a:solidFill>
              </a:rPr>
              <a:t>Mesocycle</a:t>
            </a:r>
            <a:r>
              <a:rPr lang="pl-PL" sz="3600" b="1" dirty="0" smtClean="0">
                <a:ln w="6350">
                  <a:noFill/>
                </a:ln>
                <a:solidFill>
                  <a:srgbClr val="FF9933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FF9933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FF9933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95536" y="1844824"/>
            <a:ext cx="7920880" cy="4896544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6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The </a:t>
            </a:r>
            <a:r>
              <a:rPr lang="pl-PL" sz="2600" dirty="0" err="1" smtClean="0">
                <a:solidFill>
                  <a:schemeClr val="tx1"/>
                </a:solidFill>
              </a:rPr>
              <a:t>technical</a:t>
            </a:r>
            <a:r>
              <a:rPr lang="pl-PL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smtClean="0">
                <a:solidFill>
                  <a:schemeClr val="tx1"/>
                </a:solidFill>
              </a:rPr>
              <a:t>workouts </a:t>
            </a:r>
            <a:r>
              <a:rPr lang="en-US" sz="2600" dirty="0">
                <a:solidFill>
                  <a:schemeClr val="tx1"/>
                </a:solidFill>
              </a:rPr>
              <a:t>consist of</a:t>
            </a:r>
            <a:r>
              <a:rPr lang="pl-PL" sz="2600" dirty="0" smtClean="0">
                <a:solidFill>
                  <a:schemeClr val="tx1"/>
                </a:solidFill>
              </a:rPr>
              <a:t>:</a:t>
            </a:r>
          </a:p>
          <a:p>
            <a:pPr marL="365760" lvl="1" indent="0">
              <a:lnSpc>
                <a:spcPct val="90000"/>
              </a:lnSpc>
              <a:spcBef>
                <a:spcPts val="600"/>
              </a:spcBef>
              <a:buNone/>
            </a:pPr>
            <a:endParaRPr lang="pl-PL" sz="26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pl-PL" sz="2600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imitations of take off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pl-P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745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czny">
  <a:themeElements>
    <a:clrScheme name="Niestandardowy 3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0000"/>
      </a:accent1>
      <a:accent2>
        <a:srgbClr val="002060"/>
      </a:accent2>
      <a:accent3>
        <a:srgbClr val="FFFFFF"/>
      </a:accent3>
      <a:accent4>
        <a:srgbClr val="FFFFFF"/>
      </a:accent4>
      <a:accent5>
        <a:srgbClr val="002060"/>
      </a:accent5>
      <a:accent6>
        <a:srgbClr val="002060"/>
      </a:accent6>
      <a:hlink>
        <a:srgbClr val="002060"/>
      </a:hlink>
      <a:folHlink>
        <a:srgbClr val="002060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1786</TotalTime>
  <Words>898</Words>
  <Application>Microsoft Office PowerPoint</Application>
  <PresentationFormat>Pokaz na ekranie (4:3)</PresentationFormat>
  <Paragraphs>268</Paragraphs>
  <Slides>28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29" baseType="lpstr">
      <vt:lpstr>Aerodynamiczny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Tab.2 The example of  the indoor preparatory period structure for young long jumpers  </vt:lpstr>
      <vt:lpstr> Introductory Mesocycle  </vt:lpstr>
      <vt:lpstr> Introductory Mesocycle </vt:lpstr>
      <vt:lpstr> Introductory Mesocycle </vt:lpstr>
      <vt:lpstr> Basic Mesocycle </vt:lpstr>
      <vt:lpstr> Basic Mesocycle </vt:lpstr>
      <vt:lpstr> Basic Mesocycle </vt:lpstr>
      <vt:lpstr> Special Preparation   Mesocycle  </vt:lpstr>
      <vt:lpstr> Special Preparation   Mesocycle </vt:lpstr>
      <vt:lpstr> Special Preparation  Mesocycle </vt:lpstr>
      <vt:lpstr> Technical Preparation  Mesocycle  </vt:lpstr>
      <vt:lpstr> Technical Preparation   Mesocycle </vt:lpstr>
      <vt:lpstr> Technical Preparation  Mesocycle </vt:lpstr>
      <vt:lpstr> Technical Preparation  Mesocycle </vt:lpstr>
      <vt:lpstr> Competition  Mesocycle  </vt:lpstr>
      <vt:lpstr> Competition   Mesocycle </vt:lpstr>
      <vt:lpstr> Competition  Mesocycle </vt:lpstr>
      <vt:lpstr> Transition Period </vt:lpstr>
      <vt:lpstr> Transition Mesocycle</vt:lpstr>
      <vt:lpstr> Transition Mesocycle </vt:lpstr>
      <vt:lpstr> Transition Mesocycle </vt:lpstr>
      <vt:lpstr>Prezentacja programu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HP</cp:lastModifiedBy>
  <cp:revision>216</cp:revision>
  <dcterms:created xsi:type="dcterms:W3CDTF">1601-01-01T00:00:00Z</dcterms:created>
  <dcterms:modified xsi:type="dcterms:W3CDTF">2018-10-31T14:35:00Z</dcterms:modified>
</cp:coreProperties>
</file>