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handoutMasterIdLst>
    <p:handoutMasterId r:id="rId33"/>
  </p:handoutMasterIdLst>
  <p:sldIdLst>
    <p:sldId id="258" r:id="rId2"/>
    <p:sldId id="342" r:id="rId3"/>
    <p:sldId id="345" r:id="rId4"/>
    <p:sldId id="364" r:id="rId5"/>
    <p:sldId id="366" r:id="rId6"/>
    <p:sldId id="371" r:id="rId7"/>
    <p:sldId id="374" r:id="rId8"/>
    <p:sldId id="373" r:id="rId9"/>
    <p:sldId id="375" r:id="rId10"/>
    <p:sldId id="376" r:id="rId11"/>
    <p:sldId id="377" r:id="rId12"/>
    <p:sldId id="378" r:id="rId13"/>
    <p:sldId id="393" r:id="rId14"/>
    <p:sldId id="395" r:id="rId15"/>
    <p:sldId id="396" r:id="rId16"/>
    <p:sldId id="367" r:id="rId17"/>
    <p:sldId id="380" r:id="rId18"/>
    <p:sldId id="381" r:id="rId19"/>
    <p:sldId id="388" r:id="rId20"/>
    <p:sldId id="385" r:id="rId21"/>
    <p:sldId id="389" r:id="rId22"/>
    <p:sldId id="391" r:id="rId23"/>
    <p:sldId id="392" r:id="rId24"/>
    <p:sldId id="368" r:id="rId25"/>
    <p:sldId id="386" r:id="rId26"/>
    <p:sldId id="387" r:id="rId27"/>
    <p:sldId id="390" r:id="rId28"/>
    <p:sldId id="398" r:id="rId29"/>
    <p:sldId id="383" r:id="rId30"/>
    <p:sldId id="384" r:id="rId31"/>
    <p:sldId id="397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66FF33"/>
    <a:srgbClr val="33CCFF"/>
    <a:srgbClr val="FAB300"/>
    <a:srgbClr val="FF0000"/>
    <a:srgbClr val="00CC99"/>
    <a:srgbClr val="1CE48A"/>
    <a:srgbClr val="00B082"/>
    <a:srgbClr val="0066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269D01E-BC32-4049-B463-5C60D7B0CCD2}" styleName="Styl z motywem 2 — Ak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Styl pośredni 4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Styl pośredni 4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A488322-F2BA-4B5B-9748-0D474271808F}" styleName="Styl pośredni 3 — 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8" autoAdjust="0"/>
  </p:normalViewPr>
  <p:slideViewPr>
    <p:cSldViewPr>
      <p:cViewPr>
        <p:scale>
          <a:sx n="77" d="100"/>
          <a:sy n="77" d="100"/>
        </p:scale>
        <p:origin x="-1092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F84D19-B48A-46B3-8D79-C69DA38E5824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8473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3C1A982-7150-41C5-B98A-7FC994F78E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5A38-DDD4-47BF-AA88-A52DA1858C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1C09E-90BA-4B9D-8B5E-A144080BE8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1B43-487E-40C2-8EC9-EDBD48A484A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309835F-F640-4705-BB70-176CD8AF052F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oliniow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oliniow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F469813-2A2E-4026-AC4A-7D99DFDC0CE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D94503A-FC78-494C-B3A6-998A444395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1881-0847-4A13-828D-AED3C5B7C0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B440DA3-C8A4-4EDC-9F64-AE8C58E60F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7C29019-3F56-4C2D-BA54-E732219790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F53F829-BBB0-4874-8725-0C9CCEEA590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oliniow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oliniow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2D7A391-DB08-4470-BEBC-03DECDBA5D9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piotrbora@interia.p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539552" y="476672"/>
            <a:ext cx="799288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endParaRPr lang="pl-PL" sz="4000" b="1" dirty="0" smtClean="0">
              <a:ln w="1905"/>
              <a:solidFill>
                <a:srgbClr val="33CC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Times New Roman" pitchFamily="18" charset="0"/>
            </a:endParaRPr>
          </a:p>
          <a:p>
            <a:pPr algn="ctr">
              <a:defRPr/>
            </a:pPr>
            <a:r>
              <a:rPr lang="pl-PL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 pitchFamily="18" charset="0"/>
              </a:rPr>
              <a:t>Direct </a:t>
            </a:r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 pitchFamily="18" charset="0"/>
              </a:rPr>
              <a:t>Competition Preparation</a:t>
            </a:r>
          </a:p>
          <a:p>
            <a:pPr algn="ctr">
              <a:defRPr/>
            </a:pPr>
            <a:r>
              <a:rPr lang="en-GB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 pitchFamily="18" charset="0"/>
              </a:rPr>
              <a:t> </a:t>
            </a:r>
            <a:r>
              <a:rPr lang="en-GB" sz="4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 pitchFamily="18" charset="0"/>
              </a:rPr>
              <a:t>in </a:t>
            </a:r>
            <a:r>
              <a:rPr lang="pl-PL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 pitchFamily="18" charset="0"/>
              </a:rPr>
              <a:t>junior </a:t>
            </a:r>
            <a:r>
              <a:rPr lang="pl-PL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 pitchFamily="18" charset="0"/>
              </a:rPr>
              <a:t>triple</a:t>
            </a:r>
            <a:r>
              <a:rPr lang="pl-PL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 pitchFamily="18" charset="0"/>
              </a:rPr>
              <a:t> </a:t>
            </a:r>
            <a:r>
              <a:rPr lang="en-GB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 pitchFamily="18" charset="0"/>
              </a:rPr>
              <a:t>jump </a:t>
            </a:r>
            <a:endParaRPr lang="pl-PL" sz="40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/>
            <a:endParaRPr lang="pl-PL" sz="3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/>
            <a:endParaRPr lang="pl-PL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/>
            <a:endParaRPr lang="pl-PL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/>
            <a:endParaRPr lang="pl-PL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/>
            <a:endParaRPr lang="pl-PL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/>
            <a:endParaRPr lang="pl-PL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/>
            <a:endParaRPr lang="pl-PL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/>
            <a:endParaRPr lang="pl-PL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ctr"/>
            <a:r>
              <a:rPr lang="pl-PL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Piotr Bora</a:t>
            </a:r>
            <a:endParaRPr lang="pl-PL" sz="4000" dirty="0"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i="1" dirty="0" err="1">
                <a:ln w="6350">
                  <a:noFill/>
                </a:ln>
                <a:solidFill>
                  <a:srgbClr val="66FF33"/>
                </a:solidFill>
              </a:rPr>
              <a:t>Accumulation</a:t>
            </a:r>
            <a:r>
              <a:rPr lang="pl-PL" sz="4400" i="1" dirty="0">
                <a:ln w="6350">
                  <a:noFill/>
                </a:ln>
                <a:solidFill>
                  <a:srgbClr val="66FF33"/>
                </a:solidFill>
              </a:rPr>
              <a:t> </a:t>
            </a:r>
            <a:r>
              <a:rPr lang="pl-PL" sz="4400" i="1" dirty="0" smtClean="0">
                <a:ln w="6350">
                  <a:noFill/>
                </a:ln>
                <a:solidFill>
                  <a:srgbClr val="66FF33"/>
                </a:solidFill>
              </a:rPr>
              <a:t/>
            </a:r>
            <a:br>
              <a:rPr lang="pl-PL" sz="4400" i="1" dirty="0" smtClean="0">
                <a:ln w="6350">
                  <a:noFill/>
                </a:ln>
                <a:solidFill>
                  <a:srgbClr val="66FF33"/>
                </a:solidFill>
              </a:rPr>
            </a:br>
            <a:r>
              <a:rPr lang="pl-PL" sz="4400" dirty="0" err="1" smtClean="0">
                <a:solidFill>
                  <a:srgbClr val="FFFF66"/>
                </a:solidFill>
              </a:rPr>
              <a:t>FLEXIBILITY</a:t>
            </a:r>
            <a:r>
              <a:rPr lang="pl-PL" sz="4400" dirty="0" smtClean="0">
                <a:solidFill>
                  <a:srgbClr val="FFFF66"/>
                </a:solidFill>
              </a:rPr>
              <a:t> II</a:t>
            </a:r>
            <a:endParaRPr lang="en-US" dirty="0">
              <a:solidFill>
                <a:srgbClr val="FFFF66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552" y="2276872"/>
            <a:ext cx="3956248" cy="3971528"/>
          </a:xfrm>
        </p:spPr>
        <p:txBody>
          <a:bodyPr>
            <a:normAutofit/>
          </a:bodyPr>
          <a:lstStyle/>
          <a:p>
            <a:r>
              <a:rPr lang="en-US" dirty="0"/>
              <a:t>Hurdle Drills </a:t>
            </a:r>
            <a:r>
              <a:rPr lang="en-US" dirty="0" smtClean="0"/>
              <a:t> </a:t>
            </a:r>
            <a:r>
              <a:rPr lang="pl-PL" dirty="0" smtClean="0"/>
              <a:t>(</a:t>
            </a:r>
            <a:r>
              <a:rPr lang="pl-PL" dirty="0" err="1" smtClean="0"/>
              <a:t>walking</a:t>
            </a:r>
            <a:r>
              <a:rPr lang="pl-PL" dirty="0" smtClean="0"/>
              <a:t> &gt; 3 </a:t>
            </a:r>
            <a:r>
              <a:rPr lang="pl-PL" dirty="0" err="1" smtClean="0"/>
              <a:t>steps</a:t>
            </a:r>
            <a:r>
              <a:rPr lang="pl-PL" dirty="0" smtClean="0"/>
              <a:t>)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r>
              <a:rPr lang="pl-PL" dirty="0" err="1" smtClean="0"/>
              <a:t>Lead</a:t>
            </a:r>
            <a:r>
              <a:rPr lang="pl-PL" dirty="0" smtClean="0"/>
              <a:t> leg</a:t>
            </a:r>
          </a:p>
          <a:p>
            <a:pPr>
              <a:buFontTx/>
              <a:buChar char="-"/>
            </a:pPr>
            <a:r>
              <a:rPr lang="pl-PL" dirty="0" err="1" smtClean="0"/>
              <a:t>Trail</a:t>
            </a:r>
            <a:r>
              <a:rPr lang="pl-PL" dirty="0" smtClean="0"/>
              <a:t> leg</a:t>
            </a:r>
          </a:p>
          <a:p>
            <a:pPr>
              <a:buFontTx/>
              <a:buChar char="-"/>
            </a:pPr>
            <a:r>
              <a:rPr lang="pl-PL" dirty="0" smtClean="0"/>
              <a:t>Middle</a:t>
            </a:r>
          </a:p>
          <a:p>
            <a:pPr>
              <a:buFontTx/>
              <a:buChar char="-"/>
            </a:pPr>
            <a:endParaRPr lang="pl-PL" dirty="0" smtClean="0"/>
          </a:p>
          <a:p>
            <a:pPr marL="64008" indent="0">
              <a:buNone/>
            </a:pP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16016" y="2708920"/>
            <a:ext cx="3960440" cy="3096344"/>
          </a:xfrm>
        </p:spPr>
        <p:txBody>
          <a:bodyPr>
            <a:normAutofit/>
          </a:bodyPr>
          <a:lstStyle/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 marL="64008" indent="0">
              <a:buNone/>
            </a:pPr>
            <a:endParaRPr lang="pl-PL" sz="2400" dirty="0">
              <a:solidFill>
                <a:srgbClr val="00B0F0"/>
              </a:solidFill>
            </a:endParaRPr>
          </a:p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rgbClr val="00B0F0"/>
                </a:solidFill>
              </a:rPr>
              <a:t>s</a:t>
            </a:r>
            <a:r>
              <a:rPr lang="en-US" sz="2400" dirty="0" err="1" smtClean="0">
                <a:solidFill>
                  <a:srgbClr val="00B0F0"/>
                </a:solidFill>
              </a:rPr>
              <a:t>eries</a:t>
            </a:r>
            <a:r>
              <a:rPr lang="en-US" sz="2400" dirty="0" smtClean="0">
                <a:solidFill>
                  <a:srgbClr val="00B0F0"/>
                </a:solidFill>
              </a:rPr>
              <a:t>: </a:t>
            </a:r>
            <a:r>
              <a:rPr lang="pl-PL" sz="2400" dirty="0" smtClean="0">
                <a:solidFill>
                  <a:srgbClr val="00B0F0"/>
                </a:solidFill>
              </a:rPr>
              <a:t>6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F0"/>
                </a:solidFill>
              </a:rPr>
              <a:t>repetitions: </a:t>
            </a:r>
            <a:r>
              <a:rPr lang="pl-PL" sz="2400" dirty="0" smtClean="0">
                <a:solidFill>
                  <a:srgbClr val="00B0F0"/>
                </a:solidFill>
              </a:rPr>
              <a:t>6</a:t>
            </a:r>
            <a:endParaRPr lang="pl-PL" sz="24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5813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i="1" dirty="0" err="1">
                <a:ln w="6350">
                  <a:noFill/>
                </a:ln>
                <a:solidFill>
                  <a:srgbClr val="66FF33"/>
                </a:solidFill>
              </a:rPr>
              <a:t>Accumulation</a:t>
            </a:r>
            <a:r>
              <a:rPr lang="pl-PL" sz="4400" i="1" dirty="0">
                <a:ln w="6350">
                  <a:noFill/>
                </a:ln>
                <a:solidFill>
                  <a:srgbClr val="66FF33"/>
                </a:solidFill>
              </a:rPr>
              <a:t> </a:t>
            </a:r>
            <a:r>
              <a:rPr lang="pl-PL" sz="4400" i="1" dirty="0" smtClean="0">
                <a:ln w="6350">
                  <a:noFill/>
                </a:ln>
                <a:solidFill>
                  <a:srgbClr val="66FF33"/>
                </a:solidFill>
              </a:rPr>
              <a:t/>
            </a:r>
            <a:br>
              <a:rPr lang="pl-PL" sz="4400" i="1" dirty="0" smtClean="0">
                <a:ln w="6350">
                  <a:noFill/>
                </a:ln>
                <a:solidFill>
                  <a:srgbClr val="66FF33"/>
                </a:solidFill>
              </a:rPr>
            </a:br>
            <a:r>
              <a:rPr lang="pl-PL" sz="4400" dirty="0" err="1" smtClean="0">
                <a:solidFill>
                  <a:srgbClr val="FFFF66"/>
                </a:solidFill>
              </a:rPr>
              <a:t>SPEED</a:t>
            </a:r>
            <a:endParaRPr lang="en-US" dirty="0">
              <a:solidFill>
                <a:srgbClr val="FFFF66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552" y="2276872"/>
            <a:ext cx="3956248" cy="3971528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A </a:t>
            </a:r>
            <a:r>
              <a:rPr lang="pl-PL" dirty="0" err="1" smtClean="0"/>
              <a:t>skips</a:t>
            </a:r>
            <a:r>
              <a:rPr lang="pl-PL" dirty="0" smtClean="0"/>
              <a:t> + </a:t>
            </a:r>
            <a:r>
              <a:rPr lang="pl-PL" dirty="0" err="1" smtClean="0"/>
              <a:t>acceleration</a:t>
            </a:r>
            <a:endParaRPr lang="pl-PL" dirty="0" smtClean="0"/>
          </a:p>
          <a:p>
            <a:endParaRPr lang="pl-PL" dirty="0" smtClean="0"/>
          </a:p>
          <a:p>
            <a:r>
              <a:rPr lang="en-US" dirty="0" smtClean="0"/>
              <a:t>Acceleration</a:t>
            </a:r>
            <a:endParaRPr lang="pl-PL" dirty="0" smtClean="0"/>
          </a:p>
          <a:p>
            <a:endParaRPr lang="pl-PL" dirty="0" smtClean="0"/>
          </a:p>
          <a:p>
            <a:r>
              <a:rPr lang="en-US" dirty="0"/>
              <a:t>Flying </a:t>
            </a:r>
            <a:r>
              <a:rPr lang="pl-PL" dirty="0" err="1" smtClean="0"/>
              <a:t>or</a:t>
            </a:r>
            <a:r>
              <a:rPr lang="pl-PL" dirty="0" smtClean="0"/>
              <a:t> standing </a:t>
            </a:r>
            <a:r>
              <a:rPr lang="en-US" dirty="0" smtClean="0"/>
              <a:t>sprints</a:t>
            </a:r>
            <a:endParaRPr lang="pl-PL" dirty="0"/>
          </a:p>
          <a:p>
            <a:pPr>
              <a:buFontTx/>
              <a:buChar char="-"/>
            </a:pPr>
            <a:endParaRPr lang="pl-PL" dirty="0" smtClean="0"/>
          </a:p>
          <a:p>
            <a:pPr marL="64008" indent="0">
              <a:buNone/>
            </a:pP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16016" y="2708920"/>
            <a:ext cx="3960440" cy="3096344"/>
          </a:xfrm>
        </p:spPr>
        <p:txBody>
          <a:bodyPr>
            <a:normAutofit/>
          </a:bodyPr>
          <a:lstStyle/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rgbClr val="00B0F0"/>
                </a:solidFill>
              </a:rPr>
              <a:t>s</a:t>
            </a:r>
            <a:r>
              <a:rPr lang="en-US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eries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pl-PL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distance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pl-PL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– 30 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recovery</a:t>
            </a:r>
            <a:r>
              <a:rPr lang="pl-PL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5-6’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94623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i="1" dirty="0" err="1">
                <a:ln w="6350">
                  <a:noFill/>
                </a:ln>
                <a:solidFill>
                  <a:srgbClr val="66FF33"/>
                </a:solidFill>
              </a:rPr>
              <a:t>Accumulation</a:t>
            </a:r>
            <a:r>
              <a:rPr lang="pl-PL" sz="4400" i="1" dirty="0">
                <a:ln w="6350">
                  <a:noFill/>
                </a:ln>
                <a:solidFill>
                  <a:srgbClr val="66FF33"/>
                </a:solidFill>
              </a:rPr>
              <a:t> </a:t>
            </a:r>
            <a:r>
              <a:rPr lang="pl-PL" sz="4400" i="1" dirty="0" smtClean="0">
                <a:ln w="6350">
                  <a:noFill/>
                </a:ln>
                <a:solidFill>
                  <a:srgbClr val="66FF33"/>
                </a:solidFill>
              </a:rPr>
              <a:t/>
            </a:r>
            <a:br>
              <a:rPr lang="pl-PL" sz="4400" i="1" dirty="0" smtClean="0">
                <a:ln w="6350">
                  <a:noFill/>
                </a:ln>
                <a:solidFill>
                  <a:srgbClr val="66FF33"/>
                </a:solidFill>
              </a:rPr>
            </a:br>
            <a:r>
              <a:rPr lang="pl-PL" sz="4400" dirty="0" err="1" smtClean="0">
                <a:solidFill>
                  <a:srgbClr val="FFFF66"/>
                </a:solidFill>
              </a:rPr>
              <a:t>SPEED</a:t>
            </a:r>
            <a:r>
              <a:rPr lang="pl-PL" sz="4400" dirty="0" smtClean="0">
                <a:solidFill>
                  <a:srgbClr val="FFFF66"/>
                </a:solidFill>
              </a:rPr>
              <a:t>  </a:t>
            </a:r>
            <a:r>
              <a:rPr lang="pl-PL" sz="4400" dirty="0" err="1" smtClean="0">
                <a:solidFill>
                  <a:srgbClr val="FFFF66"/>
                </a:solidFill>
              </a:rPr>
              <a:t>ENDURANCE</a:t>
            </a:r>
            <a:endParaRPr lang="en-US" dirty="0">
              <a:solidFill>
                <a:srgbClr val="FFFF66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552" y="2276872"/>
            <a:ext cx="3956248" cy="3971528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standing </a:t>
            </a:r>
            <a:r>
              <a:rPr lang="en-US" dirty="0" smtClean="0"/>
              <a:t>sprints</a:t>
            </a:r>
            <a:endParaRPr lang="pl-PL" dirty="0"/>
          </a:p>
          <a:p>
            <a:pPr>
              <a:buFontTx/>
              <a:buChar char="-"/>
            </a:pPr>
            <a:endParaRPr lang="pl-PL" dirty="0" smtClean="0"/>
          </a:p>
          <a:p>
            <a:pPr marL="64008" indent="0">
              <a:buNone/>
            </a:pP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16016" y="2708920"/>
            <a:ext cx="3960440" cy="3096344"/>
          </a:xfrm>
        </p:spPr>
        <p:txBody>
          <a:bodyPr>
            <a:normAutofit/>
          </a:bodyPr>
          <a:lstStyle/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rgbClr val="00B0F0"/>
                </a:solidFill>
              </a:rPr>
              <a:t>s</a:t>
            </a:r>
            <a:r>
              <a:rPr lang="en-US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eries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pl-PL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distance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pl-PL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120 – 150 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recovery</a:t>
            </a:r>
            <a:r>
              <a:rPr lang="pl-PL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6’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8394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i="1" dirty="0" err="1">
                <a:ln w="6350">
                  <a:noFill/>
                </a:ln>
                <a:solidFill>
                  <a:srgbClr val="66FF33"/>
                </a:solidFill>
              </a:rPr>
              <a:t>Accumulation</a:t>
            </a:r>
            <a:r>
              <a:rPr lang="pl-PL" sz="4400" i="1" dirty="0">
                <a:ln w="6350">
                  <a:noFill/>
                </a:ln>
                <a:solidFill>
                  <a:srgbClr val="66FF33"/>
                </a:solidFill>
              </a:rPr>
              <a:t> </a:t>
            </a:r>
            <a:r>
              <a:rPr lang="pl-PL" sz="4400" i="1" dirty="0" smtClean="0">
                <a:ln w="6350">
                  <a:noFill/>
                </a:ln>
                <a:solidFill>
                  <a:srgbClr val="66FF33"/>
                </a:solidFill>
              </a:rPr>
              <a:t/>
            </a:r>
            <a:br>
              <a:rPr lang="pl-PL" sz="4400" i="1" dirty="0" smtClean="0">
                <a:ln w="6350">
                  <a:noFill/>
                </a:ln>
                <a:solidFill>
                  <a:srgbClr val="66FF33"/>
                </a:solidFill>
              </a:rPr>
            </a:br>
            <a:r>
              <a:rPr lang="pl-PL" sz="4400" dirty="0" err="1" smtClean="0">
                <a:solidFill>
                  <a:srgbClr val="FFFF66"/>
                </a:solidFill>
              </a:rPr>
              <a:t>TECHNIQUE</a:t>
            </a:r>
            <a:r>
              <a:rPr lang="pl-PL" sz="4400" dirty="0" smtClean="0">
                <a:solidFill>
                  <a:srgbClr val="FFFF66"/>
                </a:solidFill>
              </a:rPr>
              <a:t> I</a:t>
            </a:r>
            <a:endParaRPr lang="en-US" dirty="0">
              <a:solidFill>
                <a:srgbClr val="FFFF66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7544" y="1700808"/>
            <a:ext cx="5472608" cy="5040560"/>
          </a:xfrm>
        </p:spPr>
        <p:txBody>
          <a:bodyPr>
            <a:normAutofit fontScale="85000" lnSpcReduction="20000"/>
          </a:bodyPr>
          <a:lstStyle/>
          <a:p>
            <a:endParaRPr lang="pl-PL" dirty="0" smtClean="0"/>
          </a:p>
          <a:p>
            <a:pPr lvl="0"/>
            <a:r>
              <a:rPr lang="pl-PL" dirty="0" err="1" smtClean="0"/>
              <a:t>multijumps</a:t>
            </a:r>
            <a:r>
              <a:rPr lang="pl-PL" dirty="0" smtClean="0"/>
              <a:t> (</a:t>
            </a:r>
            <a:r>
              <a:rPr lang="pl-PL" dirty="0" err="1" smtClean="0"/>
              <a:t>LL-RL</a:t>
            </a:r>
            <a:r>
              <a:rPr lang="pl-PL" dirty="0" smtClean="0"/>
              <a:t>) -</a:t>
            </a:r>
            <a:r>
              <a:rPr lang="pl-PL" dirty="0" err="1" smtClean="0"/>
              <a:t>approach</a:t>
            </a:r>
            <a:r>
              <a:rPr lang="pl-PL" dirty="0" smtClean="0"/>
              <a:t> 6</a:t>
            </a:r>
            <a:r>
              <a:rPr lang="en-GB" dirty="0" smtClean="0"/>
              <a:t>-</a:t>
            </a:r>
            <a:r>
              <a:rPr lang="pl-PL" dirty="0" smtClean="0"/>
              <a:t>8</a:t>
            </a:r>
            <a:r>
              <a:rPr lang="en-GB" dirty="0" smtClean="0"/>
              <a:t> </a:t>
            </a:r>
            <a:r>
              <a:rPr lang="pl-PL" dirty="0" smtClean="0"/>
              <a:t> </a:t>
            </a:r>
            <a:r>
              <a:rPr lang="pl-PL" dirty="0" err="1" smtClean="0"/>
              <a:t>steps</a:t>
            </a:r>
            <a:endParaRPr lang="pl-PL" dirty="0" smtClean="0"/>
          </a:p>
          <a:p>
            <a:pPr lvl="0"/>
            <a:endParaRPr lang="pl-PL" dirty="0" smtClean="0"/>
          </a:p>
          <a:p>
            <a:pPr lvl="0"/>
            <a:r>
              <a:rPr lang="pl-PL" dirty="0" err="1"/>
              <a:t>b</a:t>
            </a:r>
            <a:r>
              <a:rPr lang="pl-PL" dirty="0" err="1" smtClean="0"/>
              <a:t>ounding</a:t>
            </a:r>
            <a:r>
              <a:rPr lang="pl-PL" dirty="0" smtClean="0"/>
              <a:t>  </a:t>
            </a:r>
            <a:r>
              <a:rPr lang="pl-PL" dirty="0" err="1" smtClean="0"/>
              <a:t>LL</a:t>
            </a:r>
            <a:r>
              <a:rPr lang="pl-PL" dirty="0" smtClean="0"/>
              <a:t>  - </a:t>
            </a:r>
            <a:r>
              <a:rPr lang="pl-PL" dirty="0" err="1" smtClean="0"/>
              <a:t>approach</a:t>
            </a:r>
            <a:r>
              <a:rPr lang="pl-PL" dirty="0" smtClean="0"/>
              <a:t> </a:t>
            </a:r>
            <a:r>
              <a:rPr lang="pl-PL" dirty="0"/>
              <a:t>6</a:t>
            </a:r>
            <a:r>
              <a:rPr lang="en-GB" dirty="0"/>
              <a:t>-</a:t>
            </a:r>
            <a:r>
              <a:rPr lang="pl-PL" dirty="0"/>
              <a:t>8</a:t>
            </a:r>
            <a:r>
              <a:rPr lang="en-GB" dirty="0"/>
              <a:t> </a:t>
            </a:r>
            <a:r>
              <a:rPr lang="pl-PL" dirty="0"/>
              <a:t> </a:t>
            </a:r>
            <a:r>
              <a:rPr lang="pl-PL" dirty="0" err="1"/>
              <a:t>steps</a:t>
            </a:r>
            <a:endParaRPr lang="pl-PL" dirty="0"/>
          </a:p>
          <a:p>
            <a:pPr lvl="0"/>
            <a:endParaRPr lang="pl-PL" dirty="0"/>
          </a:p>
          <a:p>
            <a:pPr lvl="0"/>
            <a:endParaRPr lang="pl-PL" dirty="0" smtClean="0"/>
          </a:p>
          <a:p>
            <a:pPr lvl="0"/>
            <a:r>
              <a:rPr lang="pl-PL" dirty="0" err="1"/>
              <a:t>b</a:t>
            </a:r>
            <a:r>
              <a:rPr lang="pl-PL" dirty="0" err="1" smtClean="0"/>
              <a:t>ounding</a:t>
            </a:r>
            <a:r>
              <a:rPr lang="pl-PL" dirty="0" smtClean="0"/>
              <a:t>  </a:t>
            </a:r>
            <a:r>
              <a:rPr lang="pl-PL" dirty="0" err="1" smtClean="0"/>
              <a:t>RL</a:t>
            </a:r>
            <a:r>
              <a:rPr lang="pl-PL" dirty="0" smtClean="0"/>
              <a:t> - </a:t>
            </a:r>
            <a:r>
              <a:rPr lang="pl-PL" dirty="0" err="1"/>
              <a:t>approach</a:t>
            </a:r>
            <a:r>
              <a:rPr lang="pl-PL" dirty="0"/>
              <a:t> 6</a:t>
            </a:r>
            <a:r>
              <a:rPr lang="en-GB" dirty="0"/>
              <a:t>-</a:t>
            </a:r>
            <a:r>
              <a:rPr lang="pl-PL" dirty="0"/>
              <a:t>8</a:t>
            </a:r>
            <a:r>
              <a:rPr lang="en-GB" dirty="0"/>
              <a:t> </a:t>
            </a:r>
            <a:r>
              <a:rPr lang="pl-PL" dirty="0"/>
              <a:t> </a:t>
            </a:r>
            <a:r>
              <a:rPr lang="pl-PL" dirty="0" err="1" smtClean="0"/>
              <a:t>steps</a:t>
            </a:r>
            <a:endParaRPr lang="pl-PL" dirty="0" smtClean="0"/>
          </a:p>
          <a:p>
            <a:pPr lvl="0"/>
            <a:endParaRPr lang="pl-PL" dirty="0"/>
          </a:p>
          <a:p>
            <a:r>
              <a:rPr lang="pl-PL" dirty="0" err="1"/>
              <a:t>bounding</a:t>
            </a:r>
            <a:r>
              <a:rPr lang="pl-PL" dirty="0"/>
              <a:t>  </a:t>
            </a:r>
            <a:r>
              <a:rPr lang="pl-PL" dirty="0" err="1" smtClean="0"/>
              <a:t>LLLLRL</a:t>
            </a:r>
            <a:r>
              <a:rPr lang="pl-PL" dirty="0" smtClean="0"/>
              <a:t> (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RLRLLL</a:t>
            </a:r>
            <a:r>
              <a:rPr lang="pl-PL" dirty="0" smtClean="0"/>
              <a:t>) - </a:t>
            </a:r>
            <a:r>
              <a:rPr lang="pl-PL" dirty="0" err="1"/>
              <a:t>approach</a:t>
            </a:r>
            <a:r>
              <a:rPr lang="pl-PL" dirty="0"/>
              <a:t> 6</a:t>
            </a:r>
            <a:r>
              <a:rPr lang="en-GB" dirty="0"/>
              <a:t>-</a:t>
            </a:r>
            <a:r>
              <a:rPr lang="pl-PL" dirty="0"/>
              <a:t>8</a:t>
            </a:r>
            <a:r>
              <a:rPr lang="en-GB" dirty="0"/>
              <a:t> </a:t>
            </a:r>
            <a:r>
              <a:rPr lang="pl-PL" dirty="0"/>
              <a:t> </a:t>
            </a:r>
            <a:r>
              <a:rPr lang="pl-PL" dirty="0" err="1"/>
              <a:t>steps</a:t>
            </a:r>
            <a:endParaRPr lang="pl-PL" dirty="0"/>
          </a:p>
          <a:p>
            <a:pPr lvl="0"/>
            <a:endParaRPr lang="pl-PL" dirty="0"/>
          </a:p>
          <a:p>
            <a:pPr lvl="0"/>
            <a:endParaRPr lang="pl-PL" dirty="0"/>
          </a:p>
          <a:p>
            <a:pPr lvl="0"/>
            <a:r>
              <a:rPr lang="en-GB" dirty="0" smtClean="0"/>
              <a:t>long </a:t>
            </a:r>
            <a:r>
              <a:rPr lang="en-GB" dirty="0"/>
              <a:t>jump from the swing leg </a:t>
            </a:r>
            <a:r>
              <a:rPr lang="en-GB" dirty="0" smtClean="0"/>
              <a:t>take</a:t>
            </a:r>
            <a:r>
              <a:rPr lang="pl-PL" dirty="0" smtClean="0"/>
              <a:t> </a:t>
            </a:r>
            <a:r>
              <a:rPr lang="en-GB" dirty="0" smtClean="0"/>
              <a:t>of</a:t>
            </a:r>
            <a:r>
              <a:rPr lang="pl-PL" dirty="0" smtClean="0"/>
              <a:t>f</a:t>
            </a:r>
            <a:r>
              <a:rPr lang="en-GB" dirty="0" smtClean="0"/>
              <a:t> </a:t>
            </a:r>
            <a:r>
              <a:rPr lang="pl-PL" dirty="0" smtClean="0"/>
              <a:t>-</a:t>
            </a:r>
            <a:r>
              <a:rPr lang="pl-PL" dirty="0" err="1" smtClean="0"/>
              <a:t>approach</a:t>
            </a:r>
            <a:r>
              <a:rPr lang="pl-PL" dirty="0" smtClean="0"/>
              <a:t> </a:t>
            </a:r>
            <a:r>
              <a:rPr lang="pl-PL" dirty="0"/>
              <a:t>6</a:t>
            </a:r>
            <a:r>
              <a:rPr lang="en-GB" dirty="0"/>
              <a:t>-</a:t>
            </a:r>
            <a:r>
              <a:rPr lang="pl-PL" dirty="0"/>
              <a:t>8</a:t>
            </a:r>
            <a:r>
              <a:rPr lang="en-GB" dirty="0"/>
              <a:t> </a:t>
            </a:r>
            <a:r>
              <a:rPr lang="pl-PL" dirty="0"/>
              <a:t> </a:t>
            </a:r>
            <a:r>
              <a:rPr lang="pl-PL" dirty="0" err="1" smtClean="0"/>
              <a:t>steps</a:t>
            </a:r>
            <a:endParaRPr lang="pl-PL" dirty="0" smtClean="0"/>
          </a:p>
          <a:p>
            <a:pPr lvl="0"/>
            <a:endParaRPr lang="en-US" dirty="0"/>
          </a:p>
          <a:p>
            <a:pPr marL="64008" indent="0">
              <a:buNone/>
            </a:pP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868144" y="2708920"/>
            <a:ext cx="2880320" cy="3096344"/>
          </a:xfrm>
        </p:spPr>
        <p:txBody>
          <a:bodyPr>
            <a:normAutofit fontScale="85000" lnSpcReduction="20000"/>
          </a:bodyPr>
          <a:lstStyle/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rgbClr val="00B0F0"/>
                </a:solidFill>
              </a:rPr>
              <a:t>s</a:t>
            </a:r>
            <a:r>
              <a:rPr lang="en-US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eries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pl-PL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pl-PL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epetetions</a:t>
            </a:r>
            <a:r>
              <a:rPr lang="pl-PL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5-10</a:t>
            </a:r>
          </a:p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3760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i="1" dirty="0" err="1">
                <a:ln w="6350">
                  <a:noFill/>
                </a:ln>
                <a:solidFill>
                  <a:srgbClr val="66FF33"/>
                </a:solidFill>
              </a:rPr>
              <a:t>Accumulation</a:t>
            </a:r>
            <a:r>
              <a:rPr lang="pl-PL" sz="4400" i="1" dirty="0">
                <a:ln w="6350">
                  <a:noFill/>
                </a:ln>
                <a:solidFill>
                  <a:srgbClr val="66FF33"/>
                </a:solidFill>
              </a:rPr>
              <a:t> </a:t>
            </a:r>
            <a:br>
              <a:rPr lang="pl-PL" sz="4400" i="1" dirty="0">
                <a:ln w="6350">
                  <a:noFill/>
                </a:ln>
                <a:solidFill>
                  <a:srgbClr val="66FF33"/>
                </a:solidFill>
              </a:rPr>
            </a:br>
            <a:r>
              <a:rPr lang="pl-PL" sz="4400" dirty="0" err="1">
                <a:solidFill>
                  <a:srgbClr val="FFFF66"/>
                </a:solidFill>
              </a:rPr>
              <a:t>TECHNIQUE</a:t>
            </a:r>
            <a:r>
              <a:rPr lang="pl-PL" sz="4400" dirty="0">
                <a:solidFill>
                  <a:srgbClr val="FFFF66"/>
                </a:solidFill>
              </a:rPr>
              <a:t> </a:t>
            </a:r>
            <a:r>
              <a:rPr lang="pl-PL" sz="4400" dirty="0" smtClean="0">
                <a:solidFill>
                  <a:srgbClr val="FFFF66"/>
                </a:solidFill>
              </a:rPr>
              <a:t>II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552" y="2276872"/>
            <a:ext cx="3956248" cy="3971528"/>
          </a:xfrm>
        </p:spPr>
        <p:txBody>
          <a:bodyPr>
            <a:normAutofit fontScale="92500" lnSpcReduction="20000"/>
          </a:bodyPr>
          <a:lstStyle/>
          <a:p>
            <a:endParaRPr lang="pl-PL" dirty="0" smtClean="0"/>
          </a:p>
          <a:p>
            <a:r>
              <a:rPr lang="pl-PL" dirty="0" smtClean="0"/>
              <a:t>„</a:t>
            </a:r>
            <a:r>
              <a:rPr lang="pl-PL" dirty="0" err="1" smtClean="0"/>
              <a:t>warm</a:t>
            </a:r>
            <a:r>
              <a:rPr lang="pl-PL" dirty="0" smtClean="0"/>
              <a:t> </a:t>
            </a:r>
            <a:r>
              <a:rPr lang="pl-PL" dirty="0" err="1" smtClean="0"/>
              <a:t>up</a:t>
            </a:r>
            <a:r>
              <a:rPr lang="pl-PL" dirty="0" smtClean="0"/>
              <a:t>”</a:t>
            </a:r>
          </a:p>
          <a:p>
            <a:endParaRPr lang="pl-PL" dirty="0" smtClean="0"/>
          </a:p>
          <a:p>
            <a:r>
              <a:rPr lang="pl-PL" dirty="0" smtClean="0"/>
              <a:t>„Step” + „</a:t>
            </a:r>
            <a:r>
              <a:rPr lang="pl-PL" dirty="0" err="1" smtClean="0"/>
              <a:t>Jump</a:t>
            </a:r>
            <a:r>
              <a:rPr lang="pl-PL" dirty="0" smtClean="0"/>
              <a:t>” - </a:t>
            </a:r>
            <a:r>
              <a:rPr lang="pl-PL" dirty="0" err="1"/>
              <a:t>approach</a:t>
            </a:r>
            <a:r>
              <a:rPr lang="pl-PL" dirty="0"/>
              <a:t>  </a:t>
            </a:r>
            <a:r>
              <a:rPr lang="pl-PL" dirty="0" smtClean="0"/>
              <a:t>8-10 </a:t>
            </a:r>
            <a:r>
              <a:rPr lang="pl-PL" dirty="0" err="1" smtClean="0"/>
              <a:t>steps</a:t>
            </a:r>
            <a:endParaRPr lang="pl-PL" dirty="0" smtClean="0"/>
          </a:p>
          <a:p>
            <a:endParaRPr lang="pl-PL" dirty="0" smtClean="0"/>
          </a:p>
          <a:p>
            <a:r>
              <a:rPr lang="en-GB" dirty="0" smtClean="0"/>
              <a:t>standing </a:t>
            </a:r>
            <a:r>
              <a:rPr lang="pl-PL" dirty="0" smtClean="0"/>
              <a:t>5 </a:t>
            </a:r>
            <a:r>
              <a:rPr lang="pl-PL" dirty="0" err="1" smtClean="0"/>
              <a:t>jumps</a:t>
            </a:r>
            <a:r>
              <a:rPr lang="pl-PL" dirty="0" smtClean="0"/>
              <a:t> (</a:t>
            </a:r>
            <a:r>
              <a:rPr lang="pl-PL" dirty="0" err="1" smtClean="0"/>
              <a:t>LL-RL</a:t>
            </a:r>
            <a:r>
              <a:rPr lang="pl-PL" dirty="0" smtClean="0"/>
              <a:t>)</a:t>
            </a:r>
          </a:p>
          <a:p>
            <a:endParaRPr lang="pl-PL" dirty="0" smtClean="0"/>
          </a:p>
          <a:p>
            <a:pPr lvl="0"/>
            <a:r>
              <a:rPr lang="en-GB" dirty="0"/>
              <a:t>triple jump </a:t>
            </a:r>
            <a:r>
              <a:rPr lang="pl-PL" dirty="0"/>
              <a:t>(</a:t>
            </a:r>
            <a:r>
              <a:rPr lang="pl-PL" dirty="0" err="1" smtClean="0"/>
              <a:t>short</a:t>
            </a:r>
            <a:r>
              <a:rPr lang="pl-PL" dirty="0" smtClean="0"/>
              <a:t> </a:t>
            </a:r>
            <a:r>
              <a:rPr lang="pl-PL" dirty="0" err="1" smtClean="0"/>
              <a:t>approach</a:t>
            </a:r>
            <a:r>
              <a:rPr lang="pl-PL" dirty="0" smtClean="0"/>
              <a:t>  - 10 </a:t>
            </a:r>
            <a:r>
              <a:rPr lang="pl-PL" dirty="0" err="1" smtClean="0"/>
              <a:t>steps</a:t>
            </a:r>
            <a:r>
              <a:rPr lang="pl-PL" dirty="0" smtClean="0"/>
              <a:t>)</a:t>
            </a:r>
            <a:endParaRPr lang="en-US" dirty="0"/>
          </a:p>
          <a:p>
            <a:endParaRPr lang="pl-PL" dirty="0" smtClean="0"/>
          </a:p>
          <a:p>
            <a:endParaRPr lang="pl-PL" dirty="0" smtClean="0"/>
          </a:p>
          <a:p>
            <a:pPr>
              <a:buFontTx/>
              <a:buChar char="-"/>
            </a:pPr>
            <a:endParaRPr lang="pl-PL" dirty="0" smtClean="0"/>
          </a:p>
          <a:p>
            <a:pPr marL="64008" indent="0">
              <a:buNone/>
            </a:pP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16016" y="2708920"/>
            <a:ext cx="3960440" cy="3096344"/>
          </a:xfrm>
        </p:spPr>
        <p:txBody>
          <a:bodyPr>
            <a:normAutofit fontScale="92500" lnSpcReduction="20000"/>
          </a:bodyPr>
          <a:lstStyle/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rgbClr val="00B0F0"/>
                </a:solidFill>
              </a:rPr>
              <a:t>s</a:t>
            </a:r>
            <a:r>
              <a:rPr lang="en-US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eries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pl-PL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3 - 4</a:t>
            </a:r>
          </a:p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52603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i="1" dirty="0" err="1">
                <a:ln w="6350">
                  <a:noFill/>
                </a:ln>
                <a:solidFill>
                  <a:srgbClr val="66FF33"/>
                </a:solidFill>
              </a:rPr>
              <a:t>Accumulation</a:t>
            </a:r>
            <a:r>
              <a:rPr lang="pl-PL" sz="4400" i="1" dirty="0">
                <a:ln w="6350">
                  <a:noFill/>
                </a:ln>
                <a:solidFill>
                  <a:srgbClr val="66FF33"/>
                </a:solidFill>
              </a:rPr>
              <a:t> </a:t>
            </a:r>
            <a:br>
              <a:rPr lang="pl-PL" sz="4400" i="1" dirty="0">
                <a:ln w="6350">
                  <a:noFill/>
                </a:ln>
                <a:solidFill>
                  <a:srgbClr val="66FF33"/>
                </a:solidFill>
              </a:rPr>
            </a:br>
            <a:r>
              <a:rPr lang="pl-PL" sz="4400" dirty="0">
                <a:solidFill>
                  <a:srgbClr val="FFFF00"/>
                </a:solidFill>
                <a:effectLst/>
                <a:cs typeface="Times New Roman" panose="02020603050405020304" pitchFamily="18" charset="0"/>
              </a:rPr>
              <a:t>S</a:t>
            </a:r>
            <a:r>
              <a:rPr lang="en-US" sz="4400" dirty="0">
                <a:solidFill>
                  <a:srgbClr val="FFFF00"/>
                </a:solidFill>
                <a:effectLst/>
                <a:cs typeface="Times New Roman" panose="02020603050405020304" pitchFamily="18" charset="0"/>
              </a:rPr>
              <a:t>hot </a:t>
            </a:r>
            <a:r>
              <a:rPr lang="en-US" sz="4400" dirty="0" smtClean="0">
                <a:solidFill>
                  <a:srgbClr val="FFFF00"/>
                </a:solidFill>
                <a:effectLst/>
                <a:cs typeface="Times New Roman" panose="02020603050405020304" pitchFamily="18" charset="0"/>
              </a:rPr>
              <a:t>throw</a:t>
            </a:r>
            <a:r>
              <a:rPr lang="pl-PL" sz="4400" dirty="0" smtClean="0">
                <a:solidFill>
                  <a:srgbClr val="FFFF00"/>
                </a:solidFill>
                <a:effectLst/>
                <a:cs typeface="Times New Roman" panose="02020603050405020304" pitchFamily="18" charset="0"/>
              </a:rPr>
              <a:t>s</a:t>
            </a:r>
            <a:r>
              <a:rPr lang="en-US" sz="4400" dirty="0" smtClean="0">
                <a:solidFill>
                  <a:srgbClr val="FFFF00"/>
                </a:solidFill>
                <a:effectLst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552" y="2276872"/>
            <a:ext cx="3956248" cy="3971528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dirty="0" err="1" smtClean="0"/>
              <a:t>Throws</a:t>
            </a:r>
            <a:r>
              <a:rPr lang="pl-PL" dirty="0" smtClean="0"/>
              <a:t> from </a:t>
            </a:r>
            <a:r>
              <a:rPr lang="pl-PL" dirty="0" err="1" smtClean="0"/>
              <a:t>different</a:t>
            </a:r>
            <a:r>
              <a:rPr lang="pl-PL" dirty="0" smtClean="0"/>
              <a:t> </a:t>
            </a:r>
            <a:r>
              <a:rPr lang="pl-PL" dirty="0" err="1" smtClean="0"/>
              <a:t>positions</a:t>
            </a:r>
            <a:endParaRPr lang="en-US" dirty="0"/>
          </a:p>
          <a:p>
            <a:endParaRPr lang="pl-PL" dirty="0" smtClean="0"/>
          </a:p>
          <a:p>
            <a:endParaRPr lang="pl-PL" dirty="0" smtClean="0"/>
          </a:p>
          <a:p>
            <a:pPr>
              <a:buFontTx/>
              <a:buChar char="-"/>
            </a:pPr>
            <a:endParaRPr lang="pl-PL" dirty="0" smtClean="0"/>
          </a:p>
          <a:p>
            <a:pPr marL="64008" indent="0">
              <a:buNone/>
            </a:pP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16016" y="2708920"/>
            <a:ext cx="3960440" cy="3096344"/>
          </a:xfrm>
        </p:spPr>
        <p:txBody>
          <a:bodyPr>
            <a:normAutofit/>
          </a:bodyPr>
          <a:lstStyle/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rgbClr val="00B0F0"/>
                </a:solidFill>
              </a:rPr>
              <a:t>s</a:t>
            </a:r>
            <a:r>
              <a:rPr lang="en-US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eries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pl-PL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6-8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pl-PL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epetitions</a:t>
            </a:r>
            <a:r>
              <a:rPr lang="pl-PL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10</a:t>
            </a:r>
          </a:p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2548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5243698"/>
              </p:ext>
            </p:extLst>
          </p:nvPr>
        </p:nvGraphicFramePr>
        <p:xfrm>
          <a:off x="-2" y="1628801"/>
          <a:ext cx="9144000" cy="522919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563193"/>
                <a:gridCol w="1064593"/>
                <a:gridCol w="1152128"/>
                <a:gridCol w="1152128"/>
                <a:gridCol w="1008112"/>
                <a:gridCol w="1008112"/>
                <a:gridCol w="1224136"/>
                <a:gridCol w="971598"/>
              </a:tblGrid>
              <a:tr h="1323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MICROCYCLE</a:t>
                      </a:r>
                      <a:r>
                        <a:rPr lang="pl-PL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4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MONDAY </a:t>
                      </a:r>
                      <a:endParaRPr lang="pl-PL" sz="12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TUESDAY </a:t>
                      </a:r>
                      <a:endParaRPr lang="pl-PL" sz="12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WEDNESDAY </a:t>
                      </a:r>
                      <a:endParaRPr lang="pl-PL" sz="12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THURSDAY </a:t>
                      </a:r>
                      <a:endParaRPr lang="pl-PL" sz="12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FRIDAY </a:t>
                      </a:r>
                      <a:endParaRPr lang="pl-PL" sz="12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SATURDAY </a:t>
                      </a:r>
                      <a:endParaRPr lang="pl-PL" sz="12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SUNDAY </a:t>
                      </a:r>
                      <a:endParaRPr lang="pl-PL" sz="12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18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 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Intensification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Strength I </a:t>
                      </a:r>
                      <a:endParaRPr lang="pl-PL" sz="16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TJ</a:t>
                      </a:r>
                      <a:endParaRPr lang="pl-PL" sz="1600" b="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600" b="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echnique</a:t>
                      </a:r>
                      <a:r>
                        <a:rPr lang="pl-PL" sz="16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6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l-PL" sz="16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Flexibility </a:t>
                      </a:r>
                      <a:endParaRPr lang="pl-PL" sz="16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pl-PL" sz="16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peed</a:t>
                      </a:r>
                      <a:endParaRPr lang="pl-PL" sz="16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Strength II </a:t>
                      </a:r>
                      <a:endParaRPr lang="pl-PL" sz="16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TJ</a:t>
                      </a:r>
                      <a:endParaRPr lang="pl-PL" sz="1600" b="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technique </a:t>
                      </a:r>
                      <a:r>
                        <a:rPr lang="pl-PL" sz="16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pl-PL" sz="16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87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 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Intensification 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Strength I </a:t>
                      </a:r>
                      <a:endParaRPr lang="pl-PL" sz="16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TJ</a:t>
                      </a:r>
                      <a:endParaRPr lang="pl-PL" sz="1600" b="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600" b="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echnique</a:t>
                      </a:r>
                      <a:r>
                        <a:rPr lang="pl-PL" sz="16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II</a:t>
                      </a:r>
                      <a:r>
                        <a:rPr lang="en-US" sz="16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l-PL" sz="16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Flexibility </a:t>
                      </a:r>
                      <a:endParaRPr lang="pl-PL" sz="16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pl-PL" sz="16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peed</a:t>
                      </a:r>
                      <a:endParaRPr lang="pl-PL" sz="16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Strength II </a:t>
                      </a:r>
                      <a:endParaRPr lang="pl-PL" sz="16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------</a:t>
                      </a:r>
                      <a:r>
                        <a:rPr lang="pl-PL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</a:t>
                      </a:r>
                      <a:endParaRPr lang="pl-PL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u="non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Competition</a:t>
                      </a:r>
                      <a:endParaRPr lang="pl-PL" sz="1600" b="0" u="non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u="none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Triple</a:t>
                      </a:r>
                      <a:r>
                        <a:rPr lang="en-US" sz="1600" b="0" u="non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Jump </a:t>
                      </a:r>
                      <a:endParaRPr lang="pl-PL" sz="1600" b="0" u="non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Prostokąt 2"/>
          <p:cNvSpPr/>
          <p:nvPr/>
        </p:nvSpPr>
        <p:spPr>
          <a:xfrm>
            <a:off x="0" y="33265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Tab</a:t>
            </a:r>
            <a:r>
              <a:rPr lang="pl-PL" sz="240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4</a:t>
            </a:r>
            <a:r>
              <a:rPr lang="en-GB" sz="240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GB" sz="2400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structure </a:t>
            </a:r>
            <a:r>
              <a:rPr lang="en-US" sz="2400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 direct </a:t>
            </a:r>
            <a:r>
              <a:rPr lang="pl-PL" sz="2400" dirty="0" err="1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competition</a:t>
            </a:r>
            <a:r>
              <a:rPr lang="en-US" sz="2400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preparation </a:t>
            </a:r>
            <a:r>
              <a:rPr lang="pl-PL" sz="2400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pl-PL" sz="2400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400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</a:t>
            </a:r>
            <a:r>
              <a:rPr lang="pl-PL" sz="240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junior </a:t>
            </a:r>
            <a:r>
              <a:rPr lang="pl-PL" sz="2400" dirty="0" err="1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triple</a:t>
            </a:r>
            <a:r>
              <a:rPr lang="pl-PL" sz="240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jump (</a:t>
            </a:r>
            <a:r>
              <a:rPr lang="en-US" sz="2400" dirty="0"/>
              <a:t>Intensification</a:t>
            </a:r>
            <a:r>
              <a:rPr lang="en-US" sz="2400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04888065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9036496" cy="1368152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i="1" dirty="0" smtClean="0">
                <a:ln w="6350">
                  <a:noFill/>
                </a:ln>
                <a:solidFill>
                  <a:srgbClr val="45CF97"/>
                </a:solidFill>
              </a:rPr>
              <a:t>Direct </a:t>
            </a:r>
            <a:r>
              <a:rPr lang="pl-PL" sz="3600" i="1" dirty="0" err="1" smtClean="0">
                <a:ln w="6350">
                  <a:noFill/>
                </a:ln>
                <a:solidFill>
                  <a:srgbClr val="45CF97"/>
                </a:solidFill>
              </a:rPr>
              <a:t>Competition</a:t>
            </a:r>
            <a:r>
              <a:rPr lang="pl-PL" sz="3600" i="1" dirty="0" smtClean="0">
                <a:ln w="6350">
                  <a:noFill/>
                </a:ln>
                <a:solidFill>
                  <a:srgbClr val="45CF97"/>
                </a:solidFill>
              </a:rPr>
              <a:t> </a:t>
            </a:r>
            <a:r>
              <a:rPr lang="pl-PL" sz="3600" i="1" dirty="0" err="1" smtClean="0">
                <a:ln w="6350">
                  <a:noFill/>
                </a:ln>
                <a:solidFill>
                  <a:srgbClr val="45CF97"/>
                </a:solidFill>
              </a:rPr>
              <a:t>Preparation</a:t>
            </a:r>
            <a:r>
              <a:rPr lang="pl-PL" sz="3600" i="1" dirty="0" smtClean="0">
                <a:ln w="6350">
                  <a:noFill/>
                </a:ln>
                <a:solidFill>
                  <a:srgbClr val="45CF97"/>
                </a:solidFill>
              </a:rPr>
              <a:t/>
            </a:r>
            <a:br>
              <a:rPr lang="pl-PL" sz="3600" i="1" dirty="0" smtClean="0">
                <a:ln w="6350">
                  <a:noFill/>
                </a:ln>
                <a:solidFill>
                  <a:srgbClr val="45CF97"/>
                </a:solidFill>
              </a:rPr>
            </a:br>
            <a:r>
              <a:rPr lang="pl-PL" sz="3600" i="1" dirty="0" smtClean="0">
                <a:ln w="6350">
                  <a:noFill/>
                </a:ln>
                <a:solidFill>
                  <a:srgbClr val="45CF97"/>
                </a:solidFill>
              </a:rPr>
              <a:t/>
            </a:r>
            <a:br>
              <a:rPr lang="pl-PL" sz="3600" i="1" dirty="0" smtClean="0">
                <a:ln w="6350">
                  <a:noFill/>
                </a:ln>
                <a:solidFill>
                  <a:srgbClr val="45CF97"/>
                </a:solidFill>
              </a:rPr>
            </a:br>
            <a:r>
              <a:rPr lang="pl-PL" sz="3600" i="1" dirty="0" err="1" smtClean="0">
                <a:ln w="6350">
                  <a:noFill/>
                </a:ln>
                <a:solidFill>
                  <a:srgbClr val="FFFF00"/>
                </a:solidFill>
              </a:rPr>
              <a:t>Intensification</a:t>
            </a:r>
            <a:endParaRPr lang="pl-PL" sz="3600" b="1" dirty="0">
              <a:ln w="6350">
                <a:noFill/>
              </a:ln>
              <a:solidFill>
                <a:srgbClr val="FFFF00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467544" y="1844824"/>
            <a:ext cx="8208912" cy="48965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537210" lvl="1" indent="0">
              <a:lnSpc>
                <a:spcPct val="90000"/>
              </a:lnSpc>
              <a:spcBef>
                <a:spcPts val="600"/>
              </a:spcBef>
              <a:buNone/>
            </a:pPr>
            <a:endParaRPr lang="pl-PL" sz="2800" dirty="0" smtClean="0">
              <a:solidFill>
                <a:schemeClr val="tx1"/>
              </a:solidFill>
            </a:endParaRPr>
          </a:p>
          <a:p>
            <a:endParaRPr lang="pl-PL" sz="3200" dirty="0" smtClean="0"/>
          </a:p>
          <a:p>
            <a:endParaRPr lang="pl-PL" sz="3200" dirty="0" smtClean="0"/>
          </a:p>
          <a:p>
            <a:r>
              <a:rPr lang="en-US" sz="3200" dirty="0" smtClean="0"/>
              <a:t>Typical </a:t>
            </a:r>
            <a:r>
              <a:rPr lang="en-US" sz="3200" dirty="0"/>
              <a:t>workouts </a:t>
            </a:r>
            <a:r>
              <a:rPr lang="en-US" sz="3200" dirty="0" smtClean="0"/>
              <a:t>for</a:t>
            </a:r>
            <a:r>
              <a:rPr lang="pl-PL" sz="3200" dirty="0" smtClean="0"/>
              <a:t> a </a:t>
            </a:r>
            <a:r>
              <a:rPr lang="pl-PL" sz="3200" dirty="0" err="1" smtClean="0"/>
              <a:t>young</a:t>
            </a:r>
            <a:r>
              <a:rPr lang="pl-PL" sz="3200" dirty="0" smtClean="0"/>
              <a:t> </a:t>
            </a:r>
            <a:r>
              <a:rPr lang="pl-PL" sz="3200" dirty="0" err="1" smtClean="0"/>
              <a:t>triple</a:t>
            </a:r>
            <a:r>
              <a:rPr lang="en-US" sz="3200" dirty="0" smtClean="0"/>
              <a:t> jumper in</a:t>
            </a:r>
            <a:r>
              <a:rPr lang="pl-PL" sz="3200" dirty="0" smtClean="0"/>
              <a:t> </a:t>
            </a:r>
            <a:r>
              <a:rPr lang="en-US" sz="3200" dirty="0" smtClean="0"/>
              <a:t>this </a:t>
            </a:r>
            <a:r>
              <a:rPr lang="en-US" sz="3200" dirty="0"/>
              <a:t>phase consist of </a:t>
            </a:r>
            <a:r>
              <a:rPr lang="pl-PL" sz="3200" dirty="0"/>
              <a:t> </a:t>
            </a:r>
            <a:r>
              <a:rPr lang="pl-PL" sz="3200" dirty="0" smtClean="0"/>
              <a:t>        </a:t>
            </a:r>
            <a:r>
              <a:rPr lang="en-US" sz="3200" dirty="0" smtClean="0"/>
              <a:t>the </a:t>
            </a:r>
            <a:r>
              <a:rPr lang="en-US" sz="3200" dirty="0"/>
              <a:t>following:</a:t>
            </a:r>
            <a:endParaRPr lang="pl-PL" sz="8800" dirty="0" smtClean="0">
              <a:solidFill>
                <a:schemeClr val="tx1"/>
              </a:solidFill>
            </a:endParaRPr>
          </a:p>
          <a:p>
            <a:pPr marL="537210" lvl="1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pl-PL" sz="2800" dirty="0" smtClean="0">
                <a:solidFill>
                  <a:schemeClr val="tx1"/>
                </a:solidFill>
              </a:rPr>
              <a:t> </a:t>
            </a:r>
            <a:r>
              <a:rPr lang="pl-PL" sz="2800" dirty="0"/>
              <a:t> </a:t>
            </a:r>
            <a:r>
              <a:rPr lang="pl-PL" sz="2800" dirty="0" smtClean="0"/>
              <a:t>  </a:t>
            </a:r>
            <a:endParaRPr lang="pl-P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4900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i="1" dirty="0" err="1" smtClean="0">
                <a:ln w="6350">
                  <a:noFill/>
                </a:ln>
                <a:solidFill>
                  <a:srgbClr val="FFFF00"/>
                </a:solidFill>
              </a:rPr>
              <a:t>Intensification</a:t>
            </a:r>
            <a:r>
              <a:rPr lang="pl-PL" sz="4400" i="1" dirty="0" smtClean="0">
                <a:ln w="6350">
                  <a:noFill/>
                </a:ln>
                <a:solidFill>
                  <a:srgbClr val="FFFF00"/>
                </a:solidFill>
              </a:rPr>
              <a:t/>
            </a:r>
            <a:br>
              <a:rPr lang="pl-PL" sz="4400" i="1" dirty="0" smtClean="0">
                <a:ln w="6350">
                  <a:noFill/>
                </a:ln>
                <a:solidFill>
                  <a:srgbClr val="FFFF00"/>
                </a:solidFill>
              </a:rPr>
            </a:br>
            <a:r>
              <a:rPr lang="en-US" sz="4400" dirty="0" smtClean="0">
                <a:solidFill>
                  <a:srgbClr val="66FF33"/>
                </a:solidFill>
              </a:rPr>
              <a:t>STRENGTH</a:t>
            </a:r>
            <a:r>
              <a:rPr lang="pl-PL" sz="4400" dirty="0" smtClean="0">
                <a:solidFill>
                  <a:srgbClr val="66FF33"/>
                </a:solidFill>
              </a:rPr>
              <a:t> I</a:t>
            </a:r>
            <a:r>
              <a:rPr lang="pl-PL" sz="4400" dirty="0">
                <a:solidFill>
                  <a:srgbClr val="66FF33"/>
                </a:solidFill>
              </a:rPr>
              <a:t/>
            </a:r>
            <a:br>
              <a:rPr lang="pl-PL" sz="4400" dirty="0">
                <a:solidFill>
                  <a:srgbClr val="66FF33"/>
                </a:solidFill>
              </a:rPr>
            </a:b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552" y="2708920"/>
            <a:ext cx="3956248" cy="35394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400" dirty="0" smtClean="0"/>
              <a:t>Half - </a:t>
            </a:r>
            <a:r>
              <a:rPr lang="en-US" sz="2400" dirty="0" smtClean="0"/>
              <a:t>squat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Quarter-squat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 smtClean="0"/>
              <a:t>Both </a:t>
            </a:r>
            <a:r>
              <a:rPr lang="pl-PL" sz="2400" dirty="0" err="1" smtClean="0"/>
              <a:t>legs</a:t>
            </a:r>
            <a:r>
              <a:rPr lang="pl-PL" sz="2400" dirty="0" smtClean="0"/>
              <a:t> j</a:t>
            </a:r>
            <a:r>
              <a:rPr lang="en-US" sz="2400" dirty="0" smtClean="0"/>
              <a:t>umps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Abdominal </a:t>
            </a:r>
            <a:r>
              <a:rPr lang="en-US" sz="2400" dirty="0"/>
              <a:t>muscles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Back </a:t>
            </a:r>
            <a:r>
              <a:rPr lang="en-US" sz="2400" dirty="0"/>
              <a:t>muscles</a:t>
            </a:r>
            <a:endParaRPr lang="pl-PL" sz="2400" dirty="0"/>
          </a:p>
          <a:p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16016" y="2708920"/>
            <a:ext cx="3960440" cy="3096344"/>
          </a:xfrm>
        </p:spPr>
        <p:txBody>
          <a:bodyPr/>
          <a:lstStyle/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rgbClr val="00B0F0"/>
                </a:solidFill>
              </a:rPr>
              <a:t>s</a:t>
            </a:r>
            <a:r>
              <a:rPr lang="en-US" sz="2400" dirty="0" err="1" smtClean="0">
                <a:solidFill>
                  <a:srgbClr val="33CCFF"/>
                </a:solidFill>
              </a:rPr>
              <a:t>eries</a:t>
            </a:r>
            <a:r>
              <a:rPr lang="en-US" sz="2400" dirty="0">
                <a:solidFill>
                  <a:srgbClr val="33CCFF"/>
                </a:solidFill>
              </a:rPr>
              <a:t>: </a:t>
            </a:r>
            <a:r>
              <a:rPr lang="pl-PL" sz="2400" dirty="0">
                <a:solidFill>
                  <a:srgbClr val="33CCFF"/>
                </a:solidFill>
              </a:rPr>
              <a:t>2</a:t>
            </a:r>
            <a:r>
              <a:rPr lang="en-US" sz="2400" dirty="0" smtClean="0">
                <a:solidFill>
                  <a:srgbClr val="33CCFF"/>
                </a:solidFill>
              </a:rPr>
              <a:t>-6 </a:t>
            </a:r>
            <a:endParaRPr lang="pl-PL" sz="2400" dirty="0" smtClean="0">
              <a:solidFill>
                <a:srgbClr val="33CCFF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33CCFF"/>
                </a:solidFill>
              </a:rPr>
              <a:t>repetitions</a:t>
            </a:r>
            <a:r>
              <a:rPr lang="en-US" sz="2400" dirty="0">
                <a:solidFill>
                  <a:srgbClr val="33CCFF"/>
                </a:solidFill>
              </a:rPr>
              <a:t>: </a:t>
            </a:r>
            <a:r>
              <a:rPr lang="pl-PL" sz="2400" dirty="0" smtClean="0">
                <a:solidFill>
                  <a:srgbClr val="33CCFF"/>
                </a:solidFill>
              </a:rPr>
              <a:t>4</a:t>
            </a:r>
            <a:r>
              <a:rPr lang="en-US" sz="2400" dirty="0" smtClean="0">
                <a:solidFill>
                  <a:srgbClr val="33CCFF"/>
                </a:solidFill>
              </a:rPr>
              <a:t>-10</a:t>
            </a:r>
            <a:endParaRPr lang="pl-PL" sz="2400" dirty="0">
              <a:solidFill>
                <a:srgbClr val="33CCFF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3913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i="1" dirty="0" smtClean="0">
                <a:ln w="6350">
                  <a:noFill/>
                </a:ln>
                <a:solidFill>
                  <a:srgbClr val="FFFF00"/>
                </a:solidFill>
              </a:rPr>
              <a:t/>
            </a:r>
            <a:br>
              <a:rPr lang="pl-PL" sz="4400" i="1" dirty="0" smtClean="0">
                <a:ln w="6350">
                  <a:noFill/>
                </a:ln>
                <a:solidFill>
                  <a:srgbClr val="FFFF00"/>
                </a:solidFill>
              </a:rPr>
            </a:br>
            <a:r>
              <a:rPr lang="pl-PL" sz="4400" i="1" dirty="0" err="1" smtClean="0">
                <a:ln w="6350">
                  <a:noFill/>
                </a:ln>
                <a:solidFill>
                  <a:srgbClr val="FFFF00"/>
                </a:solidFill>
              </a:rPr>
              <a:t>Intensification</a:t>
            </a:r>
            <a:r>
              <a:rPr lang="pl-PL" sz="4400" i="1" dirty="0" smtClean="0">
                <a:ln w="6350">
                  <a:noFill/>
                </a:ln>
                <a:solidFill>
                  <a:srgbClr val="FFFF00"/>
                </a:solidFill>
              </a:rPr>
              <a:t/>
            </a:r>
            <a:br>
              <a:rPr lang="pl-PL" sz="4400" i="1" dirty="0" smtClean="0">
                <a:ln w="6350">
                  <a:noFill/>
                </a:ln>
                <a:solidFill>
                  <a:srgbClr val="FFFF00"/>
                </a:solidFill>
              </a:rPr>
            </a:br>
            <a:r>
              <a:rPr lang="en-US" sz="4400" dirty="0" smtClean="0">
                <a:solidFill>
                  <a:srgbClr val="66FF33"/>
                </a:solidFill>
              </a:rPr>
              <a:t>STRENGTH</a:t>
            </a:r>
            <a:r>
              <a:rPr lang="pl-PL" sz="4400" dirty="0" smtClean="0">
                <a:solidFill>
                  <a:srgbClr val="66FF33"/>
                </a:solidFill>
              </a:rPr>
              <a:t> II</a:t>
            </a:r>
            <a:r>
              <a:rPr lang="pl-PL" sz="4400" dirty="0">
                <a:solidFill>
                  <a:srgbClr val="66FF33"/>
                </a:solidFill>
              </a:rPr>
              <a:t/>
            </a:r>
            <a:br>
              <a:rPr lang="pl-PL" sz="4400" dirty="0">
                <a:solidFill>
                  <a:srgbClr val="66FF33"/>
                </a:solidFill>
              </a:rPr>
            </a:b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552" y="2276872"/>
            <a:ext cx="3956248" cy="39715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pl-PL" sz="2400" dirty="0" smtClean="0"/>
          </a:p>
          <a:p>
            <a:pPr>
              <a:buFont typeface="Wingdings" panose="05000000000000000000" pitchFamily="2" charset="2"/>
              <a:buChar char="Ø"/>
            </a:pPr>
            <a:endParaRPr lang="pl-PL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j-lt"/>
              </a:rPr>
              <a:t>Ankle </a:t>
            </a:r>
            <a:r>
              <a:rPr lang="en-US" sz="2400" dirty="0">
                <a:latin typeface="+mj-lt"/>
              </a:rPr>
              <a:t>hops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j-lt"/>
              </a:rPr>
              <a:t>Abdominal </a:t>
            </a:r>
            <a:r>
              <a:rPr lang="en-US" sz="2400" dirty="0">
                <a:latin typeface="+mj-lt"/>
              </a:rPr>
              <a:t>muscles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Back </a:t>
            </a:r>
            <a:r>
              <a:rPr lang="en-US" sz="2400" dirty="0" smtClean="0">
                <a:latin typeface="+mj-lt"/>
              </a:rPr>
              <a:t>muscles</a:t>
            </a:r>
            <a:endParaRPr lang="pl-PL" sz="24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 smtClean="0">
                <a:latin typeface="+mj-lt"/>
                <a:cs typeface="Times New Roman" panose="02020603050405020304" pitchFamily="18" charset="0"/>
              </a:rPr>
              <a:t>S</a:t>
            </a:r>
            <a:r>
              <a:rPr lang="en-US" sz="2400" dirty="0" smtClean="0">
                <a:latin typeface="+mj-lt"/>
                <a:cs typeface="Times New Roman" panose="02020603050405020304" pitchFamily="18" charset="0"/>
              </a:rPr>
              <a:t>hot </a:t>
            </a:r>
            <a:r>
              <a:rPr lang="en-US" sz="2400" dirty="0" smtClean="0">
                <a:latin typeface="+mj-lt"/>
                <a:cs typeface="Times New Roman" panose="02020603050405020304" pitchFamily="18" charset="0"/>
              </a:rPr>
              <a:t>throw</a:t>
            </a:r>
            <a:r>
              <a:rPr lang="pl-PL" sz="2400" dirty="0" smtClean="0">
                <a:latin typeface="+mj-lt"/>
                <a:cs typeface="Times New Roman" panose="02020603050405020304" pitchFamily="18" charset="0"/>
              </a:rPr>
              <a:t>s</a:t>
            </a:r>
            <a:endParaRPr lang="pl-PL" sz="2400" dirty="0">
              <a:latin typeface="+mj-lt"/>
              <a:ea typeface="Calibri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16016" y="2708920"/>
            <a:ext cx="3960440" cy="3096344"/>
          </a:xfrm>
        </p:spPr>
        <p:txBody>
          <a:bodyPr>
            <a:normAutofit/>
          </a:bodyPr>
          <a:lstStyle/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rgbClr val="00B0F0"/>
                </a:solidFill>
              </a:rPr>
              <a:t>s</a:t>
            </a:r>
            <a:r>
              <a:rPr lang="en-US" sz="2400" dirty="0" err="1" smtClean="0">
                <a:solidFill>
                  <a:srgbClr val="00B0F0"/>
                </a:solidFill>
              </a:rPr>
              <a:t>eries</a:t>
            </a:r>
            <a:r>
              <a:rPr lang="en-US" sz="2400" dirty="0" smtClean="0">
                <a:solidFill>
                  <a:srgbClr val="00B0F0"/>
                </a:solidFill>
              </a:rPr>
              <a:t>: </a:t>
            </a:r>
            <a:r>
              <a:rPr lang="pl-PL" sz="2400" dirty="0" smtClean="0">
                <a:solidFill>
                  <a:srgbClr val="00B0F0"/>
                </a:solidFill>
              </a:rPr>
              <a:t>3-6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F0"/>
                </a:solidFill>
              </a:rPr>
              <a:t>repetitions: </a:t>
            </a:r>
            <a:r>
              <a:rPr lang="pl-PL" sz="2400" dirty="0" smtClean="0">
                <a:solidFill>
                  <a:srgbClr val="00B0F0"/>
                </a:solidFill>
              </a:rPr>
              <a:t>6</a:t>
            </a:r>
            <a:r>
              <a:rPr lang="en-US" sz="2400" dirty="0" smtClean="0">
                <a:solidFill>
                  <a:srgbClr val="00B0F0"/>
                </a:solidFill>
              </a:rPr>
              <a:t>-10</a:t>
            </a:r>
            <a:endParaRPr lang="pl-PL" sz="24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2386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28596" y="1029757"/>
            <a:ext cx="80645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pl-PL" sz="2400" dirty="0">
                <a:latin typeface="+mj-lt"/>
                <a:cs typeface="Arial" pitchFamily="34" charset="0"/>
              </a:rPr>
              <a:t>Tab. </a:t>
            </a:r>
            <a:r>
              <a:rPr lang="pl-PL" sz="2400" dirty="0" smtClean="0">
                <a:latin typeface="+mj-lt"/>
                <a:cs typeface="Arial" pitchFamily="34" charset="0"/>
              </a:rPr>
              <a:t>1 </a:t>
            </a:r>
            <a:r>
              <a:rPr lang="en-GB" sz="2400" dirty="0" smtClean="0">
                <a:latin typeface="+mj-lt"/>
                <a:cs typeface="Arial" pitchFamily="34" charset="0"/>
              </a:rPr>
              <a:t>The training macrocycle structure for </a:t>
            </a:r>
            <a:r>
              <a:rPr lang="en-US" sz="2400" dirty="0" smtClean="0">
                <a:latin typeface="+mj-lt"/>
                <a:cs typeface="Arial" pitchFamily="34" charset="0"/>
              </a:rPr>
              <a:t>young triple jumpers   </a:t>
            </a:r>
          </a:p>
          <a:p>
            <a:pPr algn="ctr"/>
            <a:r>
              <a:rPr lang="pl-PL" sz="2400" dirty="0" smtClean="0">
                <a:latin typeface="+mj-lt"/>
                <a:cs typeface="Arial" pitchFamily="34" charset="0"/>
              </a:rPr>
              <a:t> - </a:t>
            </a:r>
            <a:r>
              <a:rPr lang="en-GB" sz="2400" dirty="0" smtClean="0">
                <a:latin typeface="+mj-lt"/>
                <a:cs typeface="Arial" pitchFamily="34" charset="0"/>
              </a:rPr>
              <a:t> </a:t>
            </a:r>
            <a:r>
              <a:rPr lang="en-US" sz="2400" dirty="0" smtClean="0">
                <a:latin typeface="+mj-lt"/>
                <a:cs typeface="Arial" pitchFamily="34" charset="0"/>
              </a:rPr>
              <a:t>competition </a:t>
            </a:r>
            <a:r>
              <a:rPr lang="pl-PL" sz="2400" dirty="0" smtClean="0">
                <a:latin typeface="+mj-lt"/>
                <a:cs typeface="Arial" pitchFamily="34" charset="0"/>
              </a:rPr>
              <a:t>period</a:t>
            </a:r>
            <a:endParaRPr lang="pl-PL" sz="2400" b="1" dirty="0">
              <a:latin typeface="+mj-lt"/>
              <a:cs typeface="Arial" pitchFamily="34" charset="0"/>
            </a:endParaRPr>
          </a:p>
          <a:p>
            <a:pPr algn="ctr"/>
            <a:endParaRPr lang="pl-PL" sz="2400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512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576830"/>
              </p:ext>
            </p:extLst>
          </p:nvPr>
        </p:nvGraphicFramePr>
        <p:xfrm>
          <a:off x="179513" y="3286123"/>
          <a:ext cx="8856983" cy="236538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412022"/>
                <a:gridCol w="2341125"/>
                <a:gridCol w="2052712"/>
                <a:gridCol w="2051124"/>
              </a:tblGrid>
              <a:tr h="107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Period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Competition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45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kern="120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Mesocycles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Competition  I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DCP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Competition II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</a:tr>
              <a:tr h="645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kumimoji="0" lang="en-GB" sz="1800" b="1" kern="120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o</a:t>
                      </a:r>
                      <a:r>
                        <a:rPr kumimoji="0" lang="en-GB" sz="18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of weeks</a:t>
                      </a:r>
                      <a:endParaRPr kumimoji="0" lang="pl-P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5-7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5-6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80310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i="1" dirty="0" err="1" smtClean="0">
                <a:ln w="6350">
                  <a:noFill/>
                </a:ln>
                <a:solidFill>
                  <a:srgbClr val="FFFF00"/>
                </a:solidFill>
              </a:rPr>
              <a:t>Intensification</a:t>
            </a:r>
            <a:r>
              <a:rPr lang="pl-PL" sz="4400" i="1" dirty="0" smtClean="0">
                <a:ln w="6350">
                  <a:noFill/>
                </a:ln>
                <a:solidFill>
                  <a:srgbClr val="FFFF00"/>
                </a:solidFill>
              </a:rPr>
              <a:t/>
            </a:r>
            <a:br>
              <a:rPr lang="pl-PL" sz="4400" i="1" dirty="0" smtClean="0">
                <a:ln w="6350">
                  <a:noFill/>
                </a:ln>
                <a:solidFill>
                  <a:srgbClr val="FFFF00"/>
                </a:solidFill>
              </a:rPr>
            </a:br>
            <a:r>
              <a:rPr lang="pl-PL" sz="4400" dirty="0" err="1" smtClean="0">
                <a:solidFill>
                  <a:srgbClr val="66FF33"/>
                </a:solidFill>
              </a:rPr>
              <a:t>TECHNIQUE</a:t>
            </a:r>
            <a:r>
              <a:rPr lang="pl-PL" sz="4400" dirty="0" smtClean="0">
                <a:solidFill>
                  <a:srgbClr val="66FF33"/>
                </a:solidFill>
              </a:rPr>
              <a:t> I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7544" y="1700808"/>
            <a:ext cx="4176464" cy="5040560"/>
          </a:xfrm>
        </p:spPr>
        <p:txBody>
          <a:bodyPr>
            <a:normAutofit lnSpcReduction="10000"/>
          </a:bodyPr>
          <a:lstStyle/>
          <a:p>
            <a:endParaRPr lang="pl-PL" dirty="0" smtClean="0"/>
          </a:p>
          <a:p>
            <a:pPr lvl="0"/>
            <a:r>
              <a:rPr lang="pl-PL" dirty="0" smtClean="0"/>
              <a:t>„</a:t>
            </a:r>
            <a:r>
              <a:rPr lang="pl-PL" dirty="0" err="1" smtClean="0"/>
              <a:t>warm</a:t>
            </a:r>
            <a:r>
              <a:rPr lang="pl-PL" dirty="0" smtClean="0"/>
              <a:t> </a:t>
            </a:r>
            <a:r>
              <a:rPr lang="pl-PL" dirty="0" err="1" smtClean="0"/>
              <a:t>up</a:t>
            </a:r>
            <a:r>
              <a:rPr lang="pl-PL" dirty="0" smtClean="0"/>
              <a:t>”</a:t>
            </a:r>
          </a:p>
          <a:p>
            <a:pPr lvl="0"/>
            <a:endParaRPr lang="pl-PL" dirty="0" smtClean="0"/>
          </a:p>
          <a:p>
            <a:pPr lvl="0"/>
            <a:r>
              <a:rPr lang="en-GB" dirty="0" smtClean="0"/>
              <a:t>5-jump</a:t>
            </a:r>
            <a:r>
              <a:rPr lang="pl-PL" dirty="0" smtClean="0"/>
              <a:t>s</a:t>
            </a:r>
            <a:r>
              <a:rPr lang="en-GB" dirty="0" smtClean="0"/>
              <a:t> </a:t>
            </a:r>
            <a:r>
              <a:rPr lang="pl-PL" dirty="0" smtClean="0"/>
              <a:t>(</a:t>
            </a:r>
            <a:r>
              <a:rPr lang="pl-PL" dirty="0" err="1" smtClean="0"/>
              <a:t>LL-RL</a:t>
            </a:r>
            <a:r>
              <a:rPr lang="pl-PL" dirty="0" smtClean="0"/>
              <a:t>)  - </a:t>
            </a:r>
            <a:r>
              <a:rPr lang="pl-PL" dirty="0" err="1" smtClean="0"/>
              <a:t>approach</a:t>
            </a:r>
            <a:r>
              <a:rPr lang="pl-PL" dirty="0" smtClean="0"/>
              <a:t> 6</a:t>
            </a:r>
            <a:r>
              <a:rPr lang="en-GB" dirty="0" smtClean="0"/>
              <a:t>-</a:t>
            </a:r>
            <a:r>
              <a:rPr lang="pl-PL" dirty="0" smtClean="0"/>
              <a:t>8</a:t>
            </a:r>
            <a:r>
              <a:rPr lang="en-GB" dirty="0" smtClean="0"/>
              <a:t> </a:t>
            </a:r>
            <a:r>
              <a:rPr lang="pl-PL" dirty="0" smtClean="0"/>
              <a:t> </a:t>
            </a:r>
            <a:r>
              <a:rPr lang="pl-PL" dirty="0" err="1" smtClean="0"/>
              <a:t>steps</a:t>
            </a:r>
            <a:endParaRPr lang="pl-PL" dirty="0" smtClean="0"/>
          </a:p>
          <a:p>
            <a:pPr lvl="0"/>
            <a:endParaRPr lang="pl-PL" dirty="0" smtClean="0"/>
          </a:p>
          <a:p>
            <a:pPr lvl="0"/>
            <a:r>
              <a:rPr lang="en-GB" dirty="0" smtClean="0"/>
              <a:t>long </a:t>
            </a:r>
            <a:r>
              <a:rPr lang="en-GB" dirty="0"/>
              <a:t>jump </a:t>
            </a:r>
            <a:r>
              <a:rPr lang="pl-PL" dirty="0"/>
              <a:t>(</a:t>
            </a:r>
            <a:r>
              <a:rPr lang="en-GB" dirty="0" smtClean="0"/>
              <a:t>swing </a:t>
            </a:r>
            <a:r>
              <a:rPr lang="en-GB" dirty="0"/>
              <a:t>leg take </a:t>
            </a:r>
            <a:r>
              <a:rPr lang="en-GB" dirty="0" smtClean="0"/>
              <a:t>of</a:t>
            </a:r>
            <a:r>
              <a:rPr lang="pl-PL" dirty="0" smtClean="0"/>
              <a:t>f)  </a:t>
            </a:r>
            <a:r>
              <a:rPr lang="pl-PL" dirty="0" err="1" smtClean="0"/>
              <a:t>approach</a:t>
            </a:r>
            <a:r>
              <a:rPr lang="pl-PL" dirty="0" smtClean="0"/>
              <a:t> </a:t>
            </a:r>
            <a:r>
              <a:rPr lang="pl-PL" dirty="0"/>
              <a:t>6</a:t>
            </a:r>
            <a:r>
              <a:rPr lang="en-GB" dirty="0"/>
              <a:t>-</a:t>
            </a:r>
            <a:r>
              <a:rPr lang="pl-PL" dirty="0"/>
              <a:t>8</a:t>
            </a:r>
            <a:r>
              <a:rPr lang="en-GB" dirty="0"/>
              <a:t> </a:t>
            </a:r>
            <a:r>
              <a:rPr lang="pl-PL" dirty="0"/>
              <a:t> </a:t>
            </a:r>
            <a:r>
              <a:rPr lang="pl-PL" dirty="0" err="1" smtClean="0"/>
              <a:t>steps</a:t>
            </a:r>
            <a:endParaRPr lang="pl-PL" dirty="0" smtClean="0"/>
          </a:p>
          <a:p>
            <a:pPr lvl="0"/>
            <a:endParaRPr lang="en-US" dirty="0"/>
          </a:p>
          <a:p>
            <a:pPr lvl="0"/>
            <a:r>
              <a:rPr lang="en-GB" dirty="0"/>
              <a:t>triple jump </a:t>
            </a:r>
            <a:r>
              <a:rPr lang="pl-PL" dirty="0" smtClean="0"/>
              <a:t>- </a:t>
            </a:r>
            <a:r>
              <a:rPr lang="pl-PL" dirty="0" err="1" smtClean="0"/>
              <a:t>approach</a:t>
            </a:r>
            <a:r>
              <a:rPr lang="pl-PL" dirty="0" smtClean="0"/>
              <a:t> </a:t>
            </a:r>
            <a:r>
              <a:rPr lang="pl-PL" dirty="0"/>
              <a:t>-12 </a:t>
            </a:r>
            <a:r>
              <a:rPr lang="pl-PL" dirty="0" err="1" smtClean="0"/>
              <a:t>steps</a:t>
            </a:r>
            <a:endParaRPr lang="en-US" dirty="0"/>
          </a:p>
          <a:p>
            <a:pPr>
              <a:buFontTx/>
              <a:buChar char="-"/>
            </a:pPr>
            <a:endParaRPr lang="pl-PL" dirty="0" smtClean="0"/>
          </a:p>
          <a:p>
            <a:pPr marL="64008" indent="0">
              <a:buNone/>
            </a:pP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508104" y="2708920"/>
            <a:ext cx="3168352" cy="3096344"/>
          </a:xfrm>
        </p:spPr>
        <p:txBody>
          <a:bodyPr>
            <a:normAutofit lnSpcReduction="10000"/>
          </a:bodyPr>
          <a:lstStyle/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rgbClr val="00B0F0"/>
                </a:solidFill>
              </a:rPr>
              <a:t>S</a:t>
            </a:r>
            <a:r>
              <a:rPr lang="en-US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eries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pl-PL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– 6</a:t>
            </a:r>
          </a:p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4751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i="1" dirty="0" err="1" smtClean="0">
                <a:ln w="6350">
                  <a:noFill/>
                </a:ln>
                <a:solidFill>
                  <a:srgbClr val="FFFF00"/>
                </a:solidFill>
              </a:rPr>
              <a:t>Intensification</a:t>
            </a:r>
            <a:r>
              <a:rPr lang="pl-PL" sz="4400" i="1" dirty="0" smtClean="0">
                <a:ln w="6350">
                  <a:noFill/>
                </a:ln>
                <a:solidFill>
                  <a:srgbClr val="FFFF00"/>
                </a:solidFill>
              </a:rPr>
              <a:t/>
            </a:r>
            <a:br>
              <a:rPr lang="pl-PL" sz="4400" i="1" dirty="0" smtClean="0">
                <a:ln w="6350">
                  <a:noFill/>
                </a:ln>
                <a:solidFill>
                  <a:srgbClr val="FFFF00"/>
                </a:solidFill>
              </a:rPr>
            </a:br>
            <a:r>
              <a:rPr lang="pl-PL" sz="4400" dirty="0" err="1" smtClean="0">
                <a:solidFill>
                  <a:srgbClr val="66FF33"/>
                </a:solidFill>
              </a:rPr>
              <a:t>TECHNIQUE</a:t>
            </a:r>
            <a:r>
              <a:rPr lang="pl-PL" sz="4400" dirty="0" smtClean="0">
                <a:solidFill>
                  <a:srgbClr val="66FF33"/>
                </a:solidFill>
              </a:rPr>
              <a:t> II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552" y="2276872"/>
            <a:ext cx="3956248" cy="3971528"/>
          </a:xfrm>
        </p:spPr>
        <p:txBody>
          <a:bodyPr>
            <a:normAutofit fontScale="77500" lnSpcReduction="20000"/>
          </a:bodyPr>
          <a:lstStyle/>
          <a:p>
            <a:endParaRPr lang="pl-PL" dirty="0" smtClean="0"/>
          </a:p>
          <a:p>
            <a:r>
              <a:rPr lang="pl-PL" sz="2800" dirty="0" smtClean="0"/>
              <a:t>„</a:t>
            </a:r>
            <a:r>
              <a:rPr lang="pl-PL" sz="2800" dirty="0" err="1" smtClean="0"/>
              <a:t>warm</a:t>
            </a:r>
            <a:r>
              <a:rPr lang="pl-PL" sz="2800" dirty="0" smtClean="0"/>
              <a:t> </a:t>
            </a:r>
            <a:r>
              <a:rPr lang="pl-PL" sz="2800" dirty="0" err="1" smtClean="0"/>
              <a:t>up</a:t>
            </a:r>
            <a:r>
              <a:rPr lang="pl-PL" sz="2800" dirty="0" smtClean="0"/>
              <a:t>”</a:t>
            </a:r>
          </a:p>
          <a:p>
            <a:endParaRPr lang="pl-PL" sz="2800" dirty="0" smtClean="0"/>
          </a:p>
          <a:p>
            <a:r>
              <a:rPr lang="en-GB" sz="2800" dirty="0" smtClean="0"/>
              <a:t>standing </a:t>
            </a:r>
            <a:r>
              <a:rPr lang="pl-PL" sz="2800" dirty="0" smtClean="0"/>
              <a:t>5 </a:t>
            </a:r>
            <a:r>
              <a:rPr lang="pl-PL" sz="2800" dirty="0" err="1" smtClean="0"/>
              <a:t>jumps</a:t>
            </a:r>
            <a:r>
              <a:rPr lang="pl-PL" sz="2800" dirty="0" smtClean="0"/>
              <a:t> (</a:t>
            </a:r>
            <a:r>
              <a:rPr lang="pl-PL" sz="2800" dirty="0" err="1" smtClean="0"/>
              <a:t>LL-RL</a:t>
            </a:r>
            <a:r>
              <a:rPr lang="pl-PL" sz="2800" dirty="0" smtClean="0"/>
              <a:t>)</a:t>
            </a:r>
          </a:p>
          <a:p>
            <a:endParaRPr lang="pl-PL" sz="2800" dirty="0" smtClean="0"/>
          </a:p>
          <a:p>
            <a:pPr lvl="0"/>
            <a:r>
              <a:rPr lang="en-GB" sz="2800" dirty="0"/>
              <a:t>triple jump </a:t>
            </a:r>
            <a:r>
              <a:rPr lang="pl-PL" sz="2800" dirty="0"/>
              <a:t>(</a:t>
            </a:r>
            <a:r>
              <a:rPr lang="pl-PL" sz="2800" dirty="0" err="1" smtClean="0"/>
              <a:t>short</a:t>
            </a:r>
            <a:r>
              <a:rPr lang="pl-PL" sz="2800" dirty="0" smtClean="0"/>
              <a:t> </a:t>
            </a:r>
            <a:r>
              <a:rPr lang="pl-PL" sz="2800" dirty="0" err="1" smtClean="0"/>
              <a:t>approach</a:t>
            </a:r>
            <a:r>
              <a:rPr lang="pl-PL" sz="2800" dirty="0" smtClean="0"/>
              <a:t> -12 </a:t>
            </a:r>
            <a:r>
              <a:rPr lang="pl-PL" sz="2800" dirty="0" err="1" smtClean="0"/>
              <a:t>steps</a:t>
            </a:r>
            <a:r>
              <a:rPr lang="pl-PL" sz="2800" dirty="0" smtClean="0"/>
              <a:t>)</a:t>
            </a:r>
            <a:endParaRPr lang="en-US" sz="2800" dirty="0"/>
          </a:p>
          <a:p>
            <a:endParaRPr lang="pl-PL" sz="2800" dirty="0" smtClean="0"/>
          </a:p>
          <a:p>
            <a:endParaRPr lang="pl-PL" sz="2800" dirty="0" smtClean="0"/>
          </a:p>
          <a:p>
            <a:pPr lvl="0"/>
            <a:r>
              <a:rPr lang="en-GB" sz="2800" dirty="0"/>
              <a:t>control </a:t>
            </a:r>
            <a:r>
              <a:rPr lang="pl-PL" sz="2800" dirty="0"/>
              <a:t> </a:t>
            </a:r>
            <a:r>
              <a:rPr lang="en-US" sz="2800" dirty="0" smtClean="0"/>
              <a:t>approach</a:t>
            </a:r>
            <a:r>
              <a:rPr lang="pl-PL" sz="2800" dirty="0" smtClean="0"/>
              <a:t> </a:t>
            </a:r>
            <a:r>
              <a:rPr lang="en-GB" sz="2800" dirty="0" smtClean="0"/>
              <a:t> </a:t>
            </a:r>
            <a:r>
              <a:rPr lang="pl-PL" sz="2800" dirty="0" smtClean="0"/>
              <a:t>+ „Hop”</a:t>
            </a:r>
            <a:endParaRPr lang="pl-PL" sz="2800" dirty="0"/>
          </a:p>
          <a:p>
            <a:pPr>
              <a:buFontTx/>
              <a:buChar char="-"/>
            </a:pPr>
            <a:endParaRPr lang="pl-PL" dirty="0" smtClean="0"/>
          </a:p>
          <a:p>
            <a:pPr marL="64008" indent="0">
              <a:buNone/>
            </a:pP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16016" y="2708920"/>
            <a:ext cx="3960440" cy="3096344"/>
          </a:xfrm>
        </p:spPr>
        <p:txBody>
          <a:bodyPr>
            <a:normAutofit fontScale="77500" lnSpcReduction="20000"/>
          </a:bodyPr>
          <a:lstStyle/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2400" dirty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rgbClr val="00B0F0"/>
                </a:solidFill>
              </a:rPr>
              <a:t>s</a:t>
            </a:r>
            <a:r>
              <a:rPr lang="en-US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eries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pl-PL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3 - 4</a:t>
            </a:r>
          </a:p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4590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i="1" dirty="0" err="1" smtClean="0">
                <a:ln w="6350">
                  <a:noFill/>
                </a:ln>
                <a:solidFill>
                  <a:srgbClr val="FFFF00"/>
                </a:solidFill>
              </a:rPr>
              <a:t>Intensification</a:t>
            </a:r>
            <a:r>
              <a:rPr lang="pl-PL" sz="4400" i="1" dirty="0" smtClean="0">
                <a:ln w="6350">
                  <a:noFill/>
                </a:ln>
                <a:solidFill>
                  <a:srgbClr val="FFFF00"/>
                </a:solidFill>
              </a:rPr>
              <a:t/>
            </a:r>
            <a:br>
              <a:rPr lang="pl-PL" sz="4400" i="1" dirty="0" smtClean="0">
                <a:ln w="6350">
                  <a:noFill/>
                </a:ln>
                <a:solidFill>
                  <a:srgbClr val="FFFF00"/>
                </a:solidFill>
              </a:rPr>
            </a:br>
            <a:r>
              <a:rPr lang="pl-PL" sz="4400" dirty="0" err="1" smtClean="0">
                <a:solidFill>
                  <a:srgbClr val="66FF33"/>
                </a:solidFill>
              </a:rPr>
              <a:t>FLEXIBILITY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552" y="2276872"/>
            <a:ext cx="3956248" cy="3971528"/>
          </a:xfrm>
        </p:spPr>
        <p:txBody>
          <a:bodyPr>
            <a:normAutofit/>
          </a:bodyPr>
          <a:lstStyle/>
          <a:p>
            <a:r>
              <a:rPr lang="en-US" dirty="0"/>
              <a:t>Hurdle Drills </a:t>
            </a:r>
            <a:r>
              <a:rPr lang="en-US" dirty="0" smtClean="0"/>
              <a:t> </a:t>
            </a:r>
            <a:r>
              <a:rPr lang="pl-PL" dirty="0" smtClean="0"/>
              <a:t>(</a:t>
            </a:r>
            <a:r>
              <a:rPr lang="pl-PL" dirty="0" err="1" smtClean="0"/>
              <a:t>walking</a:t>
            </a:r>
            <a:r>
              <a:rPr lang="pl-PL" dirty="0" smtClean="0"/>
              <a:t> &gt; 1 step)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r>
              <a:rPr lang="pl-PL" dirty="0" err="1" smtClean="0"/>
              <a:t>Lead</a:t>
            </a:r>
            <a:r>
              <a:rPr lang="pl-PL" dirty="0" smtClean="0"/>
              <a:t> leg</a:t>
            </a:r>
          </a:p>
          <a:p>
            <a:pPr>
              <a:buFontTx/>
              <a:buChar char="-"/>
            </a:pPr>
            <a:r>
              <a:rPr lang="pl-PL" dirty="0" err="1" smtClean="0"/>
              <a:t>Trail</a:t>
            </a:r>
            <a:r>
              <a:rPr lang="pl-PL" dirty="0" smtClean="0"/>
              <a:t> leg</a:t>
            </a:r>
          </a:p>
          <a:p>
            <a:pPr>
              <a:buFontTx/>
              <a:buChar char="-"/>
            </a:pPr>
            <a:r>
              <a:rPr lang="pl-PL" dirty="0" smtClean="0"/>
              <a:t>Middle</a:t>
            </a:r>
          </a:p>
          <a:p>
            <a:pPr>
              <a:buFontTx/>
              <a:buChar char="-"/>
            </a:pPr>
            <a:endParaRPr lang="pl-PL" dirty="0" smtClean="0"/>
          </a:p>
          <a:p>
            <a:pPr marL="64008" indent="0">
              <a:buNone/>
            </a:pP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16016" y="2708920"/>
            <a:ext cx="3960440" cy="3096344"/>
          </a:xfrm>
        </p:spPr>
        <p:txBody>
          <a:bodyPr>
            <a:normAutofit/>
          </a:bodyPr>
          <a:lstStyle/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 marL="64008" indent="0">
              <a:buNone/>
            </a:pPr>
            <a:endParaRPr lang="pl-PL" sz="2400" dirty="0">
              <a:solidFill>
                <a:srgbClr val="00B0F0"/>
              </a:solidFill>
            </a:endParaRPr>
          </a:p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rgbClr val="00B0F0"/>
                </a:solidFill>
              </a:rPr>
              <a:t>s</a:t>
            </a:r>
            <a:r>
              <a:rPr lang="en-US" sz="2400" dirty="0" err="1" smtClean="0">
                <a:solidFill>
                  <a:srgbClr val="00B0F0"/>
                </a:solidFill>
              </a:rPr>
              <a:t>eries</a:t>
            </a:r>
            <a:r>
              <a:rPr lang="en-US" sz="2400" dirty="0" smtClean="0">
                <a:solidFill>
                  <a:srgbClr val="00B0F0"/>
                </a:solidFill>
              </a:rPr>
              <a:t>: </a:t>
            </a:r>
            <a:r>
              <a:rPr lang="pl-PL" sz="2400" dirty="0" smtClean="0">
                <a:solidFill>
                  <a:srgbClr val="00B0F0"/>
                </a:solidFill>
              </a:rPr>
              <a:t>6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F0"/>
                </a:solidFill>
              </a:rPr>
              <a:t>repetitions: </a:t>
            </a:r>
            <a:r>
              <a:rPr lang="pl-PL" sz="2400" dirty="0" smtClean="0">
                <a:solidFill>
                  <a:srgbClr val="00B0F0"/>
                </a:solidFill>
              </a:rPr>
              <a:t>6</a:t>
            </a:r>
            <a:endParaRPr lang="pl-PL" sz="24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4168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i="1" dirty="0" err="1" smtClean="0">
                <a:ln w="6350">
                  <a:noFill/>
                </a:ln>
                <a:solidFill>
                  <a:srgbClr val="FFFF00"/>
                </a:solidFill>
              </a:rPr>
              <a:t>Intensification</a:t>
            </a:r>
            <a:r>
              <a:rPr lang="pl-PL" sz="4400" i="1" dirty="0" smtClean="0">
                <a:ln w="6350">
                  <a:noFill/>
                </a:ln>
                <a:solidFill>
                  <a:srgbClr val="FFFF00"/>
                </a:solidFill>
              </a:rPr>
              <a:t/>
            </a:r>
            <a:br>
              <a:rPr lang="pl-PL" sz="4400" i="1" dirty="0" smtClean="0">
                <a:ln w="6350">
                  <a:noFill/>
                </a:ln>
                <a:solidFill>
                  <a:srgbClr val="FFFF00"/>
                </a:solidFill>
              </a:rPr>
            </a:br>
            <a:r>
              <a:rPr lang="pl-PL" sz="4400" dirty="0" err="1" smtClean="0">
                <a:solidFill>
                  <a:srgbClr val="66FF33"/>
                </a:solidFill>
              </a:rPr>
              <a:t>SPEED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552" y="2276872"/>
            <a:ext cx="3956248" cy="3971528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standing </a:t>
            </a:r>
            <a:r>
              <a:rPr lang="en-US" dirty="0" smtClean="0"/>
              <a:t>sprints</a:t>
            </a:r>
            <a:endParaRPr lang="pl-PL" dirty="0" smtClean="0"/>
          </a:p>
          <a:p>
            <a:endParaRPr lang="pl-PL" dirty="0" smtClean="0"/>
          </a:p>
          <a:p>
            <a:pPr lvl="0"/>
            <a:r>
              <a:rPr lang="en-GB" dirty="0"/>
              <a:t>control </a:t>
            </a:r>
            <a:r>
              <a:rPr lang="pl-PL" dirty="0"/>
              <a:t> </a:t>
            </a:r>
            <a:r>
              <a:rPr lang="pl-PL" dirty="0" err="1" smtClean="0"/>
              <a:t>approach</a:t>
            </a:r>
            <a:r>
              <a:rPr lang="pl-PL" dirty="0" smtClean="0"/>
              <a:t> </a:t>
            </a:r>
            <a:r>
              <a:rPr lang="en-GB" dirty="0" smtClean="0"/>
              <a:t> </a:t>
            </a:r>
            <a:r>
              <a:rPr lang="pl-PL" dirty="0" smtClean="0"/>
              <a:t>+ „Hop”</a:t>
            </a:r>
          </a:p>
          <a:p>
            <a:pPr marL="64008" indent="0">
              <a:buNone/>
            </a:pP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16016" y="2708920"/>
            <a:ext cx="3960440" cy="3096344"/>
          </a:xfrm>
        </p:spPr>
        <p:txBody>
          <a:bodyPr>
            <a:normAutofit/>
          </a:bodyPr>
          <a:lstStyle/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rgbClr val="00B0F0"/>
                </a:solidFill>
              </a:rPr>
              <a:t>s</a:t>
            </a:r>
            <a:r>
              <a:rPr lang="en-US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eries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pl-PL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pl-PL" sz="2400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distance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pl-PL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 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recovery</a:t>
            </a:r>
            <a:r>
              <a:rPr lang="pl-PL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6-8’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95274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56209"/>
              </p:ext>
            </p:extLst>
          </p:nvPr>
        </p:nvGraphicFramePr>
        <p:xfrm>
          <a:off x="0" y="1916832"/>
          <a:ext cx="9144001" cy="4941168"/>
        </p:xfrm>
        <a:graphic>
          <a:graphicData uri="http://schemas.openxmlformats.org/drawingml/2006/table">
            <a:tbl>
              <a:tblPr firstRow="1" firstCol="1" bandRow="1" bandCol="1">
                <a:tableStyleId>{7DF18680-E054-41AD-8BC1-D1AEF772440D}</a:tableStyleId>
              </a:tblPr>
              <a:tblGrid>
                <a:gridCol w="1398067"/>
                <a:gridCol w="1075824"/>
                <a:gridCol w="1147546"/>
                <a:gridCol w="1310603"/>
                <a:gridCol w="1080120"/>
                <a:gridCol w="1080120"/>
                <a:gridCol w="1080120"/>
                <a:gridCol w="971601"/>
              </a:tblGrid>
              <a:tr h="9084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Microcycle</a:t>
                      </a:r>
                      <a:r>
                        <a:rPr lang="pl-P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MONDAY </a:t>
                      </a:r>
                      <a:endParaRPr lang="pl-PL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TUESDAY </a:t>
                      </a:r>
                      <a:endParaRPr lang="pl-PL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WEDNESDAY </a:t>
                      </a:r>
                      <a:endParaRPr lang="pl-PL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THURSDAY </a:t>
                      </a:r>
                      <a:endParaRPr lang="pl-PL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FRIDAY </a:t>
                      </a:r>
                      <a:endParaRPr lang="pl-PL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SATURDAY </a:t>
                      </a:r>
                      <a:endParaRPr lang="pl-PL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SUNDAY </a:t>
                      </a:r>
                      <a:endParaRPr lang="pl-PL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722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</a:t>
                      </a:r>
                      <a:endParaRPr lang="pl-PL" sz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TRANSFORMATION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Strength I 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TJ</a:t>
                      </a:r>
                      <a:endParaRPr lang="pl-PL" sz="1600" b="0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technique </a:t>
                      </a:r>
                      <a:endParaRPr lang="pl-PL" sz="16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Flexibility</a:t>
                      </a:r>
                      <a:r>
                        <a:rPr lang="pl-PL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Speed</a:t>
                      </a:r>
                      <a:endParaRPr lang="pl-PL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Strength II 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</a:t>
                      </a:r>
                      <a:r>
                        <a:rPr lang="pl-PL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-------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Competition</a:t>
                      </a:r>
                      <a:endParaRPr lang="pl-PL" sz="1200" u="none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u="none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u="non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u="none" dirty="0" err="1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Triple</a:t>
                      </a:r>
                      <a:r>
                        <a:rPr lang="pl-PL" sz="1400" u="non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u="non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Jump </a:t>
                      </a:r>
                      <a:endParaRPr lang="pl-PL" sz="1400" u="non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-------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3098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pl-PL" sz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l-PL" sz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TRANSFORMATION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Strength I </a:t>
                      </a:r>
                      <a:endParaRPr lang="pl-PL" sz="16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Flexibility</a:t>
                      </a:r>
                      <a:r>
                        <a:rPr lang="pl-PL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Speed</a:t>
                      </a:r>
                      <a:endParaRPr lang="pl-PL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Strength  II </a:t>
                      </a:r>
                      <a:endParaRPr lang="pl-PL" sz="16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----------</a:t>
                      </a:r>
                      <a:r>
                        <a:rPr lang="pl-PL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Triple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Jump  </a:t>
                      </a:r>
                      <a:endParaRPr lang="pl-PL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Qualification</a:t>
                      </a:r>
                      <a:endParaRPr lang="pl-PL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--------------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Triple</a:t>
                      </a:r>
                      <a:endParaRPr lang="pl-PL" sz="1600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ump   </a:t>
                      </a:r>
                      <a:endParaRPr lang="pl-PL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 </a:t>
                      </a:r>
                      <a:endParaRPr lang="pl-PL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" name="Prostokąt 1"/>
          <p:cNvSpPr/>
          <p:nvPr/>
        </p:nvSpPr>
        <p:spPr>
          <a:xfrm>
            <a:off x="179512" y="260649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Tab</a:t>
            </a:r>
            <a:r>
              <a:rPr lang="pl-PL" sz="240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5</a:t>
            </a:r>
            <a:r>
              <a:rPr lang="en-GB" sz="240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structure </a:t>
            </a:r>
            <a:r>
              <a:rPr lang="en-US" sz="2400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 direct </a:t>
            </a:r>
            <a:r>
              <a:rPr lang="en-US" sz="240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competition </a:t>
            </a:r>
            <a:r>
              <a:rPr lang="en-US" sz="2400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preparation </a:t>
            </a:r>
            <a:r>
              <a:rPr lang="pl-PL" sz="2400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pl-PL" sz="2400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400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</a:t>
            </a:r>
            <a:r>
              <a:rPr lang="pl-PL" sz="240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junior </a:t>
            </a:r>
            <a:r>
              <a:rPr lang="pl-PL" sz="2400" dirty="0" err="1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triple</a:t>
            </a:r>
            <a:r>
              <a:rPr lang="pl-PL" sz="240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jump (</a:t>
            </a:r>
            <a:r>
              <a:rPr lang="en-US" sz="2400" dirty="0"/>
              <a:t>Transformation</a:t>
            </a:r>
            <a:r>
              <a:rPr lang="en-US" sz="2400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r>
              <a:rPr lang="pl-PL" sz="2400" dirty="0">
                <a:solidFill>
                  <a:prstClr val="white"/>
                </a:solidFill>
              </a:rPr>
              <a:t/>
            </a:r>
            <a:br>
              <a:rPr lang="pl-PL" sz="2400" dirty="0">
                <a:solidFill>
                  <a:prstClr val="white"/>
                </a:solidFill>
              </a:rPr>
            </a:br>
            <a:endParaRPr lang="pl-PL" sz="2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9399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9036496" cy="1368152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i="1" dirty="0" smtClean="0">
                <a:ln w="6350">
                  <a:noFill/>
                </a:ln>
                <a:solidFill>
                  <a:srgbClr val="45CF97"/>
                </a:solidFill>
              </a:rPr>
              <a:t>Direct </a:t>
            </a:r>
            <a:r>
              <a:rPr lang="pl-PL" sz="3600" i="1" dirty="0" err="1" smtClean="0">
                <a:ln w="6350">
                  <a:noFill/>
                </a:ln>
                <a:solidFill>
                  <a:srgbClr val="45CF97"/>
                </a:solidFill>
              </a:rPr>
              <a:t>Competition</a:t>
            </a:r>
            <a:r>
              <a:rPr lang="pl-PL" sz="3600" i="1" dirty="0" smtClean="0">
                <a:ln w="6350">
                  <a:noFill/>
                </a:ln>
                <a:solidFill>
                  <a:srgbClr val="45CF97"/>
                </a:solidFill>
              </a:rPr>
              <a:t> </a:t>
            </a:r>
            <a:r>
              <a:rPr lang="pl-PL" sz="3600" i="1" dirty="0" err="1" smtClean="0">
                <a:ln w="6350">
                  <a:noFill/>
                </a:ln>
                <a:solidFill>
                  <a:srgbClr val="45CF97"/>
                </a:solidFill>
              </a:rPr>
              <a:t>Preparation</a:t>
            </a:r>
            <a:r>
              <a:rPr lang="pl-PL" sz="3600" i="1" dirty="0" smtClean="0">
                <a:ln w="6350">
                  <a:noFill/>
                </a:ln>
                <a:solidFill>
                  <a:srgbClr val="45CF97"/>
                </a:solidFill>
              </a:rPr>
              <a:t/>
            </a:r>
            <a:br>
              <a:rPr lang="pl-PL" sz="3600" i="1" dirty="0" smtClean="0">
                <a:ln w="6350">
                  <a:noFill/>
                </a:ln>
                <a:solidFill>
                  <a:srgbClr val="45CF97"/>
                </a:solidFill>
              </a:rPr>
            </a:br>
            <a:r>
              <a:rPr lang="pl-PL" sz="3600" i="1" dirty="0" smtClean="0">
                <a:ln w="6350">
                  <a:noFill/>
                </a:ln>
                <a:solidFill>
                  <a:srgbClr val="45CF97"/>
                </a:solidFill>
              </a:rPr>
              <a:t/>
            </a:r>
            <a:br>
              <a:rPr lang="pl-PL" sz="3600" i="1" dirty="0" smtClean="0">
                <a:ln w="6350">
                  <a:noFill/>
                </a:ln>
                <a:solidFill>
                  <a:srgbClr val="45CF97"/>
                </a:solidFill>
              </a:rPr>
            </a:br>
            <a:r>
              <a:rPr lang="pl-PL" sz="3600" i="1" dirty="0" err="1" smtClean="0">
                <a:ln w="6350">
                  <a:noFill/>
                </a:ln>
                <a:solidFill>
                  <a:srgbClr val="FFFF00"/>
                </a:solidFill>
              </a:rPr>
              <a:t>Transformation</a:t>
            </a:r>
            <a:endParaRPr lang="pl-PL" sz="3600" b="1" dirty="0">
              <a:ln w="6350">
                <a:noFill/>
              </a:ln>
              <a:solidFill>
                <a:srgbClr val="FFFF00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467544" y="1844824"/>
            <a:ext cx="8208912" cy="48965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537210" lvl="1" indent="0">
              <a:lnSpc>
                <a:spcPct val="90000"/>
              </a:lnSpc>
              <a:spcBef>
                <a:spcPts val="600"/>
              </a:spcBef>
              <a:buNone/>
            </a:pPr>
            <a:endParaRPr lang="pl-PL" sz="2800" dirty="0" smtClean="0">
              <a:solidFill>
                <a:schemeClr val="tx1"/>
              </a:solidFill>
            </a:endParaRPr>
          </a:p>
          <a:p>
            <a:endParaRPr lang="pl-PL" sz="3200" dirty="0" smtClean="0"/>
          </a:p>
          <a:p>
            <a:endParaRPr lang="pl-PL" sz="3200" dirty="0" smtClean="0"/>
          </a:p>
          <a:p>
            <a:r>
              <a:rPr lang="en-US" sz="3200" dirty="0" smtClean="0"/>
              <a:t>Typical </a:t>
            </a:r>
            <a:r>
              <a:rPr lang="en-US" sz="3200" dirty="0"/>
              <a:t>workouts for </a:t>
            </a:r>
            <a:r>
              <a:rPr lang="pl-PL" sz="3200" dirty="0" smtClean="0"/>
              <a:t>a </a:t>
            </a:r>
            <a:r>
              <a:rPr lang="pl-PL" sz="3200" dirty="0" err="1" smtClean="0"/>
              <a:t>young</a:t>
            </a:r>
            <a:r>
              <a:rPr lang="pl-PL" sz="3200" dirty="0" smtClean="0"/>
              <a:t> </a:t>
            </a:r>
            <a:r>
              <a:rPr lang="pl-PL" sz="3200" dirty="0" err="1" smtClean="0"/>
              <a:t>triple</a:t>
            </a:r>
            <a:r>
              <a:rPr lang="en-US" sz="3200" dirty="0" smtClean="0"/>
              <a:t> </a:t>
            </a:r>
            <a:r>
              <a:rPr lang="en-US" sz="3200" dirty="0"/>
              <a:t>jumper </a:t>
            </a:r>
            <a:r>
              <a:rPr lang="en-US" sz="3200" dirty="0" smtClean="0"/>
              <a:t>in</a:t>
            </a:r>
            <a:r>
              <a:rPr lang="pl-PL" sz="3200" dirty="0" smtClean="0"/>
              <a:t> </a:t>
            </a:r>
            <a:r>
              <a:rPr lang="en-US" sz="3200" dirty="0" smtClean="0"/>
              <a:t>this </a:t>
            </a:r>
            <a:r>
              <a:rPr lang="en-US" sz="3200" dirty="0"/>
              <a:t>phase consist of the following:</a:t>
            </a:r>
            <a:endParaRPr lang="pl-PL" sz="8800" dirty="0" smtClean="0">
              <a:solidFill>
                <a:schemeClr val="tx1"/>
              </a:solidFill>
            </a:endParaRPr>
          </a:p>
          <a:p>
            <a:pPr marL="537210" lvl="1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pl-PL" sz="2800" dirty="0" smtClean="0">
                <a:solidFill>
                  <a:schemeClr val="tx1"/>
                </a:solidFill>
              </a:rPr>
              <a:t> </a:t>
            </a:r>
            <a:r>
              <a:rPr lang="pl-PL" sz="2800" dirty="0"/>
              <a:t> </a:t>
            </a:r>
            <a:r>
              <a:rPr lang="pl-PL" sz="2800" dirty="0" smtClean="0"/>
              <a:t>  </a:t>
            </a:r>
            <a:endParaRPr lang="pl-P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70893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i="1" dirty="0">
                <a:ln w="6350">
                  <a:noFill/>
                </a:ln>
                <a:solidFill>
                  <a:srgbClr val="45CF97"/>
                </a:solidFill>
              </a:rPr>
              <a:t/>
            </a:r>
            <a:br>
              <a:rPr lang="pl-PL" sz="4400" i="1" dirty="0">
                <a:ln w="6350">
                  <a:noFill/>
                </a:ln>
                <a:solidFill>
                  <a:srgbClr val="45CF97"/>
                </a:solidFill>
              </a:rPr>
            </a:br>
            <a:r>
              <a:rPr lang="pl-PL" sz="4400" i="1" dirty="0" err="1" smtClean="0">
                <a:ln w="6350">
                  <a:noFill/>
                </a:ln>
                <a:solidFill>
                  <a:srgbClr val="FFFF00"/>
                </a:solidFill>
              </a:rPr>
              <a:t>Transformation</a:t>
            </a:r>
            <a:r>
              <a:rPr lang="pl-PL" sz="4400" i="1" dirty="0" smtClean="0">
                <a:ln w="6350">
                  <a:noFill/>
                </a:ln>
                <a:solidFill>
                  <a:srgbClr val="FFFF00"/>
                </a:solidFill>
              </a:rPr>
              <a:t/>
            </a:r>
            <a:br>
              <a:rPr lang="pl-PL" sz="4400" i="1" dirty="0" smtClean="0">
                <a:ln w="6350">
                  <a:noFill/>
                </a:ln>
                <a:solidFill>
                  <a:srgbClr val="FFFF00"/>
                </a:solidFill>
              </a:rPr>
            </a:br>
            <a:r>
              <a:rPr lang="en-US" sz="4400" dirty="0" smtClean="0">
                <a:solidFill>
                  <a:srgbClr val="66FF33"/>
                </a:solidFill>
              </a:rPr>
              <a:t>STRENGTH</a:t>
            </a:r>
            <a:r>
              <a:rPr lang="pl-PL" sz="4400" dirty="0" smtClean="0">
                <a:solidFill>
                  <a:srgbClr val="66FF33"/>
                </a:solidFill>
              </a:rPr>
              <a:t> I</a:t>
            </a:r>
            <a:r>
              <a:rPr lang="pl-PL" sz="4400" dirty="0">
                <a:solidFill>
                  <a:srgbClr val="66FF33"/>
                </a:solidFill>
              </a:rPr>
              <a:t/>
            </a:r>
            <a:br>
              <a:rPr lang="pl-PL" sz="4400" dirty="0">
                <a:solidFill>
                  <a:srgbClr val="66FF33"/>
                </a:solidFill>
              </a:rPr>
            </a:b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552" y="2708920"/>
            <a:ext cx="3956248" cy="35394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Quarter-squat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 smtClean="0"/>
              <a:t>Both </a:t>
            </a:r>
            <a:r>
              <a:rPr lang="pl-PL" sz="2400" dirty="0" err="1"/>
              <a:t>legs</a:t>
            </a:r>
            <a:r>
              <a:rPr lang="pl-PL" sz="2400" dirty="0"/>
              <a:t> </a:t>
            </a:r>
            <a:r>
              <a:rPr lang="en-US" sz="2400" dirty="0"/>
              <a:t> jumps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Abdominal </a:t>
            </a:r>
            <a:r>
              <a:rPr lang="en-US" sz="2400" dirty="0"/>
              <a:t>muscles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Back </a:t>
            </a:r>
            <a:r>
              <a:rPr lang="en-US" sz="2400" dirty="0"/>
              <a:t>muscles</a:t>
            </a:r>
            <a:endParaRPr lang="pl-PL" sz="2400" dirty="0"/>
          </a:p>
          <a:p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16016" y="2708920"/>
            <a:ext cx="3960440" cy="3096344"/>
          </a:xfrm>
        </p:spPr>
        <p:txBody>
          <a:bodyPr/>
          <a:lstStyle/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rgbClr val="00B0F0"/>
                </a:solidFill>
              </a:rPr>
              <a:t>s</a:t>
            </a:r>
            <a:r>
              <a:rPr lang="en-US" sz="2400" dirty="0" err="1" smtClean="0">
                <a:solidFill>
                  <a:srgbClr val="33CCFF"/>
                </a:solidFill>
              </a:rPr>
              <a:t>eries</a:t>
            </a:r>
            <a:r>
              <a:rPr lang="en-US" sz="2400" dirty="0">
                <a:solidFill>
                  <a:srgbClr val="33CCFF"/>
                </a:solidFill>
              </a:rPr>
              <a:t>: </a:t>
            </a:r>
            <a:r>
              <a:rPr lang="pl-PL" sz="2400" dirty="0" smtClean="0">
                <a:solidFill>
                  <a:srgbClr val="33CCFF"/>
                </a:solidFill>
              </a:rPr>
              <a:t>3</a:t>
            </a:r>
            <a:r>
              <a:rPr lang="en-US" sz="2400" dirty="0" smtClean="0">
                <a:solidFill>
                  <a:srgbClr val="33CCFF"/>
                </a:solidFill>
              </a:rPr>
              <a:t>-6 </a:t>
            </a:r>
            <a:endParaRPr lang="pl-PL" sz="2400" dirty="0" smtClean="0">
              <a:solidFill>
                <a:srgbClr val="33CCFF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33CCFF"/>
                </a:solidFill>
              </a:rPr>
              <a:t>repetitions</a:t>
            </a:r>
            <a:r>
              <a:rPr lang="en-US" sz="2400" dirty="0">
                <a:solidFill>
                  <a:srgbClr val="33CCFF"/>
                </a:solidFill>
              </a:rPr>
              <a:t>: 5-10</a:t>
            </a:r>
            <a:endParaRPr lang="pl-PL" sz="2400" dirty="0">
              <a:solidFill>
                <a:srgbClr val="33CCFF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97540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i="1" dirty="0">
                <a:ln w="6350">
                  <a:noFill/>
                </a:ln>
                <a:solidFill>
                  <a:srgbClr val="45CF97"/>
                </a:solidFill>
              </a:rPr>
              <a:t/>
            </a:r>
            <a:br>
              <a:rPr lang="pl-PL" sz="4400" i="1" dirty="0">
                <a:ln w="6350">
                  <a:noFill/>
                </a:ln>
                <a:solidFill>
                  <a:srgbClr val="45CF97"/>
                </a:solidFill>
              </a:rPr>
            </a:br>
            <a:r>
              <a:rPr lang="pl-PL" sz="4400" i="1" dirty="0" err="1" smtClean="0">
                <a:ln w="6350">
                  <a:noFill/>
                </a:ln>
                <a:solidFill>
                  <a:srgbClr val="FFFF00"/>
                </a:solidFill>
              </a:rPr>
              <a:t>Transformation</a:t>
            </a:r>
            <a:r>
              <a:rPr lang="pl-PL" sz="4400" i="1" dirty="0" smtClean="0">
                <a:ln w="6350">
                  <a:noFill/>
                </a:ln>
                <a:solidFill>
                  <a:srgbClr val="FFFF00"/>
                </a:solidFill>
              </a:rPr>
              <a:t/>
            </a:r>
            <a:br>
              <a:rPr lang="pl-PL" sz="4400" i="1" dirty="0" smtClean="0">
                <a:ln w="6350">
                  <a:noFill/>
                </a:ln>
                <a:solidFill>
                  <a:srgbClr val="FFFF00"/>
                </a:solidFill>
              </a:rPr>
            </a:br>
            <a:r>
              <a:rPr lang="en-US" sz="4400" dirty="0" smtClean="0">
                <a:solidFill>
                  <a:srgbClr val="66FF33"/>
                </a:solidFill>
              </a:rPr>
              <a:t>STRENGTH</a:t>
            </a:r>
            <a:r>
              <a:rPr lang="pl-PL" sz="4400" dirty="0" smtClean="0">
                <a:solidFill>
                  <a:srgbClr val="66FF33"/>
                </a:solidFill>
              </a:rPr>
              <a:t> II</a:t>
            </a:r>
            <a:r>
              <a:rPr lang="pl-PL" sz="4400" dirty="0">
                <a:solidFill>
                  <a:srgbClr val="66FF33"/>
                </a:solidFill>
              </a:rPr>
              <a:t/>
            </a:r>
            <a:br>
              <a:rPr lang="pl-PL" sz="4400" dirty="0">
                <a:solidFill>
                  <a:srgbClr val="66FF33"/>
                </a:solidFill>
              </a:rPr>
            </a:b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552" y="2276872"/>
            <a:ext cx="3956248" cy="39715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pl-PL" sz="2400" dirty="0" smtClean="0"/>
          </a:p>
          <a:p>
            <a:pPr>
              <a:buFont typeface="Wingdings" panose="05000000000000000000" pitchFamily="2" charset="2"/>
              <a:buChar char="Ø"/>
            </a:pPr>
            <a:endParaRPr lang="pl-PL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Ankle </a:t>
            </a:r>
            <a:r>
              <a:rPr lang="en-US" sz="2400" dirty="0"/>
              <a:t>hops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Abdominal </a:t>
            </a:r>
            <a:r>
              <a:rPr lang="en-US" sz="2400" dirty="0"/>
              <a:t>muscles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Back muscles</a:t>
            </a:r>
          </a:p>
          <a:p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16016" y="2708920"/>
            <a:ext cx="3960440" cy="3096344"/>
          </a:xfrm>
        </p:spPr>
        <p:txBody>
          <a:bodyPr>
            <a:normAutofit/>
          </a:bodyPr>
          <a:lstStyle/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rgbClr val="00B0F0"/>
                </a:solidFill>
              </a:rPr>
              <a:t>s</a:t>
            </a:r>
            <a:r>
              <a:rPr lang="en-US" sz="2400" dirty="0" err="1" smtClean="0">
                <a:solidFill>
                  <a:srgbClr val="00B0F0"/>
                </a:solidFill>
              </a:rPr>
              <a:t>eries</a:t>
            </a:r>
            <a:r>
              <a:rPr lang="en-US" sz="2400" dirty="0" smtClean="0">
                <a:solidFill>
                  <a:srgbClr val="00B0F0"/>
                </a:solidFill>
              </a:rPr>
              <a:t>: </a:t>
            </a:r>
            <a:r>
              <a:rPr lang="pl-PL" sz="2400" dirty="0" smtClean="0">
                <a:solidFill>
                  <a:srgbClr val="00B0F0"/>
                </a:solidFill>
              </a:rPr>
              <a:t>3-6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F0"/>
                </a:solidFill>
              </a:rPr>
              <a:t>repetitions: </a:t>
            </a:r>
            <a:r>
              <a:rPr lang="pl-PL" sz="2400" dirty="0" smtClean="0">
                <a:solidFill>
                  <a:srgbClr val="00B0F0"/>
                </a:solidFill>
              </a:rPr>
              <a:t>6</a:t>
            </a:r>
            <a:r>
              <a:rPr lang="en-US" sz="2400" dirty="0" smtClean="0">
                <a:solidFill>
                  <a:srgbClr val="00B0F0"/>
                </a:solidFill>
              </a:rPr>
              <a:t>-10</a:t>
            </a:r>
            <a:endParaRPr lang="pl-PL" sz="24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98264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i="1" dirty="0" smtClean="0">
                <a:ln w="6350">
                  <a:noFill/>
                </a:ln>
                <a:solidFill>
                  <a:srgbClr val="FFFF00"/>
                </a:solidFill>
              </a:rPr>
              <a:t>Transformation</a:t>
            </a:r>
            <a:r>
              <a:rPr lang="pl-PL" sz="4400" i="1" dirty="0">
                <a:ln w="6350">
                  <a:noFill/>
                </a:ln>
                <a:solidFill>
                  <a:srgbClr val="FFFF00"/>
                </a:solidFill>
              </a:rPr>
              <a:t/>
            </a:r>
            <a:br>
              <a:rPr lang="pl-PL" sz="4400" i="1" dirty="0">
                <a:ln w="6350">
                  <a:noFill/>
                </a:ln>
                <a:solidFill>
                  <a:srgbClr val="FFFF00"/>
                </a:solidFill>
              </a:rPr>
            </a:br>
            <a:r>
              <a:rPr lang="en-US" sz="4400" dirty="0" smtClean="0">
                <a:solidFill>
                  <a:srgbClr val="66FF33"/>
                </a:solidFill>
              </a:rPr>
              <a:t>TECHNIQUE 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552" y="2276872"/>
            <a:ext cx="3956248" cy="3971528"/>
          </a:xfrm>
        </p:spPr>
        <p:txBody>
          <a:bodyPr>
            <a:normAutofit fontScale="77500" lnSpcReduction="20000"/>
          </a:bodyPr>
          <a:lstStyle/>
          <a:p>
            <a:endParaRPr lang="pl-PL" dirty="0" smtClean="0"/>
          </a:p>
          <a:p>
            <a:r>
              <a:rPr lang="pl-PL" sz="2800" dirty="0" smtClean="0"/>
              <a:t>„</a:t>
            </a:r>
            <a:r>
              <a:rPr lang="pl-PL" sz="2800" dirty="0" err="1" smtClean="0"/>
              <a:t>warm</a:t>
            </a:r>
            <a:r>
              <a:rPr lang="pl-PL" sz="2800" dirty="0" smtClean="0"/>
              <a:t> </a:t>
            </a:r>
            <a:r>
              <a:rPr lang="pl-PL" sz="2800" dirty="0" err="1" smtClean="0"/>
              <a:t>up</a:t>
            </a:r>
            <a:r>
              <a:rPr lang="pl-PL" sz="2800" dirty="0" smtClean="0"/>
              <a:t>”</a:t>
            </a:r>
          </a:p>
          <a:p>
            <a:endParaRPr lang="pl-PL" sz="2800" dirty="0" smtClean="0"/>
          </a:p>
          <a:p>
            <a:r>
              <a:rPr lang="en-GB" sz="2800" dirty="0" smtClean="0"/>
              <a:t>standing </a:t>
            </a:r>
            <a:r>
              <a:rPr lang="pl-PL" sz="2800" dirty="0" smtClean="0"/>
              <a:t>5 </a:t>
            </a:r>
            <a:r>
              <a:rPr lang="pl-PL" sz="2800" dirty="0" err="1" smtClean="0"/>
              <a:t>jumps</a:t>
            </a:r>
            <a:r>
              <a:rPr lang="pl-PL" sz="2800" dirty="0" smtClean="0"/>
              <a:t> (</a:t>
            </a:r>
            <a:r>
              <a:rPr lang="pl-PL" sz="2800" dirty="0" err="1" smtClean="0"/>
              <a:t>LL-RL</a:t>
            </a:r>
            <a:r>
              <a:rPr lang="pl-PL" sz="2800" dirty="0" smtClean="0"/>
              <a:t>)</a:t>
            </a:r>
          </a:p>
          <a:p>
            <a:endParaRPr lang="pl-PL" sz="2800" dirty="0" smtClean="0"/>
          </a:p>
          <a:p>
            <a:pPr lvl="0"/>
            <a:r>
              <a:rPr lang="en-GB" sz="2800" dirty="0"/>
              <a:t>triple jump </a:t>
            </a:r>
            <a:r>
              <a:rPr lang="pl-PL" sz="2800" dirty="0"/>
              <a:t>(</a:t>
            </a:r>
            <a:r>
              <a:rPr lang="pl-PL" sz="2800" dirty="0" err="1" smtClean="0"/>
              <a:t>short</a:t>
            </a:r>
            <a:r>
              <a:rPr lang="pl-PL" sz="2800" dirty="0" smtClean="0"/>
              <a:t> </a:t>
            </a:r>
            <a:r>
              <a:rPr lang="pl-PL" sz="2800" dirty="0" err="1" smtClean="0"/>
              <a:t>approach</a:t>
            </a:r>
            <a:r>
              <a:rPr lang="pl-PL" sz="2800" dirty="0" smtClean="0"/>
              <a:t> -12 </a:t>
            </a:r>
            <a:r>
              <a:rPr lang="pl-PL" sz="2800" dirty="0" err="1" smtClean="0"/>
              <a:t>steps</a:t>
            </a:r>
            <a:r>
              <a:rPr lang="pl-PL" sz="2800" dirty="0" smtClean="0"/>
              <a:t>)</a:t>
            </a:r>
            <a:endParaRPr lang="en-US" sz="2800" dirty="0"/>
          </a:p>
          <a:p>
            <a:endParaRPr lang="pl-PL" sz="2800" dirty="0" smtClean="0"/>
          </a:p>
          <a:p>
            <a:endParaRPr lang="pl-PL" sz="2800" dirty="0" smtClean="0"/>
          </a:p>
          <a:p>
            <a:pPr lvl="0"/>
            <a:r>
              <a:rPr lang="en-GB" sz="2800" dirty="0"/>
              <a:t>control </a:t>
            </a:r>
            <a:r>
              <a:rPr lang="pl-PL" sz="2800" dirty="0"/>
              <a:t> </a:t>
            </a:r>
            <a:r>
              <a:rPr lang="en-US" sz="2800" dirty="0" smtClean="0"/>
              <a:t>approach</a:t>
            </a:r>
            <a:r>
              <a:rPr lang="pl-PL" sz="2800" dirty="0" smtClean="0"/>
              <a:t> </a:t>
            </a:r>
            <a:r>
              <a:rPr lang="en-GB" sz="2800" dirty="0" smtClean="0"/>
              <a:t> </a:t>
            </a:r>
            <a:r>
              <a:rPr lang="pl-PL" sz="2800" dirty="0" smtClean="0"/>
              <a:t>+ „Hop”</a:t>
            </a:r>
            <a:endParaRPr lang="pl-PL" sz="2800" dirty="0"/>
          </a:p>
          <a:p>
            <a:pPr>
              <a:buFontTx/>
              <a:buChar char="-"/>
            </a:pPr>
            <a:endParaRPr lang="pl-PL" dirty="0" smtClean="0"/>
          </a:p>
          <a:p>
            <a:pPr marL="64008" indent="0">
              <a:buNone/>
            </a:pP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16016" y="2708920"/>
            <a:ext cx="3960440" cy="3096344"/>
          </a:xfrm>
        </p:spPr>
        <p:txBody>
          <a:bodyPr>
            <a:normAutofit fontScale="77500" lnSpcReduction="20000"/>
          </a:bodyPr>
          <a:lstStyle/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2400" dirty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rgbClr val="00B0F0"/>
                </a:solidFill>
              </a:rPr>
              <a:t>s</a:t>
            </a:r>
            <a:r>
              <a:rPr lang="en-US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eries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pl-PL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3 - 4</a:t>
            </a:r>
          </a:p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44218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i="1" dirty="0">
                <a:ln w="6350">
                  <a:noFill/>
                </a:ln>
                <a:solidFill>
                  <a:srgbClr val="45CF97"/>
                </a:solidFill>
              </a:rPr>
              <a:t/>
            </a:r>
            <a:br>
              <a:rPr lang="pl-PL" sz="4400" i="1" dirty="0">
                <a:ln w="6350">
                  <a:noFill/>
                </a:ln>
                <a:solidFill>
                  <a:srgbClr val="45CF97"/>
                </a:solidFill>
              </a:rPr>
            </a:br>
            <a:r>
              <a:rPr lang="pl-PL" sz="4400" i="1" dirty="0" err="1" smtClean="0">
                <a:ln w="6350">
                  <a:noFill/>
                </a:ln>
                <a:solidFill>
                  <a:srgbClr val="FFFF00"/>
                </a:solidFill>
              </a:rPr>
              <a:t>Transformation</a:t>
            </a:r>
            <a:r>
              <a:rPr lang="pl-PL" sz="4400" i="1" dirty="0" smtClean="0">
                <a:ln w="6350">
                  <a:noFill/>
                </a:ln>
                <a:solidFill>
                  <a:srgbClr val="FFFF00"/>
                </a:solidFill>
              </a:rPr>
              <a:t/>
            </a:r>
            <a:br>
              <a:rPr lang="pl-PL" sz="4400" i="1" dirty="0" smtClean="0">
                <a:ln w="6350">
                  <a:noFill/>
                </a:ln>
                <a:solidFill>
                  <a:srgbClr val="FFFF00"/>
                </a:solidFill>
              </a:rPr>
            </a:br>
            <a:r>
              <a:rPr lang="pl-PL" sz="4400" dirty="0" err="1" smtClean="0">
                <a:solidFill>
                  <a:srgbClr val="66FF33"/>
                </a:solidFill>
              </a:rPr>
              <a:t>FLEXIBILITY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552" y="2276872"/>
            <a:ext cx="3956248" cy="3971528"/>
          </a:xfrm>
        </p:spPr>
        <p:txBody>
          <a:bodyPr>
            <a:normAutofit/>
          </a:bodyPr>
          <a:lstStyle/>
          <a:p>
            <a:r>
              <a:rPr lang="en-US" dirty="0"/>
              <a:t>Hurdle Drills </a:t>
            </a:r>
            <a:r>
              <a:rPr lang="en-US" dirty="0" smtClean="0"/>
              <a:t> </a:t>
            </a:r>
            <a:r>
              <a:rPr lang="pl-PL" dirty="0" smtClean="0"/>
              <a:t>(</a:t>
            </a:r>
            <a:r>
              <a:rPr lang="pl-PL" dirty="0" err="1" smtClean="0"/>
              <a:t>walking</a:t>
            </a:r>
            <a:r>
              <a:rPr lang="pl-PL" dirty="0" smtClean="0"/>
              <a:t> &gt; 1 step)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r>
              <a:rPr lang="pl-PL" dirty="0" err="1" smtClean="0"/>
              <a:t>Lead</a:t>
            </a:r>
            <a:r>
              <a:rPr lang="pl-PL" dirty="0" smtClean="0"/>
              <a:t> leg</a:t>
            </a:r>
          </a:p>
          <a:p>
            <a:pPr>
              <a:buFontTx/>
              <a:buChar char="-"/>
            </a:pPr>
            <a:r>
              <a:rPr lang="pl-PL" dirty="0" err="1" smtClean="0"/>
              <a:t>Trail</a:t>
            </a:r>
            <a:r>
              <a:rPr lang="pl-PL" dirty="0" smtClean="0"/>
              <a:t> leg</a:t>
            </a:r>
          </a:p>
          <a:p>
            <a:pPr>
              <a:buFontTx/>
              <a:buChar char="-"/>
            </a:pPr>
            <a:r>
              <a:rPr lang="pl-PL" dirty="0" smtClean="0"/>
              <a:t>Middle</a:t>
            </a:r>
          </a:p>
          <a:p>
            <a:pPr>
              <a:buFontTx/>
              <a:buChar char="-"/>
            </a:pPr>
            <a:endParaRPr lang="pl-PL" dirty="0" smtClean="0"/>
          </a:p>
          <a:p>
            <a:pPr marL="64008" indent="0">
              <a:buNone/>
            </a:pP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16016" y="2708920"/>
            <a:ext cx="3960440" cy="3096344"/>
          </a:xfrm>
        </p:spPr>
        <p:txBody>
          <a:bodyPr>
            <a:normAutofit/>
          </a:bodyPr>
          <a:lstStyle/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 marL="64008" indent="0">
              <a:buNone/>
            </a:pPr>
            <a:endParaRPr lang="pl-PL" sz="2400" dirty="0">
              <a:solidFill>
                <a:srgbClr val="00B0F0"/>
              </a:solidFill>
            </a:endParaRPr>
          </a:p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rgbClr val="00B0F0"/>
                </a:solidFill>
              </a:rPr>
              <a:t>s</a:t>
            </a:r>
            <a:r>
              <a:rPr lang="en-US" sz="2400" dirty="0" err="1" smtClean="0">
                <a:solidFill>
                  <a:srgbClr val="00B0F0"/>
                </a:solidFill>
              </a:rPr>
              <a:t>eries</a:t>
            </a:r>
            <a:r>
              <a:rPr lang="en-US" sz="2400" dirty="0" smtClean="0">
                <a:solidFill>
                  <a:srgbClr val="00B0F0"/>
                </a:solidFill>
              </a:rPr>
              <a:t>: </a:t>
            </a:r>
            <a:r>
              <a:rPr lang="pl-PL" sz="2400" dirty="0" smtClean="0">
                <a:solidFill>
                  <a:srgbClr val="00B0F0"/>
                </a:solidFill>
              </a:rPr>
              <a:t>6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F0"/>
                </a:solidFill>
              </a:rPr>
              <a:t>repetitions: </a:t>
            </a:r>
            <a:r>
              <a:rPr lang="pl-PL" sz="2400" dirty="0" smtClean="0">
                <a:solidFill>
                  <a:srgbClr val="00B0F0"/>
                </a:solidFill>
              </a:rPr>
              <a:t>6</a:t>
            </a:r>
            <a:endParaRPr lang="pl-PL" sz="24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0235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260648"/>
            <a:ext cx="8928992" cy="6597352"/>
          </a:xfrm>
        </p:spPr>
        <p:txBody>
          <a:bodyPr>
            <a:normAutofit/>
          </a:bodyPr>
          <a:lstStyle/>
          <a:p>
            <a:pPr marL="64008" indent="0" algn="ctr">
              <a:buClr>
                <a:srgbClr val="66FF33"/>
              </a:buClr>
              <a:buNone/>
            </a:pPr>
            <a:r>
              <a:rPr lang="en-GB" sz="3200" dirty="0" smtClean="0">
                <a:solidFill>
                  <a:srgbClr val="33CCFF"/>
                </a:solidFill>
                <a:cs typeface="Arial" pitchFamily="34" charset="0"/>
              </a:rPr>
              <a:t>Direct </a:t>
            </a:r>
            <a:r>
              <a:rPr lang="en-US" sz="3200" dirty="0" smtClean="0">
                <a:solidFill>
                  <a:srgbClr val="33CCFF"/>
                </a:solidFill>
                <a:cs typeface="Arial" pitchFamily="34" charset="0"/>
              </a:rPr>
              <a:t>Competition</a:t>
            </a:r>
            <a:r>
              <a:rPr lang="en-GB" sz="3200" dirty="0" smtClean="0">
                <a:solidFill>
                  <a:srgbClr val="33CCFF"/>
                </a:solidFill>
                <a:cs typeface="Arial" pitchFamily="34" charset="0"/>
              </a:rPr>
              <a:t> </a:t>
            </a:r>
            <a:r>
              <a:rPr lang="pl-PL" sz="3200" dirty="0">
                <a:solidFill>
                  <a:srgbClr val="33CCFF"/>
                </a:solidFill>
                <a:cs typeface="Arial" pitchFamily="34" charset="0"/>
              </a:rPr>
              <a:t>P</a:t>
            </a:r>
            <a:r>
              <a:rPr lang="en-GB" sz="3200" dirty="0" smtClean="0">
                <a:solidFill>
                  <a:srgbClr val="33CCFF"/>
                </a:solidFill>
                <a:cs typeface="Arial" pitchFamily="34" charset="0"/>
              </a:rPr>
              <a:t>reparation </a:t>
            </a:r>
            <a:endParaRPr lang="pl-PL" sz="3200" dirty="0" smtClean="0">
              <a:solidFill>
                <a:srgbClr val="33CCFF"/>
              </a:solidFill>
              <a:cs typeface="Arial" pitchFamily="34" charset="0"/>
            </a:endParaRPr>
          </a:p>
          <a:p>
            <a:pPr marL="64008" indent="0">
              <a:buClr>
                <a:srgbClr val="66FF33"/>
              </a:buClr>
              <a:buNone/>
            </a:pPr>
            <a:endParaRPr lang="pl-PL" sz="2400" dirty="0" smtClean="0">
              <a:cs typeface="Arial" pitchFamily="34" charset="0"/>
            </a:endParaRPr>
          </a:p>
          <a:p>
            <a:pPr algn="just">
              <a:buClr>
                <a:srgbClr val="66FF33"/>
              </a:buClr>
              <a:buFont typeface="Wingdings" panose="05000000000000000000" pitchFamily="2" charset="2"/>
              <a:buChar char="Ø"/>
            </a:pPr>
            <a:endParaRPr lang="pl-PL" sz="2800" dirty="0" smtClean="0"/>
          </a:p>
          <a:p>
            <a:pPr algn="just">
              <a:buClr>
                <a:srgbClr val="66FF33"/>
              </a:buClr>
              <a:buFont typeface="Wingdings" panose="05000000000000000000" pitchFamily="2" charset="2"/>
              <a:buChar char="Ø"/>
            </a:pPr>
            <a:endParaRPr lang="pl-PL" sz="28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pl-PL" sz="2800" dirty="0" smtClean="0"/>
              <a:t>T</a:t>
            </a:r>
            <a:r>
              <a:rPr lang="en-GB" sz="2800" dirty="0" smtClean="0"/>
              <a:t>he </a:t>
            </a:r>
            <a:r>
              <a:rPr lang="en-GB" sz="2800" dirty="0"/>
              <a:t>period of preparation before main competitions and lasts five to seven </a:t>
            </a:r>
            <a:r>
              <a:rPr lang="en-GB" sz="2800" dirty="0" smtClean="0"/>
              <a:t>weeks </a:t>
            </a:r>
            <a:endParaRPr lang="pl-PL" sz="2800" dirty="0" smtClean="0"/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pl-PL" sz="28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pl-PL" sz="2800" dirty="0" smtClean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en-GB" sz="2800" dirty="0" smtClean="0"/>
              <a:t>Sport </a:t>
            </a:r>
            <a:r>
              <a:rPr lang="en-GB" sz="2800" dirty="0"/>
              <a:t>training assumptions are based on knowledge, experience and invention of </a:t>
            </a:r>
            <a:r>
              <a:rPr lang="pl-PL" sz="2800" dirty="0" smtClean="0"/>
              <a:t>          </a:t>
            </a:r>
            <a:r>
              <a:rPr lang="en-GB" sz="2800" dirty="0" smtClean="0"/>
              <a:t>a coach</a:t>
            </a:r>
            <a:endParaRPr lang="pl-PL" sz="28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6461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i="1" dirty="0">
                <a:ln w="6350">
                  <a:noFill/>
                </a:ln>
                <a:solidFill>
                  <a:srgbClr val="45CF97"/>
                </a:solidFill>
              </a:rPr>
              <a:t/>
            </a:r>
            <a:br>
              <a:rPr lang="pl-PL" sz="4400" i="1" dirty="0">
                <a:ln w="6350">
                  <a:noFill/>
                </a:ln>
                <a:solidFill>
                  <a:srgbClr val="45CF97"/>
                </a:solidFill>
              </a:rPr>
            </a:br>
            <a:r>
              <a:rPr lang="pl-PL" sz="4400" i="1" dirty="0" err="1" smtClean="0">
                <a:ln w="6350">
                  <a:noFill/>
                </a:ln>
                <a:solidFill>
                  <a:srgbClr val="FFFF00"/>
                </a:solidFill>
              </a:rPr>
              <a:t>Transformation</a:t>
            </a:r>
            <a:r>
              <a:rPr lang="pl-PL" sz="4400" i="1" dirty="0" smtClean="0">
                <a:ln w="6350">
                  <a:noFill/>
                </a:ln>
                <a:solidFill>
                  <a:srgbClr val="FFFF00"/>
                </a:solidFill>
              </a:rPr>
              <a:t/>
            </a:r>
            <a:br>
              <a:rPr lang="pl-PL" sz="4400" i="1" dirty="0" smtClean="0">
                <a:ln w="6350">
                  <a:noFill/>
                </a:ln>
                <a:solidFill>
                  <a:srgbClr val="FFFF00"/>
                </a:solidFill>
              </a:rPr>
            </a:br>
            <a:r>
              <a:rPr lang="pl-PL" sz="4400" dirty="0" err="1" smtClean="0">
                <a:solidFill>
                  <a:srgbClr val="66FF33"/>
                </a:solidFill>
              </a:rPr>
              <a:t>SPEED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552" y="2276872"/>
            <a:ext cx="3956248" cy="3971528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standing </a:t>
            </a:r>
            <a:r>
              <a:rPr lang="en-US" dirty="0" smtClean="0"/>
              <a:t>sprints</a:t>
            </a:r>
            <a:endParaRPr lang="pl-PL" dirty="0" smtClean="0"/>
          </a:p>
          <a:p>
            <a:endParaRPr lang="pl-PL" dirty="0" smtClean="0"/>
          </a:p>
          <a:p>
            <a:pPr lvl="0"/>
            <a:r>
              <a:rPr lang="en-GB" dirty="0"/>
              <a:t>control </a:t>
            </a:r>
            <a:r>
              <a:rPr lang="pl-PL" dirty="0"/>
              <a:t> </a:t>
            </a:r>
            <a:r>
              <a:rPr lang="pl-PL" dirty="0" err="1" smtClean="0"/>
              <a:t>approach</a:t>
            </a:r>
            <a:r>
              <a:rPr lang="pl-PL" dirty="0" smtClean="0"/>
              <a:t> </a:t>
            </a:r>
            <a:r>
              <a:rPr lang="en-GB" dirty="0" smtClean="0"/>
              <a:t> </a:t>
            </a:r>
            <a:r>
              <a:rPr lang="pl-PL" dirty="0" smtClean="0"/>
              <a:t>+ „Hop”</a:t>
            </a:r>
          </a:p>
          <a:p>
            <a:pPr marL="64008" indent="0">
              <a:buNone/>
            </a:pP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16016" y="2708920"/>
            <a:ext cx="3960440" cy="3096344"/>
          </a:xfrm>
        </p:spPr>
        <p:txBody>
          <a:bodyPr>
            <a:normAutofit/>
          </a:bodyPr>
          <a:lstStyle/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rgbClr val="00B0F0"/>
                </a:solidFill>
              </a:rPr>
              <a:t>s</a:t>
            </a:r>
            <a:r>
              <a:rPr lang="en-US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eries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pl-PL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distance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pl-PL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 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recovery</a:t>
            </a:r>
            <a:r>
              <a:rPr lang="pl-PL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6-8’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12354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5400" b="1" i="1" cap="all" dirty="0" smtClean="0">
                <a:ln w="12700">
                  <a:noFill/>
                </a:ln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pl-PL" sz="5400" b="1" i="1" cap="all" dirty="0" smtClean="0">
                <a:ln w="12700">
                  <a:noFill/>
                </a:ln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pl-PL" sz="5400" b="1" i="1" cap="all" dirty="0">
                <a:ln w="12700">
                  <a:noFill/>
                </a:ln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pl-PL" sz="5400" b="1" i="1" cap="all" dirty="0">
                <a:ln w="12700">
                  <a:noFill/>
                </a:ln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pl-PL" sz="5400" b="1" i="1" cap="all" dirty="0" smtClean="0">
                <a:ln w="12700">
                  <a:noFill/>
                </a:ln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pl-PL" sz="5400" b="1" i="1" cap="all" dirty="0" smtClean="0">
                <a:ln w="12700">
                  <a:noFill/>
                </a:ln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pl-PL" sz="5400" b="1" i="1" cap="all" dirty="0">
                <a:ln w="12700">
                  <a:noFill/>
                </a:ln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pl-PL" sz="5400" b="1" i="1" cap="all" dirty="0">
                <a:ln w="12700">
                  <a:noFill/>
                </a:ln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sz="8000" b="1" i="1" cap="all" dirty="0" smtClean="0">
                <a:ln w="12700">
                  <a:noFill/>
                </a:ln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>Thank you</a:t>
            </a:r>
            <a:br>
              <a:rPr lang="en-US" sz="8000" b="1" i="1" cap="all" dirty="0" smtClean="0">
                <a:ln w="12700">
                  <a:noFill/>
                </a:ln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</a:br>
            <a:endParaRPr lang="en-US" sz="8000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 algn="r">
              <a:buNone/>
            </a:pPr>
            <a:endParaRPr lang="pl-PL" dirty="0" smtClean="0"/>
          </a:p>
          <a:p>
            <a:pPr marL="64008" indent="0" algn="r">
              <a:buNone/>
            </a:pPr>
            <a:endParaRPr lang="pl-PL" dirty="0"/>
          </a:p>
          <a:p>
            <a:pPr marL="64008" indent="0" algn="r">
              <a:buNone/>
            </a:pPr>
            <a:endParaRPr lang="pl-PL" dirty="0" smtClean="0"/>
          </a:p>
          <a:p>
            <a:pPr marL="64008" indent="0" algn="r">
              <a:buNone/>
            </a:pPr>
            <a:endParaRPr lang="pl-PL" dirty="0"/>
          </a:p>
          <a:p>
            <a:pPr marL="64008" indent="0" algn="r">
              <a:buNone/>
            </a:pPr>
            <a:endParaRPr lang="pl-PL" dirty="0" smtClean="0"/>
          </a:p>
          <a:p>
            <a:pPr marL="64008" indent="0" algn="r">
              <a:buNone/>
            </a:pPr>
            <a:endParaRPr lang="pl-PL" dirty="0"/>
          </a:p>
          <a:p>
            <a:pPr marL="64008" indent="0" algn="r">
              <a:buNone/>
            </a:pPr>
            <a:r>
              <a:rPr lang="pl-PL" sz="2800" i="1" dirty="0" smtClean="0">
                <a:solidFill>
                  <a:srgbClr val="FFFF00"/>
                </a:solidFill>
                <a:hlinkClick r:id="rId2"/>
              </a:rPr>
              <a:t>piotrbora@interia.pl</a:t>
            </a:r>
            <a:endParaRPr lang="pl-PL" sz="2800" i="1" dirty="0" smtClean="0">
              <a:solidFill>
                <a:srgbClr val="FFFF00"/>
              </a:solidFill>
            </a:endParaRPr>
          </a:p>
          <a:p>
            <a:pPr marL="64008" indent="0" algn="r">
              <a:buNone/>
            </a:pPr>
            <a:r>
              <a:rPr lang="pl-PL" sz="2800" i="1" dirty="0" smtClean="0">
                <a:solidFill>
                  <a:srgbClr val="FFFF00"/>
                </a:solidFill>
              </a:rPr>
              <a:t>+48 609 099 959</a:t>
            </a:r>
            <a:endParaRPr lang="en-US" sz="28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6088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2" y="1052736"/>
            <a:ext cx="9039225" cy="568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1428728" y="3172050"/>
            <a:ext cx="65008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indent="449263" algn="just"/>
            <a:r>
              <a:rPr lang="pl-PL" sz="2400" b="1" dirty="0" smtClean="0">
                <a:solidFill>
                  <a:prstClr val="white"/>
                </a:solidFill>
                <a:latin typeface="Arial" charset="0"/>
              </a:rPr>
              <a:t> </a:t>
            </a:r>
            <a:endParaRPr lang="pl-PL" sz="240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50643" y="116632"/>
            <a:ext cx="9039225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dirty="0">
                <a:solidFill>
                  <a:srgbClr val="33CCFF"/>
                </a:solidFill>
                <a:latin typeface="+mn-lt"/>
                <a:cs typeface="Times New Roman" panose="02020603050405020304" pitchFamily="18" charset="0"/>
              </a:rPr>
              <a:t>Tab. </a:t>
            </a:r>
            <a:r>
              <a:rPr lang="pl-PL" sz="2400" dirty="0" smtClean="0">
                <a:solidFill>
                  <a:srgbClr val="33CCFF"/>
                </a:solidFill>
                <a:latin typeface="+mn-lt"/>
                <a:cs typeface="Times New Roman" panose="02020603050405020304" pitchFamily="18" charset="0"/>
              </a:rPr>
              <a:t>2 </a:t>
            </a:r>
            <a:r>
              <a:rPr lang="en-GB" sz="2400" dirty="0">
                <a:solidFill>
                  <a:srgbClr val="33CCFF"/>
                </a:solidFill>
                <a:latin typeface="+mn-lt"/>
                <a:cs typeface="Times New Roman" panose="02020603050405020304" pitchFamily="18" charset="0"/>
              </a:rPr>
              <a:t>The typical structure </a:t>
            </a:r>
            <a:r>
              <a:rPr lang="en-US" sz="2400" dirty="0">
                <a:solidFill>
                  <a:srgbClr val="33CCFF"/>
                </a:solidFill>
                <a:latin typeface="+mn-lt"/>
                <a:cs typeface="Times New Roman" panose="02020603050405020304" pitchFamily="18" charset="0"/>
              </a:rPr>
              <a:t>of direct </a:t>
            </a:r>
            <a:r>
              <a:rPr lang="en-US" sz="2400" dirty="0" smtClean="0">
                <a:solidFill>
                  <a:srgbClr val="33CCFF"/>
                </a:solidFill>
                <a:latin typeface="+mn-lt"/>
                <a:cs typeface="Times New Roman" panose="02020603050405020304" pitchFamily="18" charset="0"/>
              </a:rPr>
              <a:t>competition </a:t>
            </a:r>
            <a:r>
              <a:rPr lang="en-US" sz="2400" dirty="0">
                <a:solidFill>
                  <a:srgbClr val="33CCFF"/>
                </a:solidFill>
                <a:latin typeface="+mn-lt"/>
                <a:cs typeface="Times New Roman" panose="02020603050405020304" pitchFamily="18" charset="0"/>
              </a:rPr>
              <a:t>preparation in  </a:t>
            </a:r>
            <a:r>
              <a:rPr lang="pl-PL" sz="2400" dirty="0" smtClean="0">
                <a:solidFill>
                  <a:srgbClr val="33CCFF"/>
                </a:solidFill>
                <a:latin typeface="+mn-lt"/>
                <a:cs typeface="Times New Roman" panose="02020603050405020304" pitchFamily="18" charset="0"/>
              </a:rPr>
              <a:t>junior</a:t>
            </a:r>
            <a:r>
              <a:rPr lang="en-US" sz="2400" dirty="0" smtClean="0">
                <a:solidFill>
                  <a:srgbClr val="33CCFF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pl-PL" sz="2400" dirty="0" err="1" smtClean="0">
                <a:solidFill>
                  <a:srgbClr val="33CCFF"/>
                </a:solidFill>
                <a:latin typeface="+mn-lt"/>
                <a:cs typeface="Times New Roman" panose="02020603050405020304" pitchFamily="18" charset="0"/>
              </a:rPr>
              <a:t>triple</a:t>
            </a:r>
            <a:r>
              <a:rPr lang="en-US" sz="2400" dirty="0" smtClean="0">
                <a:solidFill>
                  <a:srgbClr val="33CCFF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3CCFF"/>
                </a:solidFill>
                <a:latin typeface="+mn-lt"/>
                <a:cs typeface="Times New Roman" panose="02020603050405020304" pitchFamily="18" charset="0"/>
              </a:rPr>
              <a:t>jump </a:t>
            </a:r>
            <a:endParaRPr lang="pl-PL" sz="2400" dirty="0">
              <a:solidFill>
                <a:srgbClr val="33CCFF"/>
              </a:solidFill>
              <a:latin typeface="+mn-lt"/>
              <a:cs typeface="Times New Roman" panose="02020603050405020304" pitchFamily="18" charset="0"/>
            </a:endParaRPr>
          </a:p>
          <a:p>
            <a:pPr algn="ctr"/>
            <a:endParaRPr lang="pl-PL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555776" y="2996952"/>
            <a:ext cx="21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144334" y="2750194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mesocycle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144334" y="4183071"/>
            <a:ext cx="1656184" cy="400110"/>
          </a:xfrm>
          <a:prstGeom prst="rect">
            <a:avLst/>
          </a:prstGeom>
          <a:noFill/>
          <a:scene3d>
            <a:camera prst="orthographicFront">
              <a:rot lat="0" lon="900000" rev="0"/>
            </a:camera>
            <a:lightRig rig="threePt" dir="t"/>
          </a:scene3d>
        </p:spPr>
        <p:txBody>
          <a:bodyPr wrap="square" rtlCol="0">
            <a:spAutoFit/>
            <a:scene3d>
              <a:camera prst="orthographicFront">
                <a:rot lat="0" lon="1800000" rev="0"/>
              </a:camera>
              <a:lightRig rig="threePt" dir="t"/>
            </a:scene3d>
          </a:bodyPr>
          <a:lstStyle/>
          <a:p>
            <a:r>
              <a:rPr lang="pl-PL" b="1" dirty="0" err="1" smtClean="0">
                <a:solidFill>
                  <a:schemeClr val="bg1"/>
                </a:solidFill>
              </a:rPr>
              <a:t>microcycle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50540" y="5589240"/>
            <a:ext cx="1555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err="1">
                <a:solidFill>
                  <a:schemeClr val="bg1"/>
                </a:solidFill>
              </a:rPr>
              <a:t>t</a:t>
            </a:r>
            <a:r>
              <a:rPr lang="pl-PL" b="1" dirty="0" err="1" smtClean="0">
                <a:solidFill>
                  <a:schemeClr val="bg1"/>
                </a:solidFill>
              </a:rPr>
              <a:t>raining</a:t>
            </a:r>
            <a:r>
              <a:rPr lang="pl-PL" b="1" dirty="0" smtClean="0">
                <a:solidFill>
                  <a:schemeClr val="bg1"/>
                </a:solidFill>
              </a:rPr>
              <a:t> </a:t>
            </a:r>
            <a:r>
              <a:rPr lang="pl-PL" b="1" dirty="0" err="1" smtClean="0">
                <a:solidFill>
                  <a:schemeClr val="bg1"/>
                </a:solidFill>
              </a:rPr>
              <a:t>session</a:t>
            </a:r>
            <a:endParaRPr lang="pl-P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5600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012331"/>
              </p:ext>
            </p:extLst>
          </p:nvPr>
        </p:nvGraphicFramePr>
        <p:xfrm>
          <a:off x="43543" y="1023401"/>
          <a:ext cx="9036498" cy="5835769"/>
        </p:xfrm>
        <a:graphic>
          <a:graphicData uri="http://schemas.openxmlformats.org/drawingml/2006/table">
            <a:tbl>
              <a:tblPr firstRow="1" firstCol="1" bandRow="1" bandCol="1">
                <a:tableStyleId>{7DF18680-E054-41AD-8BC1-D1AEF772440D}</a:tableStyleId>
              </a:tblPr>
              <a:tblGrid>
                <a:gridCol w="1331640"/>
                <a:gridCol w="1180593"/>
                <a:gridCol w="1080915"/>
                <a:gridCol w="1138584"/>
                <a:gridCol w="1092869"/>
                <a:gridCol w="1184296"/>
                <a:gridCol w="1138584"/>
                <a:gridCol w="889017"/>
              </a:tblGrid>
              <a:tr h="42440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 err="1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MICROCYCLE</a:t>
                      </a:r>
                      <a:endParaRPr lang="pl-PL" sz="11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cap="all" dirty="0" err="1" smtClean="0">
                          <a:effectLst/>
                          <a:latin typeface="+mn-lt"/>
                        </a:rPr>
                        <a:t>MONDAY</a:t>
                      </a:r>
                      <a:endParaRPr lang="pl-PL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</a:rPr>
                        <a:t>TUESDAY </a:t>
                      </a:r>
                      <a:endParaRPr lang="pl-PL" sz="1100" b="1" dirty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</a:rPr>
                        <a:t>WEDNESDAY </a:t>
                      </a:r>
                      <a:endParaRPr lang="pl-PL" sz="1100" b="1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</a:rPr>
                        <a:t> </a:t>
                      </a:r>
                      <a:endParaRPr lang="pl-PL" sz="1100" b="1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</a:rPr>
                        <a:t>THURSDAY </a:t>
                      </a:r>
                      <a:endParaRPr lang="pl-PL" sz="1100" b="1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</a:rPr>
                        <a:t> </a:t>
                      </a:r>
                      <a:endParaRPr lang="pl-PL" sz="1100" b="1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</a:rPr>
                        <a:t>FRIDAY </a:t>
                      </a:r>
                      <a:endParaRPr lang="pl-PL" sz="1100" b="1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</a:rPr>
                        <a:t> </a:t>
                      </a:r>
                      <a:endParaRPr lang="pl-PL" sz="1100" b="1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</a:rPr>
                        <a:t>SATURDAY </a:t>
                      </a:r>
                      <a:endParaRPr lang="pl-PL" sz="1100" b="1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</a:rPr>
                        <a:t> </a:t>
                      </a:r>
                      <a:endParaRPr lang="pl-PL" sz="1100" b="1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</a:rPr>
                        <a:t>SUNDAY </a:t>
                      </a:r>
                      <a:endParaRPr lang="pl-PL" sz="1100" b="1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</a:rPr>
                        <a:t> </a:t>
                      </a:r>
                      <a:endParaRPr lang="pl-PL" sz="1100" b="1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41467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+mn-lt"/>
                        </a:rPr>
                        <a:t>I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effectLst/>
                          <a:latin typeface="+mn-lt"/>
                        </a:rPr>
                        <a:t>ACCUMULATION</a:t>
                      </a:r>
                      <a:r>
                        <a:rPr lang="en-US" sz="1200" b="1" dirty="0" smtClean="0">
                          <a:effectLst/>
                          <a:latin typeface="+mn-lt"/>
                        </a:rPr>
                        <a:t> </a:t>
                      </a:r>
                      <a:endParaRPr lang="pl-PL" sz="1200" b="1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+mn-lt"/>
                        </a:rPr>
                        <a:t> 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TJ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technique</a:t>
                      </a: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I</a:t>
                      </a:r>
                      <a:endParaRPr lang="pl-PL" sz="1400" b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General</a:t>
                      </a:r>
                      <a:r>
                        <a:rPr lang="pl-PL" sz="1400" b="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400" b="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arm 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up </a:t>
                      </a:r>
                      <a:endParaRPr lang="pl-PL" sz="1400" b="0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Flexibility </a:t>
                      </a: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</a:t>
                      </a:r>
                      <a:endParaRPr lang="pl-PL" sz="1400" b="0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 </a:t>
                      </a:r>
                      <a:endParaRPr lang="pl-PL" sz="1400" b="0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speed </a:t>
                      </a:r>
                      <a:endParaRPr lang="pl-PL" sz="1400" b="0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General</a:t>
                      </a:r>
                      <a:r>
                        <a:rPr lang="pl-PL" sz="1400" b="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400" b="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arm 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up </a:t>
                      </a:r>
                      <a:endParaRPr lang="pl-PL" sz="1400" b="0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TJ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technique</a:t>
                      </a: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II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Flexibility </a:t>
                      </a: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II</a:t>
                      </a:r>
                      <a:endParaRPr lang="pl-PL" sz="1400" b="0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 </a:t>
                      </a:r>
                      <a:endParaRPr lang="pl-PL" sz="1400" b="0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peed </a:t>
                      </a:r>
                      <a:r>
                        <a:rPr lang="en-US" sz="1400" b="0" noProof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Endurance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--------</a:t>
                      </a:r>
                      <a:endParaRPr lang="pl-PL" sz="1400" b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41467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Strength</a:t>
                      </a: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I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hot 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throw</a:t>
                      </a: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(medicine ball</a:t>
                      </a: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)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Strength II 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--------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317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+mn-lt"/>
                        </a:rPr>
                        <a:t>II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err="1" smtClean="0">
                          <a:effectLst/>
                          <a:latin typeface="+mn-lt"/>
                        </a:rPr>
                        <a:t>ACCUMULATIO</a:t>
                      </a:r>
                      <a:r>
                        <a:rPr lang="pl-PL" sz="1100" b="1" dirty="0" smtClean="0">
                          <a:effectLst/>
                          <a:latin typeface="+mn-lt"/>
                        </a:rPr>
                        <a:t>N</a:t>
                      </a:r>
                      <a:r>
                        <a:rPr lang="en-US" sz="1200" b="1" dirty="0" smtClean="0">
                          <a:effectLst/>
                          <a:latin typeface="+mn-lt"/>
                        </a:rPr>
                        <a:t> </a:t>
                      </a:r>
                      <a:endParaRPr lang="pl-PL" sz="1200" b="1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+mn-lt"/>
                        </a:rPr>
                        <a:t> </a:t>
                      </a:r>
                      <a:endParaRPr lang="pl-PL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TJ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technique</a:t>
                      </a: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I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General</a:t>
                      </a:r>
                      <a:r>
                        <a:rPr lang="pl-PL" sz="1400" b="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400" b="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arm 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up </a:t>
                      </a:r>
                      <a:endParaRPr lang="pl-PL" sz="1400" b="0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Flexibility </a:t>
                      </a: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</a:t>
                      </a:r>
                      <a:endParaRPr lang="pl-PL" sz="1400" b="0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 </a:t>
                      </a:r>
                      <a:endParaRPr lang="pl-PL" sz="1400" b="0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speed </a:t>
                      </a:r>
                      <a:endParaRPr lang="pl-PL" sz="1400" b="0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General</a:t>
                      </a:r>
                      <a:r>
                        <a:rPr lang="pl-PL" sz="1400" b="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400" b="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arm 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up </a:t>
                      </a:r>
                      <a:endParaRPr lang="pl-PL" sz="1400" b="0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TJ</a:t>
                      </a:r>
                      <a:endParaRPr lang="pl-PL" sz="1400" b="0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400" b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echnique</a:t>
                      </a: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Flexibility </a:t>
                      </a: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II</a:t>
                      </a:r>
                      <a:endParaRPr lang="pl-PL" sz="1400" b="0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 </a:t>
                      </a:r>
                      <a:endParaRPr lang="pl-PL" sz="1400" b="0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peed </a:t>
                      </a:r>
                      <a:r>
                        <a:rPr lang="en-US" sz="1400" b="0" noProof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Endurance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-------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317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Strength</a:t>
                      </a: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I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hot 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throw</a:t>
                      </a: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(medicine ball</a:t>
                      </a: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)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Strength II 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--------</a:t>
                      </a:r>
                      <a:endParaRPr lang="pl-PL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06550" y="26177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 altLang="pl-PL" sz="180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0" y="188641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smtClean="0">
                <a:ln w="6350">
                  <a:noFill/>
                </a:ln>
                <a:latin typeface="+mn-lt"/>
                <a:cs typeface="Arial" pitchFamily="34" charset="0"/>
              </a:rPr>
              <a:t>Tab </a:t>
            </a:r>
            <a:r>
              <a:rPr lang="pl-PL" sz="2400" dirty="0" smtClean="0">
                <a:ln w="6350">
                  <a:noFill/>
                </a:ln>
                <a:latin typeface="+mn-lt"/>
                <a:cs typeface="Arial" pitchFamily="34" charset="0"/>
              </a:rPr>
              <a:t>3</a:t>
            </a:r>
            <a:r>
              <a:rPr lang="en-GB" sz="2400" dirty="0" smtClean="0">
                <a:ln w="6350">
                  <a:noFill/>
                </a:ln>
                <a:latin typeface="+mn-lt"/>
                <a:cs typeface="Arial" pitchFamily="34" charset="0"/>
              </a:rPr>
              <a:t>. </a:t>
            </a:r>
            <a:r>
              <a:rPr lang="en-GB" sz="2400" dirty="0">
                <a:ln w="6350">
                  <a:noFill/>
                </a:ln>
                <a:latin typeface="+mn-lt"/>
                <a:cs typeface="Arial" pitchFamily="34" charset="0"/>
              </a:rPr>
              <a:t>The structure </a:t>
            </a:r>
            <a:r>
              <a:rPr lang="en-US" sz="2400" dirty="0">
                <a:ln w="6350">
                  <a:noFill/>
                </a:ln>
                <a:latin typeface="+mn-lt"/>
                <a:cs typeface="Arial" pitchFamily="34" charset="0"/>
              </a:rPr>
              <a:t>of </a:t>
            </a:r>
            <a:r>
              <a:rPr lang="en-US" sz="2400" dirty="0" smtClean="0">
                <a:ln w="6350">
                  <a:noFill/>
                </a:ln>
                <a:latin typeface="+mn-lt"/>
                <a:cs typeface="Arial" pitchFamily="34" charset="0"/>
              </a:rPr>
              <a:t>direct competition </a:t>
            </a:r>
            <a:r>
              <a:rPr lang="en-US" sz="2400" dirty="0">
                <a:ln w="6350">
                  <a:noFill/>
                </a:ln>
                <a:latin typeface="+mn-lt"/>
                <a:cs typeface="Arial" pitchFamily="34" charset="0"/>
              </a:rPr>
              <a:t>preparation </a:t>
            </a:r>
            <a:r>
              <a:rPr lang="pl-PL" sz="2400" dirty="0">
                <a:ln w="6350">
                  <a:noFill/>
                </a:ln>
                <a:latin typeface="+mn-lt"/>
                <a:cs typeface="Arial" pitchFamily="34" charset="0"/>
              </a:rPr>
              <a:t/>
            </a:r>
            <a:br>
              <a:rPr lang="pl-PL" sz="2400" dirty="0">
                <a:ln w="6350">
                  <a:noFill/>
                </a:ln>
                <a:latin typeface="+mn-lt"/>
                <a:cs typeface="Arial" pitchFamily="34" charset="0"/>
              </a:rPr>
            </a:br>
            <a:r>
              <a:rPr lang="en-US" sz="2400" dirty="0">
                <a:ln w="6350">
                  <a:noFill/>
                </a:ln>
                <a:latin typeface="+mn-lt"/>
                <a:cs typeface="Arial" pitchFamily="34" charset="0"/>
              </a:rPr>
              <a:t>in </a:t>
            </a:r>
            <a:r>
              <a:rPr lang="pl-PL" sz="2400" dirty="0" smtClean="0">
                <a:ln w="6350">
                  <a:noFill/>
                </a:ln>
                <a:latin typeface="+mn-lt"/>
                <a:cs typeface="Arial" pitchFamily="34" charset="0"/>
              </a:rPr>
              <a:t>junior </a:t>
            </a:r>
            <a:r>
              <a:rPr lang="pl-PL" sz="2400" dirty="0" err="1" smtClean="0">
                <a:ln w="6350">
                  <a:noFill/>
                </a:ln>
                <a:latin typeface="+mn-lt"/>
                <a:cs typeface="Arial" pitchFamily="34" charset="0"/>
              </a:rPr>
              <a:t>triple</a:t>
            </a:r>
            <a:r>
              <a:rPr lang="pl-PL" sz="2400" dirty="0" smtClean="0">
                <a:ln w="6350">
                  <a:noFill/>
                </a:ln>
                <a:latin typeface="+mn-lt"/>
                <a:cs typeface="Arial" pitchFamily="34" charset="0"/>
              </a:rPr>
              <a:t> </a:t>
            </a:r>
            <a:r>
              <a:rPr lang="en-US" sz="2400" dirty="0" smtClean="0">
                <a:ln w="6350">
                  <a:noFill/>
                </a:ln>
                <a:latin typeface="+mn-lt"/>
                <a:cs typeface="Arial" pitchFamily="34" charset="0"/>
              </a:rPr>
              <a:t>jump (</a:t>
            </a:r>
            <a:r>
              <a:rPr lang="en-US" sz="2400" dirty="0">
                <a:ln w="6350">
                  <a:noFill/>
                </a:ln>
                <a:latin typeface="+mn-lt"/>
                <a:cs typeface="Arial" pitchFamily="34" charset="0"/>
              </a:rPr>
              <a:t>Accumulation)</a:t>
            </a:r>
            <a:endParaRPr lang="pl-PL" sz="2400" dirty="0">
              <a:solidFill>
                <a:prstClr val="whit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10677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9036496" cy="1368152"/>
          </a:xfrm>
        </p:spPr>
        <p:txBody>
          <a:bodyPr>
            <a:normAutofit fontScale="90000"/>
          </a:bodyPr>
          <a:lstStyle/>
          <a:p>
            <a:pPr marL="0" algn="ctr"/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i="1" dirty="0" smtClean="0">
                <a:ln w="6350">
                  <a:noFill/>
                </a:ln>
                <a:solidFill>
                  <a:srgbClr val="FFFF66"/>
                </a:solidFill>
              </a:rPr>
              <a:t>Direct </a:t>
            </a:r>
            <a:r>
              <a:rPr lang="en-US" sz="3600" i="1" dirty="0" smtClean="0">
                <a:ln w="6350">
                  <a:noFill/>
                </a:ln>
                <a:solidFill>
                  <a:srgbClr val="FFFF66"/>
                </a:solidFill>
              </a:rPr>
              <a:t>Competition Preparation</a:t>
            </a:r>
            <a:r>
              <a:rPr lang="en-US" sz="3600" i="1" dirty="0" smtClean="0">
                <a:ln w="6350">
                  <a:noFill/>
                </a:ln>
                <a:solidFill>
                  <a:srgbClr val="45CF97"/>
                </a:solidFill>
              </a:rPr>
              <a:t/>
            </a:r>
            <a:br>
              <a:rPr lang="en-US" sz="3600" i="1" dirty="0" smtClean="0">
                <a:ln w="6350">
                  <a:noFill/>
                </a:ln>
                <a:solidFill>
                  <a:srgbClr val="45CF97"/>
                </a:solidFill>
              </a:rPr>
            </a:br>
            <a:r>
              <a:rPr lang="pl-PL" sz="3600" i="1" dirty="0" smtClean="0">
                <a:ln w="6350">
                  <a:noFill/>
                </a:ln>
                <a:solidFill>
                  <a:srgbClr val="45CF97"/>
                </a:solidFill>
              </a:rPr>
              <a:t/>
            </a:r>
            <a:br>
              <a:rPr lang="pl-PL" sz="3600" i="1" dirty="0" smtClean="0">
                <a:ln w="6350">
                  <a:noFill/>
                </a:ln>
                <a:solidFill>
                  <a:srgbClr val="45CF97"/>
                </a:solidFill>
              </a:rPr>
            </a:br>
            <a:r>
              <a:rPr lang="en-US" sz="3600" i="1" dirty="0" smtClean="0">
                <a:ln w="6350">
                  <a:noFill/>
                </a:ln>
                <a:solidFill>
                  <a:srgbClr val="66FF33"/>
                </a:solidFill>
              </a:rPr>
              <a:t>Accumulation</a:t>
            </a:r>
            <a:r>
              <a:rPr lang="pl-PL" sz="3600" dirty="0">
                <a:solidFill>
                  <a:srgbClr val="66FF33"/>
                </a:solidFill>
              </a:rPr>
              <a:t/>
            </a:r>
            <a:br>
              <a:rPr lang="pl-PL" sz="3600" dirty="0">
                <a:solidFill>
                  <a:srgbClr val="66FF33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FFFF00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467544" y="1844824"/>
            <a:ext cx="8208912" cy="4896544"/>
          </a:xfrm>
          <a:prstGeom prst="rect">
            <a:avLst/>
          </a:prstGeo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800" dirty="0" smtClean="0">
              <a:solidFill>
                <a:schemeClr val="tx1"/>
              </a:solidFill>
            </a:endParaRPr>
          </a:p>
          <a:p>
            <a:endParaRPr lang="pl-PL" sz="3200" dirty="0" smtClean="0"/>
          </a:p>
          <a:p>
            <a:endParaRPr lang="pl-PL" sz="3200" dirty="0" smtClean="0"/>
          </a:p>
          <a:p>
            <a:pPr>
              <a:buClr>
                <a:schemeClr val="tx1"/>
              </a:buClr>
            </a:pPr>
            <a:r>
              <a:rPr lang="en-US" sz="3200" dirty="0" smtClean="0"/>
              <a:t>Typical </a:t>
            </a:r>
            <a:r>
              <a:rPr lang="en-US" sz="3200" dirty="0"/>
              <a:t>workouts </a:t>
            </a:r>
            <a:r>
              <a:rPr lang="en-US" sz="3200" dirty="0" smtClean="0"/>
              <a:t>for</a:t>
            </a:r>
            <a:r>
              <a:rPr lang="pl-PL" sz="3200" dirty="0" smtClean="0"/>
              <a:t> a</a:t>
            </a:r>
            <a:r>
              <a:rPr lang="en-US" sz="3200" dirty="0" smtClean="0"/>
              <a:t> young</a:t>
            </a:r>
            <a:r>
              <a:rPr lang="pl-PL" sz="3200" dirty="0" smtClean="0"/>
              <a:t> </a:t>
            </a:r>
            <a:r>
              <a:rPr lang="en-US" sz="3200" dirty="0" smtClean="0"/>
              <a:t>triple </a:t>
            </a:r>
            <a:r>
              <a:rPr lang="en-US" sz="3200" dirty="0"/>
              <a:t>jumper </a:t>
            </a:r>
            <a:r>
              <a:rPr lang="en-US" sz="3200" dirty="0" smtClean="0"/>
              <a:t>in</a:t>
            </a:r>
            <a:r>
              <a:rPr lang="pl-PL" sz="3200" dirty="0" smtClean="0"/>
              <a:t> </a:t>
            </a:r>
            <a:r>
              <a:rPr lang="en-US" sz="3200" dirty="0" smtClean="0"/>
              <a:t>this </a:t>
            </a:r>
            <a:r>
              <a:rPr lang="en-US" sz="3200" dirty="0"/>
              <a:t>phase consist of </a:t>
            </a:r>
            <a:r>
              <a:rPr lang="pl-PL" sz="3200" dirty="0" smtClean="0"/>
              <a:t>         </a:t>
            </a:r>
            <a:r>
              <a:rPr lang="en-US" sz="3200" dirty="0" smtClean="0"/>
              <a:t>the </a:t>
            </a:r>
            <a:r>
              <a:rPr lang="en-US" sz="3200" dirty="0"/>
              <a:t>following:</a:t>
            </a:r>
            <a:endParaRPr lang="pl-PL" sz="8800" dirty="0" smtClean="0">
              <a:solidFill>
                <a:schemeClr val="tx1"/>
              </a:solidFill>
            </a:endParaRPr>
          </a:p>
          <a:p>
            <a:pPr marL="537210" lvl="1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pl-PL" sz="2800" dirty="0" smtClean="0">
                <a:solidFill>
                  <a:schemeClr val="tx1"/>
                </a:solidFill>
              </a:rPr>
              <a:t> </a:t>
            </a:r>
            <a:r>
              <a:rPr lang="pl-PL" sz="2800" dirty="0"/>
              <a:t> </a:t>
            </a:r>
            <a:r>
              <a:rPr lang="pl-PL" sz="2800" dirty="0" smtClean="0"/>
              <a:t>  </a:t>
            </a:r>
            <a:endParaRPr lang="pl-P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38713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400" dirty="0" smtClean="0">
                <a:solidFill>
                  <a:srgbClr val="66FF33"/>
                </a:solidFill>
              </a:rPr>
              <a:t/>
            </a:r>
            <a:br>
              <a:rPr lang="pl-PL" sz="4400" dirty="0" smtClean="0">
                <a:solidFill>
                  <a:srgbClr val="66FF33"/>
                </a:solidFill>
              </a:rPr>
            </a:br>
            <a:r>
              <a:rPr lang="en-US" sz="4400" i="1" dirty="0" smtClean="0">
                <a:ln w="6350">
                  <a:noFill/>
                </a:ln>
                <a:solidFill>
                  <a:srgbClr val="66FF33"/>
                </a:solidFill>
              </a:rPr>
              <a:t>Accumulation</a:t>
            </a:r>
            <a:r>
              <a:rPr lang="en-US" sz="4400" dirty="0" smtClean="0">
                <a:solidFill>
                  <a:srgbClr val="66FF33"/>
                </a:solidFill>
              </a:rPr>
              <a:t/>
            </a:r>
            <a:br>
              <a:rPr lang="en-US" sz="4400" dirty="0" smtClean="0">
                <a:solidFill>
                  <a:srgbClr val="66FF33"/>
                </a:solidFill>
              </a:rPr>
            </a:br>
            <a:r>
              <a:rPr lang="pl-PL" sz="4400" dirty="0" smtClean="0">
                <a:solidFill>
                  <a:srgbClr val="66FF33"/>
                </a:solidFill>
              </a:rPr>
              <a:t/>
            </a:r>
            <a:br>
              <a:rPr lang="pl-PL" sz="4400" dirty="0" smtClean="0">
                <a:solidFill>
                  <a:srgbClr val="66FF33"/>
                </a:solidFill>
              </a:rPr>
            </a:br>
            <a:r>
              <a:rPr lang="en-U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</a:t>
            </a:r>
            <a:r>
              <a:rPr lang="pl-PL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br>
              <a:rPr lang="pl-PL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552" y="2708920"/>
            <a:ext cx="3956248" cy="35394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Half-squat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Quarter-squat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Calf-rise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 </a:t>
            </a:r>
            <a:r>
              <a:rPr lang="en-US" sz="2400" dirty="0"/>
              <a:t>Step-up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 Both </a:t>
            </a:r>
            <a:r>
              <a:rPr lang="pl-PL" sz="2400" dirty="0" err="1"/>
              <a:t>legs</a:t>
            </a:r>
            <a:r>
              <a:rPr lang="pl-PL" sz="2400" dirty="0"/>
              <a:t> </a:t>
            </a:r>
            <a:r>
              <a:rPr lang="en-US" sz="2400" dirty="0"/>
              <a:t> jumps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 </a:t>
            </a:r>
            <a:r>
              <a:rPr lang="en-US" sz="2400" dirty="0"/>
              <a:t>Abdominal muscles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 </a:t>
            </a:r>
            <a:r>
              <a:rPr lang="en-US" sz="2400" dirty="0"/>
              <a:t>Back muscles</a:t>
            </a:r>
            <a:endParaRPr lang="pl-PL" sz="2400" dirty="0"/>
          </a:p>
          <a:p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16016" y="2708920"/>
            <a:ext cx="3960440" cy="3096344"/>
          </a:xfrm>
        </p:spPr>
        <p:txBody>
          <a:bodyPr/>
          <a:lstStyle/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 marL="64008" indent="0">
              <a:buNone/>
            </a:pPr>
            <a:endParaRPr lang="pl-PL" sz="2400" dirty="0">
              <a:solidFill>
                <a:srgbClr val="00B0F0"/>
              </a:solidFill>
            </a:endParaRPr>
          </a:p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rgbClr val="00B0F0"/>
                </a:solidFill>
              </a:rPr>
              <a:t>s</a:t>
            </a:r>
            <a:r>
              <a:rPr lang="en-US" sz="2400" dirty="0" err="1" smtClean="0">
                <a:solidFill>
                  <a:srgbClr val="33CCFF"/>
                </a:solidFill>
              </a:rPr>
              <a:t>eries</a:t>
            </a:r>
            <a:r>
              <a:rPr lang="en-US" sz="2400" dirty="0">
                <a:solidFill>
                  <a:srgbClr val="33CCFF"/>
                </a:solidFill>
              </a:rPr>
              <a:t>: </a:t>
            </a:r>
            <a:r>
              <a:rPr lang="en-US" sz="2400" dirty="0" smtClean="0">
                <a:solidFill>
                  <a:srgbClr val="33CCFF"/>
                </a:solidFill>
              </a:rPr>
              <a:t>4-6 </a:t>
            </a:r>
            <a:endParaRPr lang="pl-PL" sz="2400" dirty="0" smtClean="0">
              <a:solidFill>
                <a:srgbClr val="33CCFF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33CCFF"/>
                </a:solidFill>
              </a:rPr>
              <a:t>repetitions</a:t>
            </a:r>
            <a:r>
              <a:rPr lang="en-US" sz="2400" dirty="0">
                <a:solidFill>
                  <a:srgbClr val="33CCFF"/>
                </a:solidFill>
              </a:rPr>
              <a:t>: </a:t>
            </a:r>
            <a:r>
              <a:rPr lang="pl-PL" sz="2400" dirty="0" smtClean="0">
                <a:solidFill>
                  <a:srgbClr val="33CCFF"/>
                </a:solidFill>
              </a:rPr>
              <a:t>6</a:t>
            </a:r>
            <a:r>
              <a:rPr lang="en-US" sz="2400" dirty="0" smtClean="0">
                <a:solidFill>
                  <a:srgbClr val="33CCFF"/>
                </a:solidFill>
              </a:rPr>
              <a:t>-10</a:t>
            </a:r>
            <a:endParaRPr lang="pl-PL" sz="2400" dirty="0">
              <a:solidFill>
                <a:srgbClr val="33CCFF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70314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i="1" dirty="0" smtClean="0">
                <a:ln w="6350">
                  <a:noFill/>
                </a:ln>
                <a:solidFill>
                  <a:srgbClr val="66FF33"/>
                </a:solidFill>
              </a:rPr>
              <a:t/>
            </a:r>
            <a:br>
              <a:rPr lang="pl-PL" sz="4400" i="1" dirty="0" smtClean="0">
                <a:ln w="6350">
                  <a:noFill/>
                </a:ln>
                <a:solidFill>
                  <a:srgbClr val="66FF33"/>
                </a:solidFill>
              </a:rPr>
            </a:br>
            <a:r>
              <a:rPr lang="pl-PL" sz="4400" i="1" dirty="0" err="1" smtClean="0">
                <a:ln w="6350">
                  <a:noFill/>
                </a:ln>
                <a:solidFill>
                  <a:srgbClr val="66FF33"/>
                </a:solidFill>
              </a:rPr>
              <a:t>Accumulation</a:t>
            </a:r>
            <a:r>
              <a:rPr lang="pl-PL" sz="4400" i="1" dirty="0" smtClean="0">
                <a:ln w="6350">
                  <a:noFill/>
                </a:ln>
                <a:solidFill>
                  <a:srgbClr val="66FF33"/>
                </a:solidFill>
              </a:rPr>
              <a:t> </a:t>
            </a:r>
            <a:br>
              <a:rPr lang="pl-PL" sz="4400" i="1" dirty="0" smtClean="0">
                <a:ln w="6350">
                  <a:noFill/>
                </a:ln>
                <a:solidFill>
                  <a:srgbClr val="66FF33"/>
                </a:solidFill>
              </a:rPr>
            </a:br>
            <a:r>
              <a:rPr lang="pl-PL" sz="4400" i="1" dirty="0">
                <a:ln w="6350">
                  <a:noFill/>
                </a:ln>
                <a:solidFill>
                  <a:srgbClr val="66FF33"/>
                </a:solidFill>
              </a:rPr>
              <a:t/>
            </a:r>
            <a:br>
              <a:rPr lang="pl-PL" sz="4400" i="1" dirty="0">
                <a:ln w="6350">
                  <a:noFill/>
                </a:ln>
                <a:solidFill>
                  <a:srgbClr val="66FF33"/>
                </a:solidFill>
              </a:rPr>
            </a:br>
            <a:r>
              <a:rPr lang="en-US" sz="4400" dirty="0" smtClean="0">
                <a:solidFill>
                  <a:srgbClr val="FFFF66"/>
                </a:solidFill>
              </a:rPr>
              <a:t>STRENGTH</a:t>
            </a:r>
            <a:r>
              <a:rPr lang="pl-PL" sz="4400" dirty="0" smtClean="0">
                <a:solidFill>
                  <a:srgbClr val="FFFF66"/>
                </a:solidFill>
              </a:rPr>
              <a:t> II</a:t>
            </a:r>
            <a:r>
              <a:rPr lang="pl-PL" sz="4400" dirty="0">
                <a:solidFill>
                  <a:srgbClr val="66FF33"/>
                </a:solidFill>
              </a:rPr>
              <a:t/>
            </a:r>
            <a:br>
              <a:rPr lang="pl-PL" sz="4400" dirty="0">
                <a:solidFill>
                  <a:srgbClr val="66FF33"/>
                </a:solidFill>
              </a:rPr>
            </a:b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552" y="2492896"/>
            <a:ext cx="3956248" cy="37555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Bench press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Snatch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Ankle hops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Abdominal </a:t>
            </a:r>
            <a:r>
              <a:rPr lang="en-US" sz="2400" dirty="0"/>
              <a:t>muscles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Back muscles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Adductor muscles of thigh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Hamstring muscles</a:t>
            </a:r>
          </a:p>
          <a:p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16016" y="2708920"/>
            <a:ext cx="3960440" cy="3096344"/>
          </a:xfrm>
        </p:spPr>
        <p:txBody>
          <a:bodyPr>
            <a:normAutofit/>
          </a:bodyPr>
          <a:lstStyle/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 marL="64008" indent="0">
              <a:buNone/>
            </a:pPr>
            <a:endParaRPr lang="pl-PL" sz="2400" dirty="0">
              <a:solidFill>
                <a:srgbClr val="00B0F0"/>
              </a:solidFill>
            </a:endParaRPr>
          </a:p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rgbClr val="00B0F0"/>
                </a:solidFill>
              </a:rPr>
              <a:t>s</a:t>
            </a:r>
            <a:r>
              <a:rPr lang="en-US" sz="2400" dirty="0" err="1" smtClean="0">
                <a:solidFill>
                  <a:srgbClr val="00B0F0"/>
                </a:solidFill>
              </a:rPr>
              <a:t>eries</a:t>
            </a:r>
            <a:r>
              <a:rPr lang="en-US" sz="2400" dirty="0" smtClean="0">
                <a:solidFill>
                  <a:srgbClr val="00B0F0"/>
                </a:solidFill>
              </a:rPr>
              <a:t>: 4-6 </a:t>
            </a: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F0"/>
                </a:solidFill>
              </a:rPr>
              <a:t>repetitions: 5-10</a:t>
            </a:r>
            <a:endParaRPr lang="pl-PL" sz="24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7550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i="1" dirty="0" err="1">
                <a:ln w="6350">
                  <a:noFill/>
                </a:ln>
                <a:solidFill>
                  <a:srgbClr val="66FF33"/>
                </a:solidFill>
              </a:rPr>
              <a:t>Accumulation</a:t>
            </a:r>
            <a:r>
              <a:rPr lang="pl-PL" sz="4400" i="1" dirty="0">
                <a:ln w="6350">
                  <a:noFill/>
                </a:ln>
                <a:solidFill>
                  <a:srgbClr val="66FF33"/>
                </a:solidFill>
              </a:rPr>
              <a:t> </a:t>
            </a:r>
            <a:r>
              <a:rPr lang="pl-PL" sz="4400" i="1" dirty="0" smtClean="0">
                <a:ln w="6350">
                  <a:noFill/>
                </a:ln>
                <a:solidFill>
                  <a:srgbClr val="66FF33"/>
                </a:solidFill>
              </a:rPr>
              <a:t/>
            </a:r>
            <a:br>
              <a:rPr lang="pl-PL" sz="4400" i="1" dirty="0" smtClean="0">
                <a:ln w="6350">
                  <a:noFill/>
                </a:ln>
                <a:solidFill>
                  <a:srgbClr val="66FF33"/>
                </a:solidFill>
              </a:rPr>
            </a:br>
            <a:r>
              <a:rPr lang="pl-PL" sz="4400" dirty="0" err="1" smtClean="0">
                <a:solidFill>
                  <a:srgbClr val="FFFF66"/>
                </a:solidFill>
              </a:rPr>
              <a:t>FLEXIBILITY</a:t>
            </a:r>
            <a:r>
              <a:rPr lang="pl-PL" sz="4400" dirty="0" smtClean="0">
                <a:solidFill>
                  <a:srgbClr val="FFFF66"/>
                </a:solidFill>
              </a:rPr>
              <a:t> I</a:t>
            </a:r>
            <a:endParaRPr lang="en-US" dirty="0">
              <a:solidFill>
                <a:srgbClr val="FFFF66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552" y="2276872"/>
            <a:ext cx="3956248" cy="3971528"/>
          </a:xfrm>
        </p:spPr>
        <p:txBody>
          <a:bodyPr>
            <a:normAutofit/>
          </a:bodyPr>
          <a:lstStyle/>
          <a:p>
            <a:r>
              <a:rPr lang="en-US" dirty="0"/>
              <a:t>Hurdle Drills </a:t>
            </a:r>
            <a:r>
              <a:rPr lang="en-US" dirty="0" smtClean="0"/>
              <a:t> </a:t>
            </a:r>
            <a:r>
              <a:rPr lang="pl-PL" dirty="0" smtClean="0"/>
              <a:t>(</a:t>
            </a:r>
            <a:r>
              <a:rPr lang="pl-PL" dirty="0" err="1" smtClean="0"/>
              <a:t>walking</a:t>
            </a:r>
            <a:r>
              <a:rPr lang="pl-PL" dirty="0" smtClean="0"/>
              <a:t> &gt; 1 step)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r>
              <a:rPr lang="pl-PL" dirty="0" err="1" smtClean="0"/>
              <a:t>Lead</a:t>
            </a:r>
            <a:r>
              <a:rPr lang="pl-PL" dirty="0" smtClean="0"/>
              <a:t> leg</a:t>
            </a:r>
          </a:p>
          <a:p>
            <a:pPr>
              <a:buFontTx/>
              <a:buChar char="-"/>
            </a:pPr>
            <a:r>
              <a:rPr lang="pl-PL" dirty="0" err="1" smtClean="0"/>
              <a:t>Trail</a:t>
            </a:r>
            <a:r>
              <a:rPr lang="pl-PL" dirty="0" smtClean="0"/>
              <a:t> leg</a:t>
            </a:r>
          </a:p>
          <a:p>
            <a:pPr>
              <a:buFontTx/>
              <a:buChar char="-"/>
            </a:pPr>
            <a:r>
              <a:rPr lang="pl-PL" dirty="0" smtClean="0"/>
              <a:t>Middle</a:t>
            </a:r>
          </a:p>
          <a:p>
            <a:pPr>
              <a:buFontTx/>
              <a:buChar char="-"/>
            </a:pPr>
            <a:endParaRPr lang="pl-PL" dirty="0" smtClean="0"/>
          </a:p>
          <a:p>
            <a:pPr marL="64008" indent="0">
              <a:buNone/>
            </a:pP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16016" y="2708920"/>
            <a:ext cx="3960440" cy="3096344"/>
          </a:xfrm>
        </p:spPr>
        <p:txBody>
          <a:bodyPr>
            <a:normAutofit/>
          </a:bodyPr>
          <a:lstStyle/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 marL="64008" indent="0">
              <a:buNone/>
            </a:pPr>
            <a:endParaRPr lang="pl-PL" sz="2400" dirty="0">
              <a:solidFill>
                <a:srgbClr val="00B0F0"/>
              </a:solidFill>
            </a:endParaRPr>
          </a:p>
          <a:p>
            <a:pPr marL="64008" indent="0">
              <a:buNone/>
            </a:pPr>
            <a:endParaRPr lang="pl-PL" sz="2400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rgbClr val="00B0F0"/>
                </a:solidFill>
              </a:rPr>
              <a:t>s</a:t>
            </a:r>
            <a:r>
              <a:rPr lang="en-US" sz="2400" dirty="0" err="1" smtClean="0">
                <a:solidFill>
                  <a:srgbClr val="00B0F0"/>
                </a:solidFill>
              </a:rPr>
              <a:t>eries</a:t>
            </a:r>
            <a:r>
              <a:rPr lang="en-US" sz="2400" dirty="0" smtClean="0">
                <a:solidFill>
                  <a:srgbClr val="00B0F0"/>
                </a:solidFill>
              </a:rPr>
              <a:t>: </a:t>
            </a:r>
            <a:r>
              <a:rPr lang="pl-PL" sz="2400" dirty="0" smtClean="0">
                <a:solidFill>
                  <a:srgbClr val="00B0F0"/>
                </a:solidFill>
              </a:rPr>
              <a:t>6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F0"/>
                </a:solidFill>
              </a:rPr>
              <a:t>repetitions: </a:t>
            </a:r>
            <a:r>
              <a:rPr lang="pl-PL" sz="2400" dirty="0" smtClean="0">
                <a:solidFill>
                  <a:srgbClr val="00B0F0"/>
                </a:solidFill>
              </a:rPr>
              <a:t>6</a:t>
            </a:r>
            <a:endParaRPr lang="pl-PL" sz="24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2443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2191</TotalTime>
  <Words>853</Words>
  <Application>Microsoft Office PowerPoint</Application>
  <PresentationFormat>Pokaz na ekranie (4:3)</PresentationFormat>
  <Paragraphs>490</Paragraphs>
  <Slides>31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2" baseType="lpstr">
      <vt:lpstr>Energetyczny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 Direct Competition Preparation  Accumulation </vt:lpstr>
      <vt:lpstr> Accumulation  STRENGTH I </vt:lpstr>
      <vt:lpstr> Accumulation   STRENGTH II </vt:lpstr>
      <vt:lpstr>Accumulation  FLEXIBILITY I</vt:lpstr>
      <vt:lpstr>Accumulation  FLEXIBILITY II</vt:lpstr>
      <vt:lpstr>Accumulation  SPEED</vt:lpstr>
      <vt:lpstr>Accumulation  SPEED  ENDURANCE</vt:lpstr>
      <vt:lpstr>Accumulation  TECHNIQUE I</vt:lpstr>
      <vt:lpstr>Accumulation  TECHNIQUE II</vt:lpstr>
      <vt:lpstr>Accumulation  Shot throws </vt:lpstr>
      <vt:lpstr>Prezentacja programu PowerPoint</vt:lpstr>
      <vt:lpstr> Direct Competition Preparation  Intensification</vt:lpstr>
      <vt:lpstr>Intensification STRENGTH I </vt:lpstr>
      <vt:lpstr> Intensification STRENGTH II </vt:lpstr>
      <vt:lpstr>Intensification TECHNIQUE I</vt:lpstr>
      <vt:lpstr>Intensification TECHNIQUE II</vt:lpstr>
      <vt:lpstr>Intensification FLEXIBILITY</vt:lpstr>
      <vt:lpstr>Intensification SPEED</vt:lpstr>
      <vt:lpstr>Prezentacja programu PowerPoint</vt:lpstr>
      <vt:lpstr>  Direct Competition Preparation  Transformation</vt:lpstr>
      <vt:lpstr> Transformation STRENGTH I </vt:lpstr>
      <vt:lpstr> Transformation STRENGTH II </vt:lpstr>
      <vt:lpstr>Transformation TECHNIQUE </vt:lpstr>
      <vt:lpstr> Transformation FLEXIBILITY</vt:lpstr>
      <vt:lpstr> Transformation SPEED</vt:lpstr>
      <vt:lpstr>    Thank you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HP</cp:lastModifiedBy>
  <cp:revision>278</cp:revision>
  <dcterms:created xsi:type="dcterms:W3CDTF">1601-01-01T00:00:00Z</dcterms:created>
  <dcterms:modified xsi:type="dcterms:W3CDTF">2018-10-31T18:08:39Z</dcterms:modified>
</cp:coreProperties>
</file>