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56" r:id="rId3"/>
    <p:sldId id="309" r:id="rId4"/>
    <p:sldId id="307" r:id="rId5"/>
    <p:sldId id="305" r:id="rId6"/>
    <p:sldId id="285" r:id="rId7"/>
    <p:sldId id="296" r:id="rId8"/>
    <p:sldId id="276" r:id="rId9"/>
    <p:sldId id="306" r:id="rId10"/>
    <p:sldId id="310" r:id="rId11"/>
    <p:sldId id="298" r:id="rId12"/>
    <p:sldId id="308" r:id="rId13"/>
    <p:sldId id="282" r:id="rId14"/>
    <p:sldId id="278" r:id="rId15"/>
    <p:sldId id="297" r:id="rId16"/>
    <p:sldId id="303" r:id="rId17"/>
    <p:sldId id="280" r:id="rId18"/>
    <p:sldId id="283" r:id="rId19"/>
    <p:sldId id="287" r:id="rId20"/>
    <p:sldId id="295" r:id="rId21"/>
    <p:sldId id="290" r:id="rId22"/>
    <p:sldId id="288" r:id="rId23"/>
    <p:sldId id="289" r:id="rId24"/>
    <p:sldId id="311" r:id="rId25"/>
    <p:sldId id="260" r:id="rId26"/>
  </p:sldIdLst>
  <p:sldSz cx="16257588" cy="1015841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0">
          <p15:clr>
            <a:srgbClr val="A4A3A4"/>
          </p15:clr>
        </p15:guide>
        <p15:guide id="2" pos="51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02"/>
    <a:srgbClr val="000000"/>
    <a:srgbClr val="008CD8"/>
    <a:srgbClr val="0032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7" d="100"/>
          <a:sy n="57" d="100"/>
        </p:scale>
        <p:origin x="926" y="62"/>
      </p:cViewPr>
      <p:guideLst>
        <p:guide orient="horz" pos="3200"/>
        <p:guide pos="512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corinnenugter:Documents:Atletiek:Prestatie%20ontwikkeling.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6.5940372595988811E-2"/>
          <c:w val="0.98017551973273709"/>
          <c:h val="0.85886821859804663"/>
        </c:manualLayout>
      </c:layout>
      <c:barChart>
        <c:barDir val="col"/>
        <c:grouping val="clustered"/>
        <c:varyColors val="0"/>
        <c:ser>
          <c:idx val="0"/>
          <c:order val="0"/>
          <c:spPr>
            <a:solidFill>
              <a:srgbClr val="EA7500"/>
            </a:solid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Sheet1!$A$5:$A$15</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Sheet1!$B$5:$B$15</c:f>
              <c:numCache>
                <c:formatCode>General</c:formatCode>
                <c:ptCount val="11"/>
                <c:pt idx="0">
                  <c:v>44.77</c:v>
                </c:pt>
                <c:pt idx="1">
                  <c:v>45.54</c:v>
                </c:pt>
                <c:pt idx="2">
                  <c:v>48.25</c:v>
                </c:pt>
                <c:pt idx="3">
                  <c:v>50.62</c:v>
                </c:pt>
                <c:pt idx="4">
                  <c:v>50.82</c:v>
                </c:pt>
                <c:pt idx="5">
                  <c:v>52.74</c:v>
                </c:pt>
                <c:pt idx="6">
                  <c:v>52.46</c:v>
                </c:pt>
                <c:pt idx="7">
                  <c:v>55.23</c:v>
                </c:pt>
                <c:pt idx="8">
                  <c:v>56.74</c:v>
                </c:pt>
                <c:pt idx="9">
                  <c:v>57.97</c:v>
                </c:pt>
                <c:pt idx="10">
                  <c:v>60.02</c:v>
                </c:pt>
              </c:numCache>
            </c:numRef>
          </c:val>
        </c:ser>
        <c:dLbls>
          <c:showLegendKey val="0"/>
          <c:showVal val="1"/>
          <c:showCatName val="0"/>
          <c:showSerName val="0"/>
          <c:showPercent val="0"/>
          <c:showBubbleSize val="0"/>
        </c:dLbls>
        <c:gapWidth val="150"/>
        <c:axId val="1725246416"/>
        <c:axId val="1584738592"/>
      </c:barChart>
      <c:catAx>
        <c:axId val="1725246416"/>
        <c:scaling>
          <c:orientation val="minMax"/>
        </c:scaling>
        <c:delete val="0"/>
        <c:axPos val="b"/>
        <c:numFmt formatCode="General" sourceLinked="1"/>
        <c:majorTickMark val="none"/>
        <c:minorTickMark val="none"/>
        <c:tickLblPos val="nextTo"/>
        <c:crossAx val="1584738592"/>
        <c:crosses val="autoZero"/>
        <c:auto val="1"/>
        <c:lblAlgn val="ctr"/>
        <c:lblOffset val="100"/>
        <c:noMultiLvlLbl val="0"/>
      </c:catAx>
      <c:valAx>
        <c:axId val="1584738592"/>
        <c:scaling>
          <c:orientation val="minMax"/>
          <c:max val="70"/>
          <c:min val="40"/>
        </c:scaling>
        <c:delete val="1"/>
        <c:axPos val="l"/>
        <c:majorGridlines/>
        <c:numFmt formatCode="General" sourceLinked="1"/>
        <c:majorTickMark val="none"/>
        <c:minorTickMark val="none"/>
        <c:tickLblPos val="nextTo"/>
        <c:crossAx val="1725246416"/>
        <c:crosses val="autoZero"/>
        <c:crossBetween val="between"/>
      </c:valAx>
    </c:plotArea>
    <c:plotVisOnly val="1"/>
    <c:dispBlanksAs val="gap"/>
    <c:showDLblsOverMax val="0"/>
  </c:chart>
  <c:txPr>
    <a:bodyPr/>
    <a:lstStyle/>
    <a:p>
      <a:pPr>
        <a:defRPr sz="1500" baseline="0">
          <a:latin typeface="Arial"/>
          <a:cs typeface="Arial"/>
        </a:defRPr>
      </a:pPr>
      <a:endParaRPr lang="nl-NL"/>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0.91608</cdr:x>
      <cdr:y>0.09356</cdr:y>
    </cdr:from>
    <cdr:to>
      <cdr:x>0.96569</cdr:x>
      <cdr:y>0.19597</cdr:y>
    </cdr:to>
    <cdr:sp macro="" textlink="">
      <cdr:nvSpPr>
        <cdr:cNvPr id="2" name="Tekstvak 1"/>
        <cdr:cNvSpPr txBox="1"/>
      </cdr:nvSpPr>
      <cdr:spPr>
        <a:xfrm xmlns:a="http://schemas.openxmlformats.org/drawingml/2006/main">
          <a:off x="12910929" y="810918"/>
          <a:ext cx="699247" cy="887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3600" dirty="0" smtClean="0"/>
            <a:t>26</a:t>
          </a:r>
          <a:endParaRPr lang="nl-NL" sz="3600" dirty="0"/>
        </a:p>
      </cdr:txBody>
    </cdr:sp>
  </cdr:relSizeAnchor>
  <cdr:relSizeAnchor xmlns:cdr="http://schemas.openxmlformats.org/drawingml/2006/chartDrawing">
    <cdr:from>
      <cdr:x>0.10889</cdr:x>
      <cdr:y>0.56834</cdr:y>
    </cdr:from>
    <cdr:to>
      <cdr:x>0.14897</cdr:x>
      <cdr:y>0.69246</cdr:y>
    </cdr:to>
    <cdr:sp macro="" textlink="">
      <cdr:nvSpPr>
        <cdr:cNvPr id="3" name="PIJL-OMLAAG 2"/>
        <cdr:cNvSpPr/>
      </cdr:nvSpPr>
      <cdr:spPr>
        <a:xfrm xmlns:a="http://schemas.openxmlformats.org/drawingml/2006/main">
          <a:off x="1534718" y="4925717"/>
          <a:ext cx="564777" cy="1075765"/>
        </a:xfrm>
        <a:prstGeom xmlns:a="http://schemas.openxmlformats.org/drawingml/2006/main" prst="down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NL"/>
        </a:p>
      </cdr:txBody>
    </cdr:sp>
  </cdr:relSizeAnchor>
  <cdr:relSizeAnchor xmlns:cdr="http://schemas.openxmlformats.org/drawingml/2006/chartDrawing">
    <cdr:from>
      <cdr:x>0.10317</cdr:x>
      <cdr:y>0.48138</cdr:y>
    </cdr:from>
    <cdr:to>
      <cdr:x>0.16614</cdr:x>
      <cdr:y>0.54034</cdr:y>
    </cdr:to>
    <cdr:sp macro="" textlink="">
      <cdr:nvSpPr>
        <cdr:cNvPr id="4" name="Tekstvak 3"/>
        <cdr:cNvSpPr txBox="1"/>
      </cdr:nvSpPr>
      <cdr:spPr>
        <a:xfrm xmlns:a="http://schemas.openxmlformats.org/drawingml/2006/main">
          <a:off x="1454034" y="4172095"/>
          <a:ext cx="887506" cy="5109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3600" dirty="0" smtClean="0"/>
            <a:t>17</a:t>
          </a:r>
          <a:endParaRPr lang="nl-NL" sz="3600" dirty="0"/>
        </a:p>
      </cdr:txBody>
    </cdr:sp>
  </cdr:relSizeAnchor>
  <cdr:relSizeAnchor xmlns:cdr="http://schemas.openxmlformats.org/drawingml/2006/chartDrawing">
    <cdr:from>
      <cdr:x>0.37891</cdr:x>
      <cdr:y>0.42249</cdr:y>
    </cdr:from>
    <cdr:to>
      <cdr:x>0.41803</cdr:x>
      <cdr:y>0.54351</cdr:y>
    </cdr:to>
    <cdr:sp macro="" textlink="">
      <cdr:nvSpPr>
        <cdr:cNvPr id="5" name="PIJL-OMLAAG 4"/>
        <cdr:cNvSpPr/>
      </cdr:nvSpPr>
      <cdr:spPr>
        <a:xfrm xmlns:a="http://schemas.openxmlformats.org/drawingml/2006/main">
          <a:off x="5340236" y="3661694"/>
          <a:ext cx="551329" cy="1048870"/>
        </a:xfrm>
        <a:prstGeom xmlns:a="http://schemas.openxmlformats.org/drawingml/2006/main" prst="down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NL"/>
        </a:p>
      </cdr:txBody>
    </cdr:sp>
  </cdr:relSizeAnchor>
  <cdr:relSizeAnchor xmlns:cdr="http://schemas.openxmlformats.org/drawingml/2006/chartDrawing">
    <cdr:from>
      <cdr:x>0.35068</cdr:x>
      <cdr:y>0.34026</cdr:y>
    </cdr:from>
    <cdr:to>
      <cdr:x>0.4938</cdr:x>
      <cdr:y>0.38836</cdr:y>
    </cdr:to>
    <cdr:sp macro="" textlink="">
      <cdr:nvSpPr>
        <cdr:cNvPr id="6" name="Tekstvak 5"/>
        <cdr:cNvSpPr txBox="1"/>
      </cdr:nvSpPr>
      <cdr:spPr>
        <a:xfrm xmlns:a="http://schemas.openxmlformats.org/drawingml/2006/main">
          <a:off x="4942378" y="2948999"/>
          <a:ext cx="2017059" cy="4168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3200" dirty="0" smtClean="0"/>
            <a:t>Senior</a:t>
          </a:r>
          <a:endParaRPr lang="nl-NL" sz="3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04EFF-53BC-4C39-A3EB-60E72003AECB}" type="datetimeFigureOut">
              <a:rPr lang="nl-NL" smtClean="0"/>
              <a:t>4-11-2018</a:t>
            </a:fld>
            <a:endParaRPr lang="nl-NL"/>
          </a:p>
        </p:txBody>
      </p:sp>
      <p:sp>
        <p:nvSpPr>
          <p:cNvPr id="4" name="Tijdelijke aanduiding voor dia-afbeelding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B1277-53BA-4014-93F8-728A2DEC8916}" type="slidenum">
              <a:rPr lang="nl-NL" smtClean="0"/>
              <a:t>‹nr.›</a:t>
            </a:fld>
            <a:endParaRPr lang="nl-NL"/>
          </a:p>
        </p:txBody>
      </p:sp>
    </p:spTree>
    <p:extLst>
      <p:ext uri="{BB962C8B-B14F-4D97-AF65-F5344CB8AC3E}">
        <p14:creationId xmlns:p14="http://schemas.microsoft.com/office/powerpoint/2010/main" val="378033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219319" y="3155694"/>
            <a:ext cx="13818950" cy="2177475"/>
          </a:xfrm>
        </p:spPr>
        <p:txBody>
          <a:bodyPr/>
          <a:lstStyle/>
          <a:p>
            <a:r>
              <a:rPr lang="nl-NL" smtClean="0"/>
              <a:t>Titelstijl van model bewerken</a:t>
            </a:r>
            <a:endParaRPr lang="nl-NL"/>
          </a:p>
        </p:txBody>
      </p:sp>
      <p:sp>
        <p:nvSpPr>
          <p:cNvPr id="3" name="Subtitel 2"/>
          <p:cNvSpPr>
            <a:spLocks noGrp="1"/>
          </p:cNvSpPr>
          <p:nvPr>
            <p:ph type="subTitle" idx="1"/>
          </p:nvPr>
        </p:nvSpPr>
        <p:spPr>
          <a:xfrm>
            <a:off x="2438638" y="5756434"/>
            <a:ext cx="11380312" cy="25960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BE2511B6-9A73-FA43-8540-0AF039626C93}" type="datetimeFigureOut">
              <a:rPr lang="nl-NL" smtClean="0"/>
              <a:t>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307030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E2511B6-9A73-FA43-8540-0AF039626C93}" type="datetimeFigureOut">
              <a:rPr lang="nl-NL" smtClean="0"/>
              <a:t>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372772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20957049" y="406810"/>
            <a:ext cx="6503035" cy="8667572"/>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1445120" y="406810"/>
            <a:ext cx="19240969" cy="8667572"/>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E2511B6-9A73-FA43-8540-0AF039626C93}" type="datetimeFigureOut">
              <a:rPr lang="nl-NL" smtClean="0"/>
              <a:t>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237705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3155693"/>
            <a:ext cx="13818950" cy="217747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638" y="5756434"/>
            <a:ext cx="11380312" cy="2596039"/>
          </a:xfrm>
        </p:spPr>
        <p:txBody>
          <a:bodyPr/>
          <a:lstStyle>
            <a:lvl1pPr marL="0" indent="0" algn="ctr">
              <a:buNone/>
              <a:defRPr>
                <a:solidFill>
                  <a:schemeClr val="tx1">
                    <a:tint val="75000"/>
                  </a:schemeClr>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DFC7A32-29E5-4206-A9C4-47982CC693A4}" type="datetimeFigureOut">
              <a:rPr lang="en-US" altLang="nl-NL"/>
              <a:pPr/>
              <a:t>11/4/2018</a:t>
            </a:fld>
            <a:endParaRPr lang="en-US" altLang="nl-NL"/>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46C9547-1076-4F59-8764-E654EFD82812}" type="slidenum">
              <a:rPr lang="en-US" altLang="nl-NL"/>
              <a:pPr/>
              <a:t>‹nr.›</a:t>
            </a:fld>
            <a:endParaRPr lang="en-US" altLang="nl-NL"/>
          </a:p>
        </p:txBody>
      </p:sp>
    </p:spTree>
    <p:extLst>
      <p:ext uri="{BB962C8B-B14F-4D97-AF65-F5344CB8AC3E}">
        <p14:creationId xmlns:p14="http://schemas.microsoft.com/office/powerpoint/2010/main" val="94677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C359C01-DB73-4644-918F-240FCDBABA2F}" type="datetimeFigureOut">
              <a:rPr lang="en-US" altLang="nl-NL"/>
              <a:pPr/>
              <a:t>11/4/2018</a:t>
            </a:fld>
            <a:endParaRPr lang="en-US" altLang="nl-NL"/>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945039-85F9-4DC4-BF19-8F3FFB603B15}" type="slidenum">
              <a:rPr lang="en-US" altLang="nl-NL"/>
              <a:pPr/>
              <a:t>‹nr.›</a:t>
            </a:fld>
            <a:endParaRPr lang="en-US" altLang="nl-NL"/>
          </a:p>
        </p:txBody>
      </p:sp>
    </p:spTree>
    <p:extLst>
      <p:ext uri="{BB962C8B-B14F-4D97-AF65-F5344CB8AC3E}">
        <p14:creationId xmlns:p14="http://schemas.microsoft.com/office/powerpoint/2010/main" val="2208733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37" y="6527722"/>
            <a:ext cx="13818950" cy="2017574"/>
          </a:xfrm>
        </p:spPr>
        <p:txBody>
          <a:bodyPr anchor="t"/>
          <a:lstStyle>
            <a:lvl1pPr algn="l">
              <a:defRPr sz="5925" b="1" cap="all"/>
            </a:lvl1pPr>
          </a:lstStyle>
          <a:p>
            <a:r>
              <a:rPr lang="en-US" smtClean="0"/>
              <a:t>Click to edit Master title style</a:t>
            </a:r>
            <a:endParaRPr lang="en-US"/>
          </a:p>
        </p:txBody>
      </p:sp>
      <p:sp>
        <p:nvSpPr>
          <p:cNvPr id="3" name="Text Placeholder 2"/>
          <p:cNvSpPr>
            <a:spLocks noGrp="1"/>
          </p:cNvSpPr>
          <p:nvPr>
            <p:ph type="body" idx="1"/>
          </p:nvPr>
        </p:nvSpPr>
        <p:spPr>
          <a:xfrm>
            <a:off x="1284237" y="4305570"/>
            <a:ext cx="13818950" cy="2222152"/>
          </a:xfrm>
        </p:spPr>
        <p:txBody>
          <a:bodyPr anchor="b"/>
          <a:lstStyle>
            <a:lvl1pPr marL="0" indent="0">
              <a:buNone/>
              <a:defRPr sz="2963">
                <a:solidFill>
                  <a:schemeClr val="tx1">
                    <a:tint val="75000"/>
                  </a:schemeClr>
                </a:solidFill>
              </a:defRPr>
            </a:lvl1pPr>
            <a:lvl2pPr marL="677250" indent="0">
              <a:buNone/>
              <a:defRPr sz="2666">
                <a:solidFill>
                  <a:schemeClr val="tx1">
                    <a:tint val="75000"/>
                  </a:schemeClr>
                </a:solidFill>
              </a:defRPr>
            </a:lvl2pPr>
            <a:lvl3pPr marL="1354501" indent="0">
              <a:buNone/>
              <a:defRPr sz="2370">
                <a:solidFill>
                  <a:schemeClr val="tx1">
                    <a:tint val="75000"/>
                  </a:schemeClr>
                </a:solidFill>
              </a:defRPr>
            </a:lvl3pPr>
            <a:lvl4pPr marL="2031751" indent="0">
              <a:buNone/>
              <a:defRPr sz="2074">
                <a:solidFill>
                  <a:schemeClr val="tx1">
                    <a:tint val="75000"/>
                  </a:schemeClr>
                </a:solidFill>
              </a:defRPr>
            </a:lvl4pPr>
            <a:lvl5pPr marL="2709001" indent="0">
              <a:buNone/>
              <a:defRPr sz="2074">
                <a:solidFill>
                  <a:schemeClr val="tx1">
                    <a:tint val="75000"/>
                  </a:schemeClr>
                </a:solidFill>
              </a:defRPr>
            </a:lvl5pPr>
            <a:lvl6pPr marL="3386252" indent="0">
              <a:buNone/>
              <a:defRPr sz="2074">
                <a:solidFill>
                  <a:schemeClr val="tx1">
                    <a:tint val="75000"/>
                  </a:schemeClr>
                </a:solidFill>
              </a:defRPr>
            </a:lvl6pPr>
            <a:lvl7pPr marL="4063502" indent="0">
              <a:buNone/>
              <a:defRPr sz="2074">
                <a:solidFill>
                  <a:schemeClr val="tx1">
                    <a:tint val="75000"/>
                  </a:schemeClr>
                </a:solidFill>
              </a:defRPr>
            </a:lvl7pPr>
            <a:lvl8pPr marL="4740753" indent="0">
              <a:buNone/>
              <a:defRPr sz="2074">
                <a:solidFill>
                  <a:schemeClr val="tx1">
                    <a:tint val="75000"/>
                  </a:schemeClr>
                </a:solidFill>
              </a:defRPr>
            </a:lvl8pPr>
            <a:lvl9pPr marL="5418003" indent="0">
              <a:buNone/>
              <a:defRPr sz="207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59CCF1E-D220-4DEC-8978-F8121587C380}" type="datetimeFigureOut">
              <a:rPr lang="en-US" altLang="nl-NL"/>
              <a:pPr/>
              <a:t>11/4/2018</a:t>
            </a:fld>
            <a:endParaRPr lang="en-US" altLang="nl-NL"/>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28F0FB-032C-49FD-BFAF-B42BD80D6466}" type="slidenum">
              <a:rPr lang="en-US" altLang="nl-NL"/>
              <a:pPr/>
              <a:t>‹nr.›</a:t>
            </a:fld>
            <a:endParaRPr lang="en-US" altLang="nl-NL"/>
          </a:p>
        </p:txBody>
      </p:sp>
    </p:spTree>
    <p:extLst>
      <p:ext uri="{BB962C8B-B14F-4D97-AF65-F5344CB8AC3E}">
        <p14:creationId xmlns:p14="http://schemas.microsoft.com/office/powerpoint/2010/main" val="3274582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38747EB-BFAB-4E8A-BE69-A61E7168815D}" type="datetimeFigureOut">
              <a:rPr lang="en-US" altLang="nl-NL"/>
              <a:pPr/>
              <a:t>11/4/2018</a:t>
            </a:fld>
            <a:endParaRPr lang="en-US" altLang="nl-NL"/>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B72B91E-985F-4599-996D-D273D7868EE9}" type="slidenum">
              <a:rPr lang="en-US" altLang="nl-NL"/>
              <a:pPr/>
              <a:t>‹nr.›</a:t>
            </a:fld>
            <a:endParaRPr lang="en-US" altLang="nl-NL"/>
          </a:p>
        </p:txBody>
      </p:sp>
    </p:spTree>
    <p:extLst>
      <p:ext uri="{BB962C8B-B14F-4D97-AF65-F5344CB8AC3E}">
        <p14:creationId xmlns:p14="http://schemas.microsoft.com/office/powerpoint/2010/main" val="325391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US" smtClean="0"/>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US" smtClean="0"/>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EF31B68-2E26-4131-9793-345571599A1A}" type="datetimeFigureOut">
              <a:rPr lang="en-US" altLang="nl-NL"/>
              <a:pPr/>
              <a:t>11/4/2018</a:t>
            </a:fld>
            <a:endParaRPr lang="en-US" altLang="nl-NL"/>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3E79F36-CD41-411E-A9C0-0868F544A3F4}" type="slidenum">
              <a:rPr lang="en-US" altLang="nl-NL"/>
              <a:pPr/>
              <a:t>‹nr.›</a:t>
            </a:fld>
            <a:endParaRPr lang="en-US" altLang="nl-NL"/>
          </a:p>
        </p:txBody>
      </p:sp>
    </p:spTree>
    <p:extLst>
      <p:ext uri="{BB962C8B-B14F-4D97-AF65-F5344CB8AC3E}">
        <p14:creationId xmlns:p14="http://schemas.microsoft.com/office/powerpoint/2010/main" val="3942017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A104CB4-E59A-45FB-98A8-3BCB12E25C65}" type="datetimeFigureOut">
              <a:rPr lang="en-US" altLang="nl-NL"/>
              <a:pPr/>
              <a:t>11/4/2018</a:t>
            </a:fld>
            <a:endParaRPr lang="en-US" altLang="nl-NL"/>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C202BCB-63BA-4EF5-92AC-61C984E0D2A1}" type="slidenum">
              <a:rPr lang="en-US" altLang="nl-NL"/>
              <a:pPr/>
              <a:t>‹nr.›</a:t>
            </a:fld>
            <a:endParaRPr lang="en-US" altLang="nl-NL"/>
          </a:p>
        </p:txBody>
      </p:sp>
    </p:spTree>
    <p:extLst>
      <p:ext uri="{BB962C8B-B14F-4D97-AF65-F5344CB8AC3E}">
        <p14:creationId xmlns:p14="http://schemas.microsoft.com/office/powerpoint/2010/main" val="572173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45EACE7-5DF6-48BF-A17E-B47559E54F51}" type="datetimeFigureOut">
              <a:rPr lang="en-US" altLang="nl-NL"/>
              <a:pPr/>
              <a:t>11/4/2018</a:t>
            </a:fld>
            <a:endParaRPr lang="en-US" altLang="nl-NL"/>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3678C54-2B88-4FB0-96F2-C0ACB42F010C}" type="slidenum">
              <a:rPr lang="en-US" altLang="nl-NL"/>
              <a:pPr/>
              <a:t>‹nr.›</a:t>
            </a:fld>
            <a:endParaRPr lang="en-US" altLang="nl-NL"/>
          </a:p>
        </p:txBody>
      </p:sp>
    </p:spTree>
    <p:extLst>
      <p:ext uri="{BB962C8B-B14F-4D97-AF65-F5344CB8AC3E}">
        <p14:creationId xmlns:p14="http://schemas.microsoft.com/office/powerpoint/2010/main" val="1724712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US" smtClean="0"/>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2BF0C65-0E59-48DA-991A-F885FE281B3F}" type="datetimeFigureOut">
              <a:rPr lang="en-US" altLang="nl-NL"/>
              <a:pPr/>
              <a:t>11/4/2018</a:t>
            </a:fld>
            <a:endParaRPr lang="en-US" altLang="nl-NL"/>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07B53DC-D63D-4CFC-8F61-3BC9B047523E}" type="slidenum">
              <a:rPr lang="en-US" altLang="nl-NL"/>
              <a:pPr/>
              <a:t>‹nr.›</a:t>
            </a:fld>
            <a:endParaRPr lang="en-US" altLang="nl-NL"/>
          </a:p>
        </p:txBody>
      </p:sp>
    </p:spTree>
    <p:extLst>
      <p:ext uri="{BB962C8B-B14F-4D97-AF65-F5344CB8AC3E}">
        <p14:creationId xmlns:p14="http://schemas.microsoft.com/office/powerpoint/2010/main" val="182882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E2511B6-9A73-FA43-8540-0AF039626C93}" type="datetimeFigureOut">
              <a:rPr lang="nl-NL" smtClean="0"/>
              <a:t>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2397738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US" smtClean="0"/>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endParaRPr lang="en-US" noProof="0" smtClean="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C79FFE9-9235-4344-BDDE-6C474BDAF28B}" type="datetimeFigureOut">
              <a:rPr lang="en-US" altLang="nl-NL"/>
              <a:pPr/>
              <a:t>11/4/2018</a:t>
            </a:fld>
            <a:endParaRPr lang="en-US" altLang="nl-NL"/>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6BFDF45-C432-4C83-8AF0-12E5C2ABA6A6}" type="slidenum">
              <a:rPr lang="en-US" altLang="nl-NL"/>
              <a:pPr/>
              <a:t>‹nr.›</a:t>
            </a:fld>
            <a:endParaRPr lang="en-US" altLang="nl-NL"/>
          </a:p>
        </p:txBody>
      </p:sp>
    </p:spTree>
    <p:extLst>
      <p:ext uri="{BB962C8B-B14F-4D97-AF65-F5344CB8AC3E}">
        <p14:creationId xmlns:p14="http://schemas.microsoft.com/office/powerpoint/2010/main" val="108703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2D4A397-3AA6-4197-BC30-7FCD80991752}" type="datetimeFigureOut">
              <a:rPr lang="en-US" altLang="nl-NL"/>
              <a:pPr/>
              <a:t>11/4/2018</a:t>
            </a:fld>
            <a:endParaRPr lang="en-US" altLang="nl-NL"/>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007872B-AFAD-4E4C-88A0-2D5A65735174}" type="slidenum">
              <a:rPr lang="en-US" altLang="nl-NL"/>
              <a:pPr/>
              <a:t>‹nr.›</a:t>
            </a:fld>
            <a:endParaRPr lang="en-US" altLang="nl-NL"/>
          </a:p>
        </p:txBody>
      </p:sp>
    </p:spTree>
    <p:extLst>
      <p:ext uri="{BB962C8B-B14F-4D97-AF65-F5344CB8AC3E}">
        <p14:creationId xmlns:p14="http://schemas.microsoft.com/office/powerpoint/2010/main" val="1185565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3F62776-DB9D-4BAC-BA98-EDFBF25F0C6D}" type="datetimeFigureOut">
              <a:rPr lang="en-US" altLang="nl-NL"/>
              <a:pPr/>
              <a:t>11/4/2018</a:t>
            </a:fld>
            <a:endParaRPr lang="en-US" altLang="nl-NL"/>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0F9AB0B-C514-4EE5-B6A4-EC59354EA534}" type="slidenum">
              <a:rPr lang="en-US" altLang="nl-NL"/>
              <a:pPr/>
              <a:t>‹nr.›</a:t>
            </a:fld>
            <a:endParaRPr lang="en-US" altLang="nl-NL"/>
          </a:p>
        </p:txBody>
      </p:sp>
    </p:spTree>
    <p:extLst>
      <p:ext uri="{BB962C8B-B14F-4D97-AF65-F5344CB8AC3E}">
        <p14:creationId xmlns:p14="http://schemas.microsoft.com/office/powerpoint/2010/main" val="227247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284237" y="6527723"/>
            <a:ext cx="13818950" cy="2017574"/>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1284237" y="4305570"/>
            <a:ext cx="13818950" cy="222215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BE2511B6-9A73-FA43-8540-0AF039626C93}" type="datetimeFigureOut">
              <a:rPr lang="nl-NL" smtClean="0"/>
              <a:t>4-11-2018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165398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1445120" y="2370299"/>
            <a:ext cx="12870591" cy="6704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14586669" y="2370299"/>
            <a:ext cx="12873414" cy="6704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E2511B6-9A73-FA43-8540-0AF039626C93}" type="datetimeFigureOut">
              <a:rPr lang="nl-NL" smtClean="0"/>
              <a:t>4-11-2018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82677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12881" y="406807"/>
            <a:ext cx="14631829" cy="1693069"/>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812879" y="2273886"/>
            <a:ext cx="7183258" cy="94764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812879" y="3221534"/>
            <a:ext cx="7183258" cy="58528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8258630" y="2273886"/>
            <a:ext cx="7186080" cy="94764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8258630" y="3221534"/>
            <a:ext cx="7186080" cy="58528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E2511B6-9A73-FA43-8540-0AF039626C93}" type="datetimeFigureOut">
              <a:rPr lang="nl-NL" smtClean="0"/>
              <a:t>4-11-2018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22793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BE2511B6-9A73-FA43-8540-0AF039626C93}" type="datetimeFigureOut">
              <a:rPr lang="nl-NL" smtClean="0"/>
              <a:t>4-11-2018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331832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E2511B6-9A73-FA43-8540-0AF039626C93}" type="datetimeFigureOut">
              <a:rPr lang="nl-NL" smtClean="0"/>
              <a:t>4-11-2018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222559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12881" y="404455"/>
            <a:ext cx="5348634" cy="1721287"/>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6356266" y="404458"/>
            <a:ext cx="9088443" cy="86699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12881" y="2125744"/>
            <a:ext cx="5348634" cy="69486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E2511B6-9A73-FA43-8540-0AF039626C93}" type="datetimeFigureOut">
              <a:rPr lang="nl-NL" smtClean="0"/>
              <a:t>4-11-2018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31559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186602" y="7110889"/>
            <a:ext cx="9754553" cy="839481"/>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3186602" y="907673"/>
            <a:ext cx="9754553" cy="60950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3186602" y="7950370"/>
            <a:ext cx="9754553" cy="11922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E2511B6-9A73-FA43-8540-0AF039626C93}" type="datetimeFigureOut">
              <a:rPr lang="nl-NL" smtClean="0"/>
              <a:t>4-11-2018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8844C2-65DA-C043-A599-2B648E4E7380}" type="slidenum">
              <a:rPr lang="nl-NL" smtClean="0"/>
              <a:t>‹nr.›</a:t>
            </a:fld>
            <a:endParaRPr lang="nl-NL"/>
          </a:p>
        </p:txBody>
      </p:sp>
    </p:spTree>
    <p:extLst>
      <p:ext uri="{BB962C8B-B14F-4D97-AF65-F5344CB8AC3E}">
        <p14:creationId xmlns:p14="http://schemas.microsoft.com/office/powerpoint/2010/main" val="1611562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12881" y="406807"/>
            <a:ext cx="14631829" cy="1693069"/>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812881" y="2370299"/>
            <a:ext cx="14631829" cy="670408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12881" y="9415346"/>
            <a:ext cx="3793437" cy="540841"/>
          </a:xfrm>
          <a:prstGeom prst="rect">
            <a:avLst/>
          </a:prstGeom>
        </p:spPr>
        <p:txBody>
          <a:bodyPr vert="horz" lIns="91440" tIns="45720" rIns="91440" bIns="45720" rtlCol="0" anchor="ctr"/>
          <a:lstStyle>
            <a:lvl1pPr algn="l">
              <a:defRPr sz="1200">
                <a:solidFill>
                  <a:schemeClr val="tx1">
                    <a:tint val="75000"/>
                  </a:schemeClr>
                </a:solidFill>
              </a:defRPr>
            </a:lvl1pPr>
          </a:lstStyle>
          <a:p>
            <a:fld id="{BE2511B6-9A73-FA43-8540-0AF039626C93}" type="datetimeFigureOut">
              <a:rPr lang="nl-NL" smtClean="0"/>
              <a:t>4-11-2018</a:t>
            </a:fld>
            <a:endParaRPr lang="nl-NL"/>
          </a:p>
        </p:txBody>
      </p:sp>
      <p:sp>
        <p:nvSpPr>
          <p:cNvPr id="5" name="Tijdelijke aanduiding voor voettekst 4"/>
          <p:cNvSpPr>
            <a:spLocks noGrp="1"/>
          </p:cNvSpPr>
          <p:nvPr>
            <p:ph type="ftr" sz="quarter" idx="3"/>
          </p:nvPr>
        </p:nvSpPr>
        <p:spPr>
          <a:xfrm>
            <a:off x="5554676" y="9415346"/>
            <a:ext cx="5148236" cy="5408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11651273" y="9415346"/>
            <a:ext cx="3793437" cy="540841"/>
          </a:xfrm>
          <a:prstGeom prst="rect">
            <a:avLst/>
          </a:prstGeom>
        </p:spPr>
        <p:txBody>
          <a:bodyPr vert="horz" lIns="91440" tIns="45720" rIns="91440" bIns="45720" rtlCol="0" anchor="ctr"/>
          <a:lstStyle>
            <a:lvl1pPr algn="r">
              <a:defRPr sz="1200">
                <a:solidFill>
                  <a:schemeClr val="tx1">
                    <a:tint val="75000"/>
                  </a:schemeClr>
                </a:solidFill>
              </a:defRPr>
            </a:lvl1pPr>
          </a:lstStyle>
          <a:p>
            <a:fld id="{B58844C2-65DA-C043-A599-2B648E4E7380}" type="slidenum">
              <a:rPr lang="nl-NL" smtClean="0"/>
              <a:t>‹nr.›</a:t>
            </a:fld>
            <a:endParaRPr lang="nl-NL"/>
          </a:p>
        </p:txBody>
      </p:sp>
    </p:spTree>
    <p:extLst>
      <p:ext uri="{BB962C8B-B14F-4D97-AF65-F5344CB8AC3E}">
        <p14:creationId xmlns:p14="http://schemas.microsoft.com/office/powerpoint/2010/main" val="1138316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80" y="406807"/>
            <a:ext cx="14631829" cy="169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smtClean="0"/>
              <a:t>Click to edit Master title style</a:t>
            </a:r>
          </a:p>
        </p:txBody>
      </p:sp>
      <p:sp>
        <p:nvSpPr>
          <p:cNvPr id="1027" name="Text Placeholder 2"/>
          <p:cNvSpPr>
            <a:spLocks noGrp="1"/>
          </p:cNvSpPr>
          <p:nvPr>
            <p:ph type="body" idx="1"/>
          </p:nvPr>
        </p:nvSpPr>
        <p:spPr bwMode="auto">
          <a:xfrm>
            <a:off x="812880" y="2370297"/>
            <a:ext cx="14631829" cy="670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
        <p:nvSpPr>
          <p:cNvPr id="4" name="Date Placeholder 3"/>
          <p:cNvSpPr>
            <a:spLocks noGrp="1"/>
          </p:cNvSpPr>
          <p:nvPr>
            <p:ph type="dt" sz="half" idx="2"/>
          </p:nvPr>
        </p:nvSpPr>
        <p:spPr>
          <a:xfrm>
            <a:off x="812880" y="9415345"/>
            <a:ext cx="3793437" cy="540841"/>
          </a:xfrm>
          <a:prstGeom prst="rect">
            <a:avLst/>
          </a:prstGeom>
        </p:spPr>
        <p:txBody>
          <a:bodyPr vert="horz" wrap="square" lIns="91440" tIns="45720" rIns="91440" bIns="45720" numCol="1" anchor="ctr" anchorCtr="0" compatLnSpc="1">
            <a:prstTxWarp prst="textNoShape">
              <a:avLst/>
            </a:prstTxWarp>
          </a:bodyPr>
          <a:lstStyle>
            <a:lvl1pPr>
              <a:defRPr sz="1778">
                <a:solidFill>
                  <a:srgbClr val="898989"/>
                </a:solidFill>
              </a:defRPr>
            </a:lvl1pPr>
          </a:lstStyle>
          <a:p>
            <a:pPr fontAlgn="base">
              <a:spcBef>
                <a:spcPct val="0"/>
              </a:spcBef>
              <a:spcAft>
                <a:spcPct val="0"/>
              </a:spcAft>
            </a:pPr>
            <a:fld id="{BDFDBE53-DB50-42BC-BC19-53290D2D2E3F}" type="datetimeFigureOut">
              <a:rPr lang="en-US" altLang="nl-NL" smtClean="0">
                <a:ea typeface="MS PGothic" panose="020B0600070205080204" pitchFamily="34" charset="-128"/>
              </a:rPr>
              <a:pPr fontAlgn="base">
                <a:spcBef>
                  <a:spcPct val="0"/>
                </a:spcBef>
                <a:spcAft>
                  <a:spcPct val="0"/>
                </a:spcAft>
              </a:pPr>
              <a:t>11/4/2018</a:t>
            </a:fld>
            <a:endParaRPr lang="en-US" altLang="nl-NL" smtClean="0">
              <a:ea typeface="MS PGothic" panose="020B0600070205080204" pitchFamily="34" charset="-128"/>
            </a:endParaRPr>
          </a:p>
        </p:txBody>
      </p:sp>
      <p:sp>
        <p:nvSpPr>
          <p:cNvPr id="5" name="Footer Placeholder 4"/>
          <p:cNvSpPr>
            <a:spLocks noGrp="1"/>
          </p:cNvSpPr>
          <p:nvPr>
            <p:ph type="ftr" sz="quarter" idx="3"/>
          </p:nvPr>
        </p:nvSpPr>
        <p:spPr>
          <a:xfrm>
            <a:off x="5554676" y="9415345"/>
            <a:ext cx="5148236" cy="540841"/>
          </a:xfrm>
          <a:prstGeom prst="rect">
            <a:avLst/>
          </a:prstGeom>
        </p:spPr>
        <p:txBody>
          <a:bodyPr vert="horz" lIns="91440" tIns="45720" rIns="91440" bIns="45720" rtlCol="0" anchor="ctr"/>
          <a:lstStyle>
            <a:lvl1pPr algn="ctr" fontAlgn="auto">
              <a:spcBef>
                <a:spcPts val="0"/>
              </a:spcBef>
              <a:spcAft>
                <a:spcPts val="0"/>
              </a:spcAft>
              <a:defRPr sz="1778" smtClean="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1272" y="9415345"/>
            <a:ext cx="3793437" cy="540841"/>
          </a:xfrm>
          <a:prstGeom prst="rect">
            <a:avLst/>
          </a:prstGeom>
        </p:spPr>
        <p:txBody>
          <a:bodyPr vert="horz" wrap="square" lIns="91440" tIns="45720" rIns="91440" bIns="45720" numCol="1" anchor="ctr" anchorCtr="0" compatLnSpc="1">
            <a:prstTxWarp prst="textNoShape">
              <a:avLst/>
            </a:prstTxWarp>
          </a:bodyPr>
          <a:lstStyle>
            <a:lvl1pPr algn="r">
              <a:defRPr sz="1778">
                <a:solidFill>
                  <a:srgbClr val="898989"/>
                </a:solidFill>
              </a:defRPr>
            </a:lvl1pPr>
          </a:lstStyle>
          <a:p>
            <a:pPr fontAlgn="base">
              <a:spcBef>
                <a:spcPct val="0"/>
              </a:spcBef>
              <a:spcAft>
                <a:spcPct val="0"/>
              </a:spcAft>
            </a:pPr>
            <a:fld id="{7347763C-B7C9-4258-8522-16F9FB63DB6E}" type="slidenum">
              <a:rPr lang="en-US" altLang="nl-NL" smtClean="0">
                <a:ea typeface="MS PGothic" panose="020B0600070205080204" pitchFamily="34" charset="-128"/>
              </a:rPr>
              <a:pPr fontAlgn="base">
                <a:spcBef>
                  <a:spcPct val="0"/>
                </a:spcBef>
                <a:spcAft>
                  <a:spcPct val="0"/>
                </a:spcAft>
              </a:pPr>
              <a:t>‹nr.›</a:t>
            </a:fld>
            <a:endParaRPr lang="en-US" altLang="nl-NL" smtClean="0">
              <a:ea typeface="MS PGothic" panose="020B0600070205080204" pitchFamily="34" charset="-128"/>
            </a:endParaRPr>
          </a:p>
        </p:txBody>
      </p:sp>
    </p:spTree>
    <p:extLst>
      <p:ext uri="{BB962C8B-B14F-4D97-AF65-F5344CB8AC3E}">
        <p14:creationId xmlns:p14="http://schemas.microsoft.com/office/powerpoint/2010/main" val="3456514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77250" rtl="0" fontAlgn="base">
        <a:spcBef>
          <a:spcPct val="0"/>
        </a:spcBef>
        <a:spcAft>
          <a:spcPct val="0"/>
        </a:spcAft>
        <a:defRPr sz="6518" kern="1200">
          <a:solidFill>
            <a:schemeClr val="tx1"/>
          </a:solidFill>
          <a:latin typeface="+mj-lt"/>
          <a:ea typeface="MS PGothic" panose="020B0600070205080204" pitchFamily="34" charset="-128"/>
          <a:cs typeface="+mj-cs"/>
        </a:defRPr>
      </a:lvl1pPr>
      <a:lvl2pPr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2pPr>
      <a:lvl3pPr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3pPr>
      <a:lvl4pPr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4pPr>
      <a:lvl5pPr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5pPr>
      <a:lvl6pPr marL="677250"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6pPr>
      <a:lvl7pPr marL="1354501"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7pPr>
      <a:lvl8pPr marL="2031751"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8pPr>
      <a:lvl9pPr marL="2709001" algn="ctr" defTabSz="677250" rtl="0" fontAlgn="base">
        <a:spcBef>
          <a:spcPct val="0"/>
        </a:spcBef>
        <a:spcAft>
          <a:spcPct val="0"/>
        </a:spcAft>
        <a:defRPr sz="6518">
          <a:solidFill>
            <a:schemeClr val="tx1"/>
          </a:solidFill>
          <a:latin typeface="Calibri" panose="020F0502020204030204" pitchFamily="34" charset="0"/>
          <a:ea typeface="MS PGothic" panose="020B0600070205080204" pitchFamily="34" charset="-128"/>
        </a:defRPr>
      </a:lvl9pPr>
    </p:titleStyle>
    <p:bodyStyle>
      <a:lvl1pPr marL="507938" indent="-507938" algn="l" defTabSz="677250" rtl="0" fontAlgn="base">
        <a:spcBef>
          <a:spcPct val="20000"/>
        </a:spcBef>
        <a:spcAft>
          <a:spcPct val="0"/>
        </a:spcAft>
        <a:buFont typeface="Arial" panose="020B0604020202020204" pitchFamily="34" charset="0"/>
        <a:buChar char="•"/>
        <a:defRPr sz="4740" kern="1200">
          <a:solidFill>
            <a:schemeClr val="tx1"/>
          </a:solidFill>
          <a:latin typeface="+mn-lt"/>
          <a:ea typeface="MS PGothic" panose="020B0600070205080204" pitchFamily="34" charset="-128"/>
          <a:cs typeface="+mn-cs"/>
        </a:defRPr>
      </a:lvl1pPr>
      <a:lvl2pPr marL="1100532" indent="-423281" algn="l" defTabSz="677250" rtl="0" fontAlgn="base">
        <a:spcBef>
          <a:spcPct val="20000"/>
        </a:spcBef>
        <a:spcAft>
          <a:spcPct val="0"/>
        </a:spcAft>
        <a:buFont typeface="Arial" panose="020B0604020202020204" pitchFamily="34" charset="0"/>
        <a:buChar char="–"/>
        <a:defRPr sz="4148" kern="1200">
          <a:solidFill>
            <a:schemeClr val="tx1"/>
          </a:solidFill>
          <a:latin typeface="+mn-lt"/>
          <a:ea typeface="MS PGothic" panose="020B0600070205080204" pitchFamily="34" charset="-128"/>
          <a:cs typeface="+mn-cs"/>
        </a:defRPr>
      </a:lvl2pPr>
      <a:lvl3pPr marL="1693126" indent="-338625" algn="l" defTabSz="677250" rtl="0" fontAlgn="base">
        <a:spcBef>
          <a:spcPct val="20000"/>
        </a:spcBef>
        <a:spcAft>
          <a:spcPct val="0"/>
        </a:spcAft>
        <a:buFont typeface="Arial" panose="020B0604020202020204" pitchFamily="34" charset="0"/>
        <a:buChar char="•"/>
        <a:defRPr sz="3555" kern="1200">
          <a:solidFill>
            <a:schemeClr val="tx1"/>
          </a:solidFill>
          <a:latin typeface="+mn-lt"/>
          <a:ea typeface="MS PGothic" panose="020B0600070205080204" pitchFamily="34" charset="-128"/>
          <a:cs typeface="+mn-cs"/>
        </a:defRPr>
      </a:lvl3pPr>
      <a:lvl4pPr marL="2370376" indent="-338625" algn="l" defTabSz="677250" rtl="0" fontAlgn="base">
        <a:spcBef>
          <a:spcPct val="20000"/>
        </a:spcBef>
        <a:spcAft>
          <a:spcPct val="0"/>
        </a:spcAft>
        <a:buFont typeface="Arial" panose="020B0604020202020204" pitchFamily="34" charset="0"/>
        <a:buChar char="–"/>
        <a:defRPr sz="2963" kern="1200">
          <a:solidFill>
            <a:schemeClr val="tx1"/>
          </a:solidFill>
          <a:latin typeface="+mn-lt"/>
          <a:ea typeface="MS PGothic" panose="020B0600070205080204" pitchFamily="34" charset="-128"/>
          <a:cs typeface="+mn-cs"/>
        </a:defRPr>
      </a:lvl4pPr>
      <a:lvl5pPr marL="3047627" indent="-338625" algn="l" defTabSz="677250" rtl="0" fontAlgn="base">
        <a:spcBef>
          <a:spcPct val="20000"/>
        </a:spcBef>
        <a:spcAft>
          <a:spcPct val="0"/>
        </a:spcAft>
        <a:buFont typeface="Arial" panose="020B0604020202020204" pitchFamily="34" charset="0"/>
        <a:buChar char="»"/>
        <a:defRPr sz="2963" kern="1200">
          <a:solidFill>
            <a:schemeClr val="tx1"/>
          </a:solidFill>
          <a:latin typeface="+mn-lt"/>
          <a:ea typeface="MS PGothic" panose="020B0600070205080204" pitchFamily="34" charset="-128"/>
          <a:cs typeface="+mn-cs"/>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7" y="0"/>
            <a:ext cx="16253460" cy="10158413"/>
          </a:xfrm>
          <a:prstGeom prst="rect">
            <a:avLst/>
          </a:prstGeom>
        </p:spPr>
      </p:pic>
      <p:sp>
        <p:nvSpPr>
          <p:cNvPr id="3" name="Tekstvak 2"/>
          <p:cNvSpPr txBox="1"/>
          <p:nvPr/>
        </p:nvSpPr>
        <p:spPr>
          <a:xfrm>
            <a:off x="2520329" y="2253200"/>
            <a:ext cx="11234025" cy="3431709"/>
          </a:xfrm>
          <a:prstGeom prst="rect">
            <a:avLst/>
          </a:prstGeom>
          <a:noFill/>
        </p:spPr>
        <p:txBody>
          <a:bodyPr wrap="square" rtlCol="0">
            <a:spAutoFit/>
          </a:bodyPr>
          <a:lstStyle/>
          <a:p>
            <a:pPr>
              <a:lnSpc>
                <a:spcPct val="70000"/>
              </a:lnSpc>
            </a:pPr>
            <a:r>
              <a:rPr lang="nl-NL" sz="9500" dirty="0" smtClean="0">
                <a:solidFill>
                  <a:schemeClr val="bg1"/>
                </a:solidFill>
                <a:latin typeface="EuropaGroNr1SHOP-Med"/>
                <a:cs typeface="EuropaGroNr1SHOP-Med"/>
              </a:rPr>
              <a:t>Special strength for throwers</a:t>
            </a:r>
          </a:p>
          <a:p>
            <a:pPr>
              <a:lnSpc>
                <a:spcPct val="70000"/>
              </a:lnSpc>
            </a:pPr>
            <a:endParaRPr lang="nl-NL" sz="6600" dirty="0" smtClean="0">
              <a:solidFill>
                <a:schemeClr val="bg1"/>
              </a:solidFill>
              <a:latin typeface="EuropaGroNr1SHOP-Med"/>
              <a:cs typeface="EuropaGroNr1SHOP-Med"/>
            </a:endParaRPr>
          </a:p>
          <a:p>
            <a:pPr>
              <a:lnSpc>
                <a:spcPct val="70000"/>
              </a:lnSpc>
            </a:pPr>
            <a:r>
              <a:rPr lang="nl-NL" sz="5400" dirty="0" smtClean="0">
                <a:latin typeface="EuropaGroNr1SHOP-Lig"/>
                <a:cs typeface="EuropaGroNr1SHOP-Lig"/>
              </a:rPr>
              <a:t>A practical view</a:t>
            </a:r>
            <a:endParaRPr lang="nl-NL" sz="5400" dirty="0">
              <a:latin typeface="EuropaGroNr1SHOP-Lig"/>
              <a:cs typeface="EuropaGroNr1SHOP-Lig"/>
            </a:endParaRPr>
          </a:p>
        </p:txBody>
      </p:sp>
      <p:sp>
        <p:nvSpPr>
          <p:cNvPr id="4" name="Tekstvak 3"/>
          <p:cNvSpPr txBox="1"/>
          <p:nvPr/>
        </p:nvSpPr>
        <p:spPr>
          <a:xfrm>
            <a:off x="11743414" y="9071884"/>
            <a:ext cx="2703443" cy="369332"/>
          </a:xfrm>
          <a:prstGeom prst="rect">
            <a:avLst/>
          </a:prstGeom>
          <a:noFill/>
        </p:spPr>
        <p:txBody>
          <a:bodyPr wrap="square" rtlCol="0">
            <a:spAutoFit/>
          </a:bodyPr>
          <a:lstStyle/>
          <a:p>
            <a:r>
              <a:rPr lang="nl-NL" dirty="0" smtClean="0"/>
              <a:t>Gert Damkat, Oslo 2018</a:t>
            </a:r>
            <a:endParaRPr lang="nl-NL" dirty="0"/>
          </a:p>
        </p:txBody>
      </p:sp>
    </p:spTree>
    <p:extLst>
      <p:ext uri="{BB962C8B-B14F-4D97-AF65-F5344CB8AC3E}">
        <p14:creationId xmlns:p14="http://schemas.microsoft.com/office/powerpoint/2010/main" val="1659267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09282" y="1358153"/>
            <a:ext cx="10394577" cy="4504765"/>
          </a:xfrm>
        </p:spPr>
        <p:txBody>
          <a:bodyPr/>
          <a:lstStyle/>
          <a:p>
            <a:pPr marL="0" indent="0">
              <a:buNone/>
            </a:pPr>
            <a:r>
              <a:rPr lang="en-US" dirty="0"/>
              <a:t>Differential </a:t>
            </a:r>
            <a:r>
              <a:rPr lang="en-US" dirty="0" smtClean="0"/>
              <a:t>learning:</a:t>
            </a:r>
          </a:p>
          <a:p>
            <a:pPr marL="0" indent="0">
              <a:buNone/>
            </a:pPr>
            <a:endParaRPr lang="en-US" dirty="0" smtClean="0"/>
          </a:p>
          <a:p>
            <a:pPr marL="0" indent="0">
              <a:buNone/>
            </a:pPr>
            <a:r>
              <a:rPr lang="en-US" dirty="0" smtClean="0"/>
              <a:t>Variation </a:t>
            </a:r>
            <a:r>
              <a:rPr lang="en-US" dirty="0"/>
              <a:t>can also come in different forms such as changing the environment, changing the task, or changing the organism. </a:t>
            </a:r>
            <a:r>
              <a:rPr lang="en-US" dirty="0" smtClean="0"/>
              <a:t>For </a:t>
            </a:r>
            <a:r>
              <a:rPr lang="en-US" dirty="0"/>
              <a:t>example changing the organism by pre-fatiguing an athlete can help develop technique that will be stronger under pressure.</a:t>
            </a:r>
            <a:endParaRPr lang="nl-NL" dirty="0"/>
          </a:p>
        </p:txBody>
      </p:sp>
      <p:sp>
        <p:nvSpPr>
          <p:cNvPr id="4" name="Tekstvak 3"/>
          <p:cNvSpPr txBox="1"/>
          <p:nvPr/>
        </p:nvSpPr>
        <p:spPr>
          <a:xfrm>
            <a:off x="1922929" y="6736976"/>
            <a:ext cx="8875059" cy="584775"/>
          </a:xfrm>
          <a:prstGeom prst="rect">
            <a:avLst/>
          </a:prstGeom>
          <a:noFill/>
        </p:spPr>
        <p:txBody>
          <a:bodyPr wrap="square" rtlCol="0">
            <a:spAutoFit/>
          </a:bodyPr>
          <a:lstStyle/>
          <a:p>
            <a:r>
              <a:rPr lang="nl-NL" sz="3200" dirty="0" smtClean="0"/>
              <a:t>Wolfgang Schöllhorn: </a:t>
            </a:r>
            <a:r>
              <a:rPr lang="nl-NL" sz="3200" dirty="0"/>
              <a:t>d</a:t>
            </a:r>
            <a:r>
              <a:rPr lang="nl-NL" sz="3200" dirty="0" smtClean="0"/>
              <a:t>ifferenzieles lernen</a:t>
            </a:r>
            <a:r>
              <a:rPr lang="nl-NL" sz="3200" dirty="0" smtClean="0">
                <a:solidFill>
                  <a:srgbClr val="FF0000"/>
                </a:solidFill>
              </a:rPr>
              <a:t>*</a:t>
            </a:r>
            <a:endParaRPr lang="nl-NL" sz="3200" dirty="0">
              <a:solidFill>
                <a:srgbClr val="FF0000"/>
              </a:solidFill>
            </a:endParaRPr>
          </a:p>
        </p:txBody>
      </p:sp>
      <p:pic>
        <p:nvPicPr>
          <p:cNvPr id="5" name="Afbeelding 4"/>
          <p:cNvPicPr>
            <a:picLocks noChangeAspect="1"/>
          </p:cNvPicPr>
          <p:nvPr/>
        </p:nvPicPr>
        <p:blipFill>
          <a:blip r:embed="rId2"/>
          <a:stretch>
            <a:fillRect/>
          </a:stretch>
        </p:blipFill>
        <p:spPr>
          <a:xfrm>
            <a:off x="11179180" y="0"/>
            <a:ext cx="5078408" cy="10156816"/>
          </a:xfrm>
          <a:prstGeom prst="rect">
            <a:avLst/>
          </a:prstGeom>
        </p:spPr>
      </p:pic>
    </p:spTree>
    <p:extLst>
      <p:ext uri="{BB962C8B-B14F-4D97-AF65-F5344CB8AC3E}">
        <p14:creationId xmlns:p14="http://schemas.microsoft.com/office/powerpoint/2010/main" val="3696581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(more) emphasis on:</a:t>
            </a:r>
            <a:endParaRPr lang="nl-NL" dirty="0"/>
          </a:p>
        </p:txBody>
      </p:sp>
      <p:sp>
        <p:nvSpPr>
          <p:cNvPr id="3" name="Tijdelijke aanduiding voor inhoud 2"/>
          <p:cNvSpPr>
            <a:spLocks noGrp="1"/>
          </p:cNvSpPr>
          <p:nvPr>
            <p:ph idx="1"/>
          </p:nvPr>
        </p:nvSpPr>
        <p:spPr>
          <a:xfrm>
            <a:off x="3031647" y="2568388"/>
            <a:ext cx="6903924" cy="6468036"/>
          </a:xfrm>
        </p:spPr>
        <p:txBody>
          <a:bodyPr>
            <a:normAutofit/>
          </a:bodyPr>
          <a:lstStyle/>
          <a:p>
            <a:r>
              <a:rPr lang="en-US" dirty="0" smtClean="0"/>
              <a:t>strength(ening)</a:t>
            </a:r>
          </a:p>
          <a:p>
            <a:r>
              <a:rPr lang="en-US" dirty="0"/>
              <a:t>speed of the overall </a:t>
            </a:r>
            <a:r>
              <a:rPr lang="en-US" dirty="0" smtClean="0"/>
              <a:t>movement</a:t>
            </a:r>
          </a:p>
          <a:p>
            <a:r>
              <a:rPr lang="en-US" dirty="0" smtClean="0"/>
              <a:t>power</a:t>
            </a:r>
            <a:endParaRPr lang="en-US" dirty="0"/>
          </a:p>
          <a:p>
            <a:r>
              <a:rPr lang="en-US" dirty="0" smtClean="0"/>
              <a:t>rythm</a:t>
            </a:r>
            <a:endParaRPr lang="en-US" dirty="0"/>
          </a:p>
          <a:p>
            <a:r>
              <a:rPr lang="en-US" dirty="0"/>
              <a:t>b</a:t>
            </a:r>
            <a:r>
              <a:rPr lang="en-US" dirty="0" smtClean="0"/>
              <a:t>alance / propriocepsis</a:t>
            </a:r>
            <a:endParaRPr lang="en-US" dirty="0"/>
          </a:p>
          <a:p>
            <a:r>
              <a:rPr lang="en-US" dirty="0" smtClean="0"/>
              <a:t>(</a:t>
            </a:r>
            <a:r>
              <a:rPr lang="en-US" dirty="0"/>
              <a:t>part of ) the </a:t>
            </a:r>
            <a:r>
              <a:rPr lang="en-US" dirty="0" smtClean="0"/>
              <a:t>sport-specific movement</a:t>
            </a:r>
            <a:endParaRPr lang="en-US" dirty="0"/>
          </a:p>
          <a:p>
            <a:r>
              <a:rPr lang="en-US" dirty="0" smtClean="0"/>
              <a:t>flexibility </a:t>
            </a:r>
            <a:r>
              <a:rPr lang="en-US" dirty="0"/>
              <a:t>/ </a:t>
            </a:r>
            <a:r>
              <a:rPr lang="en-US" dirty="0" smtClean="0"/>
              <a:t>mobility</a:t>
            </a:r>
          </a:p>
          <a:p>
            <a:r>
              <a:rPr lang="en-US" dirty="0"/>
              <a:t>plyometrics</a:t>
            </a:r>
          </a:p>
          <a:p>
            <a:r>
              <a:rPr lang="en-US" dirty="0" smtClean="0"/>
              <a:t>torque</a:t>
            </a:r>
          </a:p>
          <a:p>
            <a:r>
              <a:rPr lang="en-US" dirty="0" smtClean="0"/>
              <a:t>etc.</a:t>
            </a:r>
          </a:p>
          <a:p>
            <a:r>
              <a:rPr lang="en-US" dirty="0" smtClean="0"/>
              <a:t>a combination of parameters</a:t>
            </a:r>
            <a:endParaRPr lang="nl-NL" dirty="0"/>
          </a:p>
        </p:txBody>
      </p:sp>
    </p:spTree>
    <p:extLst>
      <p:ext uri="{BB962C8B-B14F-4D97-AF65-F5344CB8AC3E}">
        <p14:creationId xmlns:p14="http://schemas.microsoft.com/office/powerpoint/2010/main" val="2928262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364" y="3273569"/>
            <a:ext cx="12312838" cy="6031796"/>
          </a:xfrm>
          <a:prstGeom prst="rect">
            <a:avLst/>
          </a:prstGeom>
        </p:spPr>
      </p:pic>
      <p:sp>
        <p:nvSpPr>
          <p:cNvPr id="3" name="Tekstvak 2"/>
          <p:cNvSpPr txBox="1"/>
          <p:nvPr/>
        </p:nvSpPr>
        <p:spPr>
          <a:xfrm>
            <a:off x="3966882" y="1183341"/>
            <a:ext cx="8095130" cy="707886"/>
          </a:xfrm>
          <a:prstGeom prst="rect">
            <a:avLst/>
          </a:prstGeom>
          <a:noFill/>
        </p:spPr>
        <p:txBody>
          <a:bodyPr wrap="square" rtlCol="0">
            <a:spAutoFit/>
          </a:bodyPr>
          <a:lstStyle/>
          <a:p>
            <a:r>
              <a:rPr lang="nl-NL" sz="4000" dirty="0" smtClean="0"/>
              <a:t>Specific strength improvement: </a:t>
            </a:r>
            <a:endParaRPr lang="nl-NL" sz="4000" dirty="0"/>
          </a:p>
        </p:txBody>
      </p:sp>
    </p:spTree>
    <p:extLst>
      <p:ext uri="{BB962C8B-B14F-4D97-AF65-F5344CB8AC3E}">
        <p14:creationId xmlns:p14="http://schemas.microsoft.com/office/powerpoint/2010/main" val="3927676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8671" y="4779496"/>
            <a:ext cx="5378917" cy="5378917"/>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682" y="1"/>
            <a:ext cx="4671453" cy="4948518"/>
          </a:xfrm>
          <a:prstGeom prst="rect">
            <a:avLst/>
          </a:prstGeom>
        </p:spPr>
      </p:pic>
      <p:sp>
        <p:nvSpPr>
          <p:cNvPr id="4" name="Tekstvak 3"/>
          <p:cNvSpPr txBox="1"/>
          <p:nvPr/>
        </p:nvSpPr>
        <p:spPr>
          <a:xfrm>
            <a:off x="829340" y="1467293"/>
            <a:ext cx="3997841" cy="1446550"/>
          </a:xfrm>
          <a:prstGeom prst="rect">
            <a:avLst/>
          </a:prstGeom>
          <a:noFill/>
        </p:spPr>
        <p:txBody>
          <a:bodyPr wrap="square" rtlCol="0">
            <a:spAutoFit/>
          </a:bodyPr>
          <a:lstStyle/>
          <a:p>
            <a:r>
              <a:rPr lang="nl-NL" sz="4400" b="1" dirty="0" smtClean="0"/>
              <a:t>Examples Hammer throw</a:t>
            </a:r>
            <a:endParaRPr lang="nl-NL" sz="4400" b="1" dirty="0"/>
          </a:p>
        </p:txBody>
      </p:sp>
      <p:sp>
        <p:nvSpPr>
          <p:cNvPr id="5" name="Tekstvak 4"/>
          <p:cNvSpPr txBox="1"/>
          <p:nvPr/>
        </p:nvSpPr>
        <p:spPr>
          <a:xfrm>
            <a:off x="995082" y="6583970"/>
            <a:ext cx="6038043" cy="2554545"/>
          </a:xfrm>
          <a:prstGeom prst="rect">
            <a:avLst/>
          </a:prstGeom>
          <a:noFill/>
        </p:spPr>
        <p:txBody>
          <a:bodyPr wrap="square" rtlCol="0">
            <a:spAutoFit/>
          </a:bodyPr>
          <a:lstStyle/>
          <a:p>
            <a:pPr marL="285750" indent="-285750">
              <a:buFont typeface="Arial" panose="020B0604020202020204" pitchFamily="34" charset="0"/>
              <a:buChar char="•"/>
            </a:pPr>
            <a:r>
              <a:rPr lang="nl-NL" sz="4000" dirty="0" smtClean="0"/>
              <a:t>S &amp; S</a:t>
            </a:r>
          </a:p>
          <a:p>
            <a:pPr marL="285750" indent="-285750">
              <a:buFont typeface="Arial" panose="020B0604020202020204" pitchFamily="34" charset="0"/>
              <a:buChar char="•"/>
            </a:pPr>
            <a:r>
              <a:rPr lang="nl-NL" sz="4000" dirty="0" smtClean="0"/>
              <a:t>Bernhard Riedel (Haber, Rodenau, </a:t>
            </a:r>
            <a:r>
              <a:rPr lang="nl-NL" sz="4000" dirty="0" err="1" smtClean="0"/>
              <a:t>Weis</a:t>
            </a:r>
            <a:r>
              <a:rPr lang="nl-NL" sz="4000" dirty="0" smtClean="0"/>
              <a:t>, Kobs)</a:t>
            </a:r>
          </a:p>
          <a:p>
            <a:pPr marL="285750" indent="-285750">
              <a:buFont typeface="Arial" panose="020B0604020202020204" pitchFamily="34" charset="0"/>
              <a:buChar char="•"/>
            </a:pPr>
            <a:r>
              <a:rPr lang="nl-NL" sz="4000" dirty="0" smtClean="0"/>
              <a:t>Marin Ständner</a:t>
            </a:r>
            <a:endParaRPr lang="nl-NL" sz="4000" dirty="0"/>
          </a:p>
        </p:txBody>
      </p:sp>
    </p:spTree>
    <p:extLst>
      <p:ext uri="{BB962C8B-B14F-4D97-AF65-F5344CB8AC3E}">
        <p14:creationId xmlns:p14="http://schemas.microsoft.com/office/powerpoint/2010/main" val="1253356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573305" y="682207"/>
            <a:ext cx="12586448" cy="3046988"/>
          </a:xfrm>
          <a:prstGeom prst="rect">
            <a:avLst/>
          </a:prstGeom>
          <a:noFill/>
        </p:spPr>
        <p:txBody>
          <a:bodyPr wrap="square" rtlCol="0">
            <a:spAutoFit/>
          </a:bodyPr>
          <a:lstStyle/>
          <a:p>
            <a:pPr marL="457200" indent="-457200">
              <a:buFont typeface="Arial" panose="020B0604020202020204" pitchFamily="34" charset="0"/>
              <a:buChar char="•"/>
            </a:pPr>
            <a:r>
              <a:rPr lang="nl-NL" sz="3200" dirty="0" smtClean="0"/>
              <a:t>transfer = more centimeters and meters, is wat counts most, of course</a:t>
            </a:r>
          </a:p>
          <a:p>
            <a:r>
              <a:rPr lang="nl-NL" sz="3200" dirty="0" smtClean="0"/>
              <a:t>     (but most of the time you first have to invest before you can harvest</a:t>
            </a:r>
          </a:p>
          <a:p>
            <a:r>
              <a:rPr lang="nl-NL" sz="3200" dirty="0" smtClean="0"/>
              <a:t>      </a:t>
            </a:r>
            <a:r>
              <a:rPr lang="nl-NL" sz="3200" dirty="0" smtClean="0">
                <a:sym typeface="Wingdings" panose="05000000000000000000" pitchFamily="2" charset="2"/>
              </a:rPr>
              <a:t> </a:t>
            </a:r>
            <a:r>
              <a:rPr lang="nl-NL" sz="3200" dirty="0" smtClean="0"/>
              <a:t>adaption takes time!)</a:t>
            </a:r>
          </a:p>
          <a:p>
            <a:endParaRPr lang="nl-NL" sz="3200" dirty="0"/>
          </a:p>
          <a:p>
            <a:pPr marL="457200" indent="-457200">
              <a:buFont typeface="Arial" panose="020B0604020202020204" pitchFamily="34" charset="0"/>
              <a:buChar char="•"/>
            </a:pPr>
            <a:endParaRPr lang="nl-NL" sz="3200" dirty="0" smtClean="0"/>
          </a:p>
          <a:p>
            <a:pPr marL="457200" indent="-457200">
              <a:buFont typeface="Arial" panose="020B0604020202020204" pitchFamily="34" charset="0"/>
              <a:buChar char="•"/>
            </a:pPr>
            <a:r>
              <a:rPr lang="nl-NL" sz="3200" dirty="0" smtClean="0"/>
              <a:t>It’s good to know the limits of wat is possible (but don’t go to far!)</a:t>
            </a:r>
            <a:endParaRPr lang="nl-NL" sz="320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688" y="4506255"/>
            <a:ext cx="8463517" cy="4126140"/>
          </a:xfrm>
          <a:prstGeom prst="rect">
            <a:avLst/>
          </a:prstGeom>
        </p:spPr>
      </p:pic>
    </p:spTree>
    <p:extLst>
      <p:ext uri="{BB962C8B-B14F-4D97-AF65-F5344CB8AC3E}">
        <p14:creationId xmlns:p14="http://schemas.microsoft.com/office/powerpoint/2010/main" val="2379401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10000"/>
          </a:bodyPr>
          <a:lstStyle/>
          <a:p>
            <a:endParaRPr lang="en-US" dirty="0"/>
          </a:p>
          <a:p>
            <a:r>
              <a:rPr lang="en-US" dirty="0" smtClean="0"/>
              <a:t>We </a:t>
            </a:r>
            <a:r>
              <a:rPr lang="en-US" dirty="0"/>
              <a:t>can learn by break things down (part method) or keeping them together (whole method). Where possible, keep things together. As discussed above, the body needs help building those links and does not function well unless </a:t>
            </a:r>
            <a:r>
              <a:rPr lang="en-US" dirty="0" smtClean="0"/>
              <a:t>each </a:t>
            </a:r>
            <a:r>
              <a:rPr lang="en-US" dirty="0"/>
              <a:t>part is connected to the result you want</a:t>
            </a:r>
            <a:r>
              <a:rPr lang="en-US" dirty="0" smtClean="0"/>
              <a:t>.</a:t>
            </a:r>
          </a:p>
          <a:p>
            <a:endParaRPr lang="en-US" dirty="0"/>
          </a:p>
          <a:p>
            <a:r>
              <a:rPr lang="en-US" dirty="0"/>
              <a:t>Think outside the body – All too often I tell athletes what to do with a muscle or limb, but the body thinks in terms of movements and not muscles. Research has shown that movements can be better controlled when the focus lays outside the body rather than inside it. </a:t>
            </a:r>
            <a:endParaRPr lang="en-US" dirty="0" smtClean="0"/>
          </a:p>
          <a:p>
            <a:endParaRPr lang="en-US" dirty="0"/>
          </a:p>
          <a:p>
            <a:r>
              <a:rPr lang="en-US" dirty="0" smtClean="0"/>
              <a:t>Thinking </a:t>
            </a:r>
            <a:r>
              <a:rPr lang="en-US" dirty="0"/>
              <a:t>about the intention of the movement rather than the flexion of the muscle helps. This type of thinking is lacking in the weight room. We need to find strength training exercises with a similar intention to the movements we are training </a:t>
            </a:r>
            <a:r>
              <a:rPr lang="en-US" dirty="0" smtClean="0"/>
              <a:t>for!</a:t>
            </a:r>
            <a:endParaRPr lang="nl-NL" dirty="0"/>
          </a:p>
        </p:txBody>
      </p:sp>
      <p:sp>
        <p:nvSpPr>
          <p:cNvPr id="4" name="Tekstvak 3"/>
          <p:cNvSpPr txBox="1"/>
          <p:nvPr/>
        </p:nvSpPr>
        <p:spPr>
          <a:xfrm>
            <a:off x="1532965" y="793376"/>
            <a:ext cx="12183035" cy="769441"/>
          </a:xfrm>
          <a:prstGeom prst="rect">
            <a:avLst/>
          </a:prstGeom>
          <a:noFill/>
        </p:spPr>
        <p:txBody>
          <a:bodyPr wrap="square" rtlCol="0">
            <a:spAutoFit/>
          </a:bodyPr>
          <a:lstStyle/>
          <a:p>
            <a:r>
              <a:rPr lang="nl-NL" sz="4400" dirty="0" smtClean="0"/>
              <a:t>Discussion…:</a:t>
            </a:r>
            <a:endParaRPr lang="nl-NL" sz="4400" dirty="0"/>
          </a:p>
        </p:txBody>
      </p:sp>
    </p:spTree>
    <p:extLst>
      <p:ext uri="{BB962C8B-B14F-4D97-AF65-F5344CB8AC3E}">
        <p14:creationId xmlns:p14="http://schemas.microsoft.com/office/powerpoint/2010/main" val="2258861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 y="0"/>
            <a:ext cx="7826189" cy="5217459"/>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13" y="5399158"/>
            <a:ext cx="4588140" cy="458814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0328" y="6011556"/>
            <a:ext cx="4146857" cy="4146857"/>
          </a:xfrm>
          <a:prstGeom prst="rect">
            <a:avLst/>
          </a:prstGeom>
        </p:spPr>
      </p:pic>
      <p:pic>
        <p:nvPicPr>
          <p:cNvPr id="6" name="Afbeelding 5"/>
          <p:cNvPicPr>
            <a:picLocks noChangeAspect="1"/>
          </p:cNvPicPr>
          <p:nvPr/>
        </p:nvPicPr>
        <p:blipFill>
          <a:blip r:embed="rId5"/>
          <a:stretch>
            <a:fillRect/>
          </a:stretch>
        </p:blipFill>
        <p:spPr>
          <a:xfrm>
            <a:off x="7827167" y="0"/>
            <a:ext cx="8430421" cy="5620280"/>
          </a:xfrm>
          <a:prstGeom prst="rect">
            <a:avLst/>
          </a:prstGeom>
        </p:spPr>
      </p:pic>
      <p:pic>
        <p:nvPicPr>
          <p:cNvPr id="7" name="Afbeelding 6"/>
          <p:cNvPicPr>
            <a:picLocks noChangeAspect="1"/>
          </p:cNvPicPr>
          <p:nvPr/>
        </p:nvPicPr>
        <p:blipFill>
          <a:blip r:embed="rId6"/>
          <a:stretch>
            <a:fillRect/>
          </a:stretch>
        </p:blipFill>
        <p:spPr>
          <a:xfrm>
            <a:off x="6709569" y="7018353"/>
            <a:ext cx="2961618" cy="2381141"/>
          </a:xfrm>
          <a:prstGeom prst="rect">
            <a:avLst/>
          </a:prstGeom>
        </p:spPr>
      </p:pic>
    </p:spTree>
    <p:extLst>
      <p:ext uri="{BB962C8B-B14F-4D97-AF65-F5344CB8AC3E}">
        <p14:creationId xmlns:p14="http://schemas.microsoft.com/office/powerpoint/2010/main" val="901565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64" y="-294127"/>
            <a:ext cx="14027097" cy="9912260"/>
          </a:xfrm>
          <a:prstGeom prst="rect">
            <a:avLst/>
          </a:prstGeom>
        </p:spPr>
      </p:pic>
    </p:spTree>
    <p:extLst>
      <p:ext uri="{BB962C8B-B14F-4D97-AF65-F5344CB8AC3E}">
        <p14:creationId xmlns:p14="http://schemas.microsoft.com/office/powerpoint/2010/main" val="443243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875" y="0"/>
            <a:ext cx="13489713" cy="10158413"/>
          </a:xfrm>
          <a:prstGeom prst="rect">
            <a:avLst/>
          </a:prstGeom>
        </p:spPr>
      </p:pic>
      <p:sp>
        <p:nvSpPr>
          <p:cNvPr id="3" name="Tekstvak 2"/>
          <p:cNvSpPr txBox="1"/>
          <p:nvPr/>
        </p:nvSpPr>
        <p:spPr>
          <a:xfrm>
            <a:off x="174812" y="2017059"/>
            <a:ext cx="2286000" cy="2862322"/>
          </a:xfrm>
          <a:prstGeom prst="rect">
            <a:avLst/>
          </a:prstGeom>
          <a:noFill/>
        </p:spPr>
        <p:txBody>
          <a:bodyPr wrap="square" rtlCol="0">
            <a:spAutoFit/>
          </a:bodyPr>
          <a:lstStyle/>
          <a:p>
            <a:r>
              <a:rPr lang="nl-NL" sz="3600" dirty="0" smtClean="0"/>
              <a:t>German Zubringer </a:t>
            </a:r>
            <a:r>
              <a:rPr lang="nl-NL" sz="3600" dirty="0"/>
              <a:t>L</a:t>
            </a:r>
            <a:r>
              <a:rPr lang="nl-NL" sz="3600" dirty="0" smtClean="0"/>
              <a:t>eistungen  Discus men</a:t>
            </a:r>
            <a:endParaRPr lang="nl-NL" sz="3600" dirty="0"/>
          </a:p>
        </p:txBody>
      </p:sp>
    </p:spTree>
    <p:extLst>
      <p:ext uri="{BB962C8B-B14F-4D97-AF65-F5344CB8AC3E}">
        <p14:creationId xmlns:p14="http://schemas.microsoft.com/office/powerpoint/2010/main" val="141372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Case study: Corinne Nugter</a:t>
            </a:r>
            <a:endParaRPr lang="nl-NL" dirty="0"/>
          </a:p>
        </p:txBody>
      </p:sp>
      <p:sp>
        <p:nvSpPr>
          <p:cNvPr id="5" name="Tijdelijke aanduiding voor inhoud 4"/>
          <p:cNvSpPr>
            <a:spLocks noGrp="1"/>
          </p:cNvSpPr>
          <p:nvPr>
            <p:ph idx="1"/>
          </p:nvPr>
        </p:nvSpPr>
        <p:spPr>
          <a:xfrm>
            <a:off x="812880" y="2370297"/>
            <a:ext cx="8062179" cy="6704083"/>
          </a:xfrm>
        </p:spPr>
        <p:txBody>
          <a:bodyPr/>
          <a:lstStyle/>
          <a:p>
            <a:endParaRPr lang="nl-NL" sz="3600" dirty="0" smtClean="0"/>
          </a:p>
          <a:p>
            <a:r>
              <a:rPr lang="nl-NL" sz="3600" dirty="0" smtClean="0"/>
              <a:t>1992</a:t>
            </a:r>
          </a:p>
          <a:p>
            <a:endParaRPr lang="nl-NL" sz="3600" dirty="0"/>
          </a:p>
          <a:p>
            <a:r>
              <a:rPr lang="nl-NL" sz="3600" dirty="0"/>
              <a:t>s</a:t>
            </a:r>
            <a:r>
              <a:rPr lang="nl-NL" sz="3600" dirty="0" smtClean="0"/>
              <a:t>ince </a:t>
            </a:r>
            <a:r>
              <a:rPr lang="nl-NL" sz="3600" dirty="0"/>
              <a:t>2009 fulltime atlete </a:t>
            </a:r>
            <a:r>
              <a:rPr lang="nl-NL" sz="3600" dirty="0" smtClean="0"/>
              <a:t>at </a:t>
            </a:r>
          </a:p>
          <a:p>
            <a:pPr marL="0" indent="0">
              <a:buNone/>
            </a:pPr>
            <a:r>
              <a:rPr lang="nl-NL" sz="3600" dirty="0"/>
              <a:t> </a:t>
            </a:r>
            <a:r>
              <a:rPr lang="nl-NL" sz="3600" dirty="0" smtClean="0"/>
              <a:t>    Papendal</a:t>
            </a:r>
            <a:endParaRPr lang="nl-NL" sz="3600" dirty="0"/>
          </a:p>
          <a:p>
            <a:pPr marL="0" indent="0">
              <a:buNone/>
            </a:pPr>
            <a:endParaRPr lang="nl-NL" sz="3600" dirty="0"/>
          </a:p>
          <a:p>
            <a:r>
              <a:rPr lang="nl-NL" sz="3600" dirty="0"/>
              <a:t>q</a:t>
            </a:r>
            <a:r>
              <a:rPr lang="nl-NL" sz="3600" dirty="0" smtClean="0"/>
              <a:t>uit training shotput in 2013</a:t>
            </a:r>
          </a:p>
          <a:p>
            <a:endParaRPr lang="nl-NL" sz="3600" dirty="0"/>
          </a:p>
          <a:p>
            <a:r>
              <a:rPr lang="nl-NL" sz="3600" dirty="0"/>
              <a:t>l</a:t>
            </a:r>
            <a:r>
              <a:rPr lang="nl-NL" sz="3600" dirty="0" smtClean="0"/>
              <a:t>eft handed</a:t>
            </a:r>
            <a:endParaRPr lang="nl-NL" sz="3600" dirty="0"/>
          </a:p>
          <a:p>
            <a:pPr marL="0" indent="0">
              <a:buNone/>
            </a:pPr>
            <a:endParaRPr lang="nl-NL" dirty="0"/>
          </a:p>
        </p:txBody>
      </p:sp>
      <p:pic>
        <p:nvPicPr>
          <p:cNvPr id="6" name="Afbeelding 5"/>
          <p:cNvPicPr>
            <a:picLocks noChangeAspect="1"/>
          </p:cNvPicPr>
          <p:nvPr/>
        </p:nvPicPr>
        <p:blipFill>
          <a:blip r:embed="rId2"/>
          <a:stretch>
            <a:fillRect/>
          </a:stretch>
        </p:blipFill>
        <p:spPr>
          <a:xfrm>
            <a:off x="9497767" y="2881286"/>
            <a:ext cx="5172974" cy="5442156"/>
          </a:xfrm>
          <a:prstGeom prst="rect">
            <a:avLst/>
          </a:prstGeom>
        </p:spPr>
      </p:pic>
    </p:spTree>
    <p:extLst>
      <p:ext uri="{BB962C8B-B14F-4D97-AF65-F5344CB8AC3E}">
        <p14:creationId xmlns:p14="http://schemas.microsoft.com/office/powerpoint/2010/main" val="3243862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Special strength</a:t>
            </a:r>
            <a:endParaRPr lang="nl-NL" dirty="0"/>
          </a:p>
        </p:txBody>
      </p:sp>
      <p:sp>
        <p:nvSpPr>
          <p:cNvPr id="3" name="Tijdelijke aanduiding voor inhoud 2"/>
          <p:cNvSpPr>
            <a:spLocks noGrp="1"/>
          </p:cNvSpPr>
          <p:nvPr>
            <p:ph idx="1"/>
          </p:nvPr>
        </p:nvSpPr>
        <p:spPr>
          <a:xfrm>
            <a:off x="2164976" y="2501153"/>
            <a:ext cx="11080377" cy="5658829"/>
          </a:xfrm>
        </p:spPr>
        <p:txBody>
          <a:bodyPr>
            <a:normAutofit lnSpcReduction="10000"/>
          </a:bodyPr>
          <a:lstStyle/>
          <a:p>
            <a:pPr marL="0" indent="0">
              <a:buNone/>
            </a:pPr>
            <a:endParaRPr lang="nl-NL" dirty="0" smtClean="0"/>
          </a:p>
          <a:p>
            <a:r>
              <a:rPr lang="nl-NL" dirty="0" smtClean="0"/>
              <a:t>Verkhoshansky – Special training for sports</a:t>
            </a:r>
          </a:p>
          <a:p>
            <a:endParaRPr lang="nl-NL" dirty="0"/>
          </a:p>
          <a:p>
            <a:endParaRPr lang="nl-NL" dirty="0" smtClean="0"/>
          </a:p>
          <a:p>
            <a:r>
              <a:rPr lang="en-US" dirty="0" smtClean="0"/>
              <a:t>Frans Bosch- </a:t>
            </a:r>
            <a:r>
              <a:rPr lang="en-US" dirty="0"/>
              <a:t>Strength Training and Coordination: An Integrative Approach</a:t>
            </a:r>
            <a:endParaRPr lang="nl-NL" dirty="0"/>
          </a:p>
          <a:p>
            <a:endParaRPr lang="nl-NL" dirty="0" smtClean="0"/>
          </a:p>
          <a:p>
            <a:endParaRPr lang="nl-NL" dirty="0" smtClean="0"/>
          </a:p>
          <a:p>
            <a:r>
              <a:rPr lang="en-US" dirty="0"/>
              <a:t>The Bondarchuk </a:t>
            </a:r>
            <a:r>
              <a:rPr lang="en-US" dirty="0" smtClean="0"/>
              <a:t>training system </a:t>
            </a:r>
            <a:r>
              <a:rPr lang="en-US" dirty="0"/>
              <a:t>(Martin Bingisser, Derek Evely</a:t>
            </a:r>
            <a:r>
              <a:rPr lang="en-US" dirty="0" smtClean="0"/>
              <a:t>)</a:t>
            </a:r>
          </a:p>
          <a:p>
            <a:pPr marL="0" indent="0">
              <a:buNone/>
            </a:pPr>
            <a:r>
              <a:rPr lang="en-US" dirty="0"/>
              <a:t> </a:t>
            </a:r>
            <a:r>
              <a:rPr lang="en-US" dirty="0" smtClean="0"/>
              <a:t>   </a:t>
            </a:r>
            <a:r>
              <a:rPr lang="en-US" dirty="0"/>
              <a:t>book(s): transfer of training I &amp; 2</a:t>
            </a:r>
          </a:p>
          <a:p>
            <a:endParaRPr lang="nl-NL" dirty="0" smtClean="0"/>
          </a:p>
          <a:p>
            <a:endParaRPr lang="nl-NL" dirty="0"/>
          </a:p>
          <a:p>
            <a:endParaRPr lang="nl-NL" dirty="0"/>
          </a:p>
        </p:txBody>
      </p:sp>
    </p:spTree>
    <p:extLst>
      <p:ext uri="{BB962C8B-B14F-4D97-AF65-F5344CB8AC3E}">
        <p14:creationId xmlns:p14="http://schemas.microsoft.com/office/powerpoint/2010/main" val="117188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052176" cy="9876929"/>
          </a:xfrm>
          <a:prstGeom prst="rect">
            <a:avLst/>
          </a:prstGeom>
        </p:spPr>
      </p:pic>
      <p:sp>
        <p:nvSpPr>
          <p:cNvPr id="3" name="Tekstvak 2"/>
          <p:cNvSpPr txBox="1"/>
          <p:nvPr/>
        </p:nvSpPr>
        <p:spPr>
          <a:xfrm>
            <a:off x="14052177" y="3638490"/>
            <a:ext cx="2286000" cy="2862322"/>
          </a:xfrm>
          <a:prstGeom prst="rect">
            <a:avLst/>
          </a:prstGeom>
          <a:noFill/>
        </p:spPr>
        <p:txBody>
          <a:bodyPr wrap="square" rtlCol="0">
            <a:spAutoFit/>
          </a:bodyPr>
          <a:lstStyle/>
          <a:p>
            <a:r>
              <a:rPr lang="nl-NL" sz="3600" dirty="0" smtClean="0"/>
              <a:t>German Zubringer </a:t>
            </a:r>
            <a:r>
              <a:rPr lang="nl-NL" sz="3600" dirty="0"/>
              <a:t>L</a:t>
            </a:r>
            <a:r>
              <a:rPr lang="nl-NL" sz="3600" dirty="0" smtClean="0"/>
              <a:t>eistungen  Discus women</a:t>
            </a:r>
            <a:endParaRPr lang="nl-NL" sz="3600" dirty="0"/>
          </a:p>
        </p:txBody>
      </p:sp>
    </p:spTree>
    <p:extLst>
      <p:ext uri="{BB962C8B-B14F-4D97-AF65-F5344CB8AC3E}">
        <p14:creationId xmlns:p14="http://schemas.microsoft.com/office/powerpoint/2010/main" val="1053811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326583218"/>
              </p:ext>
            </p:extLst>
          </p:nvPr>
        </p:nvGraphicFramePr>
        <p:xfrm>
          <a:off x="1490870" y="1192695"/>
          <a:ext cx="14093686" cy="8666921"/>
        </p:xfrm>
        <a:graphic>
          <a:graphicData uri="http://schemas.openxmlformats.org/drawingml/2006/chart">
            <c:chart xmlns:c="http://schemas.openxmlformats.org/drawingml/2006/chart" xmlns:r="http://schemas.openxmlformats.org/officeDocument/2006/relationships" r:id="rId2"/>
          </a:graphicData>
        </a:graphic>
      </p:graphicFrame>
      <p:sp>
        <p:nvSpPr>
          <p:cNvPr id="2" name="PIJL-OMLAAG 1"/>
          <p:cNvSpPr/>
          <p:nvPr/>
        </p:nvSpPr>
        <p:spPr>
          <a:xfrm>
            <a:off x="14482482" y="2770095"/>
            <a:ext cx="537883" cy="9412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p:cNvSpPr txBox="1"/>
          <p:nvPr/>
        </p:nvSpPr>
        <p:spPr>
          <a:xfrm>
            <a:off x="2770094" y="497541"/>
            <a:ext cx="9507071" cy="646331"/>
          </a:xfrm>
          <a:prstGeom prst="rect">
            <a:avLst/>
          </a:prstGeom>
          <a:noFill/>
        </p:spPr>
        <p:txBody>
          <a:bodyPr wrap="square" rtlCol="0">
            <a:spAutoFit/>
          </a:bodyPr>
          <a:lstStyle/>
          <a:p>
            <a:r>
              <a:rPr lang="nl-NL" sz="3600" dirty="0" smtClean="0"/>
              <a:t>Personal record development</a:t>
            </a:r>
            <a:endParaRPr lang="nl-NL" sz="3600" dirty="0"/>
          </a:p>
        </p:txBody>
      </p:sp>
    </p:spTree>
    <p:extLst>
      <p:ext uri="{BB962C8B-B14F-4D97-AF65-F5344CB8AC3E}">
        <p14:creationId xmlns:p14="http://schemas.microsoft.com/office/powerpoint/2010/main" val="3725185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00740585"/>
              </p:ext>
            </p:extLst>
          </p:nvPr>
        </p:nvGraphicFramePr>
        <p:xfrm>
          <a:off x="8505558" y="946477"/>
          <a:ext cx="7542863" cy="6544975"/>
        </p:xfrm>
        <a:graphic>
          <a:graphicData uri="http://schemas.openxmlformats.org/presentationml/2006/ole">
            <mc:AlternateContent xmlns:mc="http://schemas.openxmlformats.org/markup-compatibility/2006">
              <mc:Choice xmlns:v="urn:schemas-microsoft-com:vml" Requires="v">
                <p:oleObj spid="_x0000_s1059" name="Worksheet" r:id="rId3" imgW="2447723" imgH="2123948" progId="Excel.Sheet.12">
                  <p:embed/>
                </p:oleObj>
              </mc:Choice>
              <mc:Fallback>
                <p:oleObj name="Worksheet" r:id="rId3" imgW="2447723" imgH="2123948" progId="Excel.Sheet.12">
                  <p:embed/>
                  <p:pic>
                    <p:nvPicPr>
                      <p:cNvPr id="0" name=""/>
                      <p:cNvPicPr/>
                      <p:nvPr/>
                    </p:nvPicPr>
                    <p:blipFill>
                      <a:blip r:embed="rId4"/>
                      <a:stretch>
                        <a:fillRect/>
                      </a:stretch>
                    </p:blipFill>
                    <p:spPr>
                      <a:xfrm>
                        <a:off x="8505558" y="946477"/>
                        <a:ext cx="7542863" cy="6544975"/>
                      </a:xfrm>
                      <a:prstGeom prst="rect">
                        <a:avLst/>
                      </a:prstGeom>
                    </p:spPr>
                  </p:pic>
                </p:oleObj>
              </mc:Fallback>
            </mc:AlternateContent>
          </a:graphicData>
        </a:graphic>
      </p:graphicFrame>
      <p:pic>
        <p:nvPicPr>
          <p:cNvPr id="5" name="Afbeelding 4"/>
          <p:cNvPicPr>
            <a:picLocks noChangeAspect="1"/>
          </p:cNvPicPr>
          <p:nvPr/>
        </p:nvPicPr>
        <p:blipFill>
          <a:blip r:embed="rId5"/>
          <a:stretch>
            <a:fillRect/>
          </a:stretch>
        </p:blipFill>
        <p:spPr>
          <a:xfrm>
            <a:off x="121023" y="233783"/>
            <a:ext cx="7620000" cy="7620000"/>
          </a:xfrm>
          <a:prstGeom prst="rect">
            <a:avLst/>
          </a:prstGeom>
        </p:spPr>
      </p:pic>
      <p:pic>
        <p:nvPicPr>
          <p:cNvPr id="6" name="Afbeelding 5"/>
          <p:cNvPicPr>
            <a:picLocks noChangeAspect="1"/>
          </p:cNvPicPr>
          <p:nvPr/>
        </p:nvPicPr>
        <p:blipFill>
          <a:blip r:embed="rId6"/>
          <a:stretch>
            <a:fillRect/>
          </a:stretch>
        </p:blipFill>
        <p:spPr>
          <a:xfrm>
            <a:off x="1697410" y="7853783"/>
            <a:ext cx="4467225" cy="1019175"/>
          </a:xfrm>
          <a:prstGeom prst="rect">
            <a:avLst/>
          </a:prstGeom>
        </p:spPr>
      </p:pic>
    </p:spTree>
    <p:extLst>
      <p:ext uri="{BB962C8B-B14F-4D97-AF65-F5344CB8AC3E}">
        <p14:creationId xmlns:p14="http://schemas.microsoft.com/office/powerpoint/2010/main" val="1773250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2880" y="4239218"/>
            <a:ext cx="14631829" cy="1693069"/>
          </a:xfrm>
        </p:spPr>
        <p:txBody>
          <a:bodyPr/>
          <a:lstStyle/>
          <a:p>
            <a:r>
              <a:rPr lang="nl-NL" dirty="0" smtClean="0"/>
              <a:t>Program examples</a:t>
            </a:r>
            <a:endParaRPr lang="nl-NL" dirty="0"/>
          </a:p>
        </p:txBody>
      </p:sp>
    </p:spTree>
    <p:extLst>
      <p:ext uri="{BB962C8B-B14F-4D97-AF65-F5344CB8AC3E}">
        <p14:creationId xmlns:p14="http://schemas.microsoft.com/office/powerpoint/2010/main" val="3135208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 y="0"/>
            <a:ext cx="16253459" cy="10158411"/>
          </a:xfrm>
          <a:prstGeom prst="rect">
            <a:avLst/>
          </a:prstGeom>
        </p:spPr>
      </p:pic>
      <p:sp>
        <p:nvSpPr>
          <p:cNvPr id="5" name="Rechthoek 4"/>
          <p:cNvSpPr/>
          <p:nvPr/>
        </p:nvSpPr>
        <p:spPr>
          <a:xfrm>
            <a:off x="11926957" y="8894357"/>
            <a:ext cx="3868283" cy="492443"/>
          </a:xfrm>
          <a:prstGeom prst="rect">
            <a:avLst/>
          </a:prstGeom>
        </p:spPr>
        <p:txBody>
          <a:bodyPr wrap="square">
            <a:spAutoFit/>
          </a:bodyPr>
          <a:lstStyle/>
          <a:p>
            <a:pPr algn="r"/>
            <a:r>
              <a:rPr lang="nl-NL" sz="2600" dirty="0" smtClean="0">
                <a:latin typeface="EuropaGroNr1SHOP-Bol"/>
                <a:cs typeface="EuropaGroNr1SHOP-Bol"/>
              </a:rPr>
              <a:t>© </a:t>
            </a:r>
            <a:r>
              <a:rPr lang="nl-NL" sz="2600" dirty="0" smtClean="0">
                <a:latin typeface="EuropaGroNr1SHOP-Med"/>
                <a:cs typeface="EuropaGroNr1SHOP-Med"/>
              </a:rPr>
              <a:t>Gert Damkat</a:t>
            </a:r>
            <a:r>
              <a:rPr lang="nl-NL" sz="2600" dirty="0" smtClean="0">
                <a:latin typeface="EuropaGroNr1SHOP-Lig"/>
                <a:cs typeface="EuropaGroNr1SHOP-Lig"/>
              </a:rPr>
              <a:t>  </a:t>
            </a:r>
            <a:r>
              <a:rPr lang="nl-NL" sz="2600" dirty="0" smtClean="0">
                <a:solidFill>
                  <a:srgbClr val="EE7402"/>
                </a:solidFill>
                <a:latin typeface="EuropaGroNr1SHOP-Lig"/>
                <a:cs typeface="EuropaGroNr1SHOP-Lig"/>
              </a:rPr>
              <a:t>|</a:t>
            </a:r>
            <a:r>
              <a:rPr lang="nl-NL" sz="2600" dirty="0" smtClean="0">
                <a:latin typeface="EuropaGroNr1SHOP-Lig"/>
                <a:cs typeface="EuropaGroNr1SHOP-Lig"/>
              </a:rPr>
              <a:t>  2018</a:t>
            </a:r>
            <a:endParaRPr lang="nl-NL" sz="2600" dirty="0">
              <a:latin typeface="EuropaGroNr1SHOP-Lig"/>
              <a:cs typeface="EuropaGroNr1SHOP-Lig"/>
            </a:endParaRPr>
          </a:p>
        </p:txBody>
      </p:sp>
      <p:pic>
        <p:nvPicPr>
          <p:cNvPr id="3" name="Afbeelding 2"/>
          <p:cNvPicPr>
            <a:picLocks noChangeAspect="1"/>
          </p:cNvPicPr>
          <p:nvPr/>
        </p:nvPicPr>
        <p:blipFill>
          <a:blip r:embed="rId3"/>
          <a:stretch>
            <a:fillRect/>
          </a:stretch>
        </p:blipFill>
        <p:spPr>
          <a:xfrm>
            <a:off x="4129" y="3454116"/>
            <a:ext cx="4590686" cy="3438442"/>
          </a:xfrm>
          <a:prstGeom prst="rect">
            <a:avLst/>
          </a:prstGeom>
        </p:spPr>
      </p:pic>
      <p:sp>
        <p:nvSpPr>
          <p:cNvPr id="4" name="Tekstvak 3"/>
          <p:cNvSpPr txBox="1"/>
          <p:nvPr/>
        </p:nvSpPr>
        <p:spPr>
          <a:xfrm>
            <a:off x="5701553" y="4114800"/>
            <a:ext cx="4719918" cy="769441"/>
          </a:xfrm>
          <a:prstGeom prst="rect">
            <a:avLst/>
          </a:prstGeom>
          <a:noFill/>
        </p:spPr>
        <p:txBody>
          <a:bodyPr wrap="square" rtlCol="0">
            <a:spAutoFit/>
          </a:bodyPr>
          <a:lstStyle/>
          <a:p>
            <a:r>
              <a:rPr lang="nl-NL" sz="4400" dirty="0" smtClean="0"/>
              <a:t>Questions?</a:t>
            </a:r>
            <a:endParaRPr lang="nl-NL" sz="4400" dirty="0"/>
          </a:p>
        </p:txBody>
      </p:sp>
    </p:spTree>
    <p:extLst>
      <p:ext uri="{BB962C8B-B14F-4D97-AF65-F5344CB8AC3E}">
        <p14:creationId xmlns:p14="http://schemas.microsoft.com/office/powerpoint/2010/main" val="3069317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elijkbenige driehoek 7"/>
          <p:cNvSpPr/>
          <p:nvPr/>
        </p:nvSpPr>
        <p:spPr>
          <a:xfrm>
            <a:off x="2581834" y="1284186"/>
            <a:ext cx="9305366" cy="7543799"/>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rapezium 4"/>
          <p:cNvSpPr/>
          <p:nvPr/>
        </p:nvSpPr>
        <p:spPr>
          <a:xfrm>
            <a:off x="4013947" y="4067724"/>
            <a:ext cx="6441140" cy="2433918"/>
          </a:xfrm>
          <a:prstGeom prst="trapezoid">
            <a:avLst>
              <a:gd name="adj" fmla="val 6242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400" dirty="0" smtClean="0">
                <a:solidFill>
                  <a:schemeClr val="tx1"/>
                </a:solidFill>
                <a:effectLst>
                  <a:outerShdw blurRad="38100" dist="38100" dir="2700000" algn="tl">
                    <a:srgbClr val="000000">
                      <a:alpha val="43137"/>
                    </a:srgbClr>
                  </a:outerShdw>
                </a:effectLst>
              </a:rPr>
              <a:t>Functional performance                 (speed, power, …)</a:t>
            </a:r>
            <a:endParaRPr lang="nl-NL" sz="2400" dirty="0">
              <a:solidFill>
                <a:schemeClr val="tx1"/>
              </a:solidFill>
              <a:effectLst>
                <a:outerShdw blurRad="38100" dist="38100" dir="2700000" algn="tl">
                  <a:srgbClr val="000000">
                    <a:alpha val="43137"/>
                  </a:srgbClr>
                </a:outerShdw>
              </a:effectLst>
            </a:endParaRPr>
          </a:p>
        </p:txBody>
      </p:sp>
      <p:sp>
        <p:nvSpPr>
          <p:cNvPr id="6" name="Trapezium 5"/>
          <p:cNvSpPr/>
          <p:nvPr/>
        </p:nvSpPr>
        <p:spPr>
          <a:xfrm>
            <a:off x="2581835" y="6501642"/>
            <a:ext cx="9305365" cy="2326343"/>
          </a:xfrm>
          <a:prstGeom prst="trapezoid">
            <a:avLst>
              <a:gd name="adj" fmla="val 620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smtClean="0">
                <a:ln w="0"/>
                <a:solidFill>
                  <a:schemeClr val="tx1"/>
                </a:solidFill>
                <a:effectLst>
                  <a:outerShdw blurRad="38100" dist="38100" dir="2700000" algn="tl">
                    <a:srgbClr val="000000">
                      <a:alpha val="43137"/>
                    </a:srgbClr>
                  </a:outerShdw>
                </a:effectLst>
              </a:rPr>
              <a:t>Functional Movement (mobility, stability, …)</a:t>
            </a:r>
            <a:endParaRPr lang="nl-NL" sz="2400" dirty="0">
              <a:ln w="0"/>
              <a:solidFill>
                <a:schemeClr val="tx1"/>
              </a:solidFill>
              <a:effectLst>
                <a:outerShdw blurRad="38100" dist="38100" dir="2700000" algn="tl">
                  <a:srgbClr val="000000">
                    <a:alpha val="43137"/>
                  </a:srgbClr>
                </a:outerShdw>
              </a:effectLst>
            </a:endParaRPr>
          </a:p>
        </p:txBody>
      </p:sp>
      <p:sp>
        <p:nvSpPr>
          <p:cNvPr id="7" name="Gelijkbenige driehoek 6"/>
          <p:cNvSpPr/>
          <p:nvPr/>
        </p:nvSpPr>
        <p:spPr>
          <a:xfrm>
            <a:off x="5530102" y="1284186"/>
            <a:ext cx="3412191" cy="2783538"/>
          </a:xfrm>
          <a:prstGeom prst="triangle">
            <a:avLst>
              <a:gd name="adj" fmla="val 50833"/>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smtClean="0">
                <a:solidFill>
                  <a:schemeClr val="tx1"/>
                </a:solidFill>
                <a:effectLst>
                  <a:outerShdw blurRad="38100" dist="38100" dir="2700000" algn="tl">
                    <a:srgbClr val="000000">
                      <a:alpha val="43137"/>
                    </a:srgbClr>
                  </a:outerShdw>
                </a:effectLst>
              </a:rPr>
              <a:t>Sport specific ability</a:t>
            </a:r>
            <a:endParaRPr lang="nl-NL"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55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The basics</a:t>
            </a:r>
            <a:endParaRPr lang="nl-NL" dirty="0"/>
          </a:p>
        </p:txBody>
      </p:sp>
      <p:sp>
        <p:nvSpPr>
          <p:cNvPr id="3" name="Tijdelijke aanduiding voor inhoud 2"/>
          <p:cNvSpPr>
            <a:spLocks noGrp="1"/>
          </p:cNvSpPr>
          <p:nvPr>
            <p:ph idx="1"/>
          </p:nvPr>
        </p:nvSpPr>
        <p:spPr/>
        <p:txBody>
          <a:bodyPr>
            <a:normAutofit lnSpcReduction="10000"/>
          </a:bodyPr>
          <a:lstStyle/>
          <a:p>
            <a:endParaRPr lang="en-US" dirty="0"/>
          </a:p>
          <a:p>
            <a:r>
              <a:rPr lang="en-US" dirty="0"/>
              <a:t>Individual Differences</a:t>
            </a:r>
          </a:p>
          <a:p>
            <a:endParaRPr lang="en-US" dirty="0"/>
          </a:p>
          <a:p>
            <a:r>
              <a:rPr lang="en-US" dirty="0"/>
              <a:t>Overload</a:t>
            </a:r>
          </a:p>
          <a:p>
            <a:endParaRPr lang="en-US" dirty="0"/>
          </a:p>
          <a:p>
            <a:r>
              <a:rPr lang="en-US" dirty="0"/>
              <a:t>Progression</a:t>
            </a:r>
          </a:p>
          <a:p>
            <a:endParaRPr lang="en-US" dirty="0"/>
          </a:p>
          <a:p>
            <a:r>
              <a:rPr lang="en-US" dirty="0"/>
              <a:t>Adaptation</a:t>
            </a:r>
          </a:p>
          <a:p>
            <a:endParaRPr lang="en-US" dirty="0"/>
          </a:p>
          <a:p>
            <a:r>
              <a:rPr lang="en-US" dirty="0"/>
              <a:t>Use and Disuse</a:t>
            </a:r>
          </a:p>
          <a:p>
            <a:endParaRPr lang="en-US" dirty="0"/>
          </a:p>
          <a:p>
            <a:r>
              <a:rPr lang="en-US" dirty="0"/>
              <a:t>Specificity</a:t>
            </a:r>
            <a:endParaRPr lang="nl-NL" dirty="0"/>
          </a:p>
        </p:txBody>
      </p:sp>
    </p:spTree>
    <p:extLst>
      <p:ext uri="{BB962C8B-B14F-4D97-AF65-F5344CB8AC3E}">
        <p14:creationId xmlns:p14="http://schemas.microsoft.com/office/powerpoint/2010/main" val="863212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34" y="81047"/>
            <a:ext cx="13716000" cy="10077366"/>
          </a:xfrm>
          <a:prstGeom prst="rect">
            <a:avLst/>
          </a:prstGeom>
        </p:spPr>
      </p:pic>
    </p:spTree>
    <p:extLst>
      <p:ext uri="{BB962C8B-B14F-4D97-AF65-F5344CB8AC3E}">
        <p14:creationId xmlns:p14="http://schemas.microsoft.com/office/powerpoint/2010/main" val="3533016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537882" y="1346141"/>
            <a:ext cx="15315881" cy="6036294"/>
          </a:xfrm>
          <a:prstGeom prst="rect">
            <a:avLst/>
          </a:prstGeom>
        </p:spPr>
      </p:pic>
      <p:sp>
        <p:nvSpPr>
          <p:cNvPr id="6" name="Tekstvak 5"/>
          <p:cNvSpPr txBox="1"/>
          <p:nvPr/>
        </p:nvSpPr>
        <p:spPr>
          <a:xfrm>
            <a:off x="6104965" y="7382435"/>
            <a:ext cx="9426388" cy="369332"/>
          </a:xfrm>
          <a:prstGeom prst="rect">
            <a:avLst/>
          </a:prstGeom>
          <a:noFill/>
        </p:spPr>
        <p:txBody>
          <a:bodyPr wrap="square" rtlCol="0">
            <a:spAutoFit/>
          </a:bodyPr>
          <a:lstStyle/>
          <a:p>
            <a:r>
              <a:rPr lang="en-US" dirty="0" smtClean="0"/>
              <a:t>From: Frans </a:t>
            </a:r>
            <a:r>
              <a:rPr lang="en-US" dirty="0"/>
              <a:t>Bosch- Strength Training and Coordination: An Integrative Approach</a:t>
            </a:r>
          </a:p>
        </p:txBody>
      </p:sp>
    </p:spTree>
    <p:extLst>
      <p:ext uri="{BB962C8B-B14F-4D97-AF65-F5344CB8AC3E}">
        <p14:creationId xmlns:p14="http://schemas.microsoft.com/office/powerpoint/2010/main" val="1329869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313"/>
            <a:ext cx="16427540" cy="9584265"/>
          </a:xfrm>
          <a:prstGeom prst="rect">
            <a:avLst/>
          </a:prstGeom>
        </p:spPr>
      </p:pic>
    </p:spTree>
    <p:extLst>
      <p:ext uri="{BB962C8B-B14F-4D97-AF65-F5344CB8AC3E}">
        <p14:creationId xmlns:p14="http://schemas.microsoft.com/office/powerpoint/2010/main" val="1412672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80" y="7641325"/>
            <a:ext cx="14631829" cy="1693069"/>
          </a:xfrm>
        </p:spPr>
        <p:txBody>
          <a:bodyPr/>
          <a:lstStyle/>
          <a:p>
            <a:r>
              <a:rPr lang="nl-NL" dirty="0" smtClean="0"/>
              <a:t>Connection? Specificity of movement</a:t>
            </a:r>
            <a:endParaRPr lang="nl-NL"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8728" y="528560"/>
            <a:ext cx="8216153" cy="6685963"/>
          </a:xfrm>
        </p:spPr>
      </p:pic>
    </p:spTree>
    <p:extLst>
      <p:ext uri="{BB962C8B-B14F-4D97-AF65-F5344CB8AC3E}">
        <p14:creationId xmlns:p14="http://schemas.microsoft.com/office/powerpoint/2010/main" val="2822182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We want exercises that are specific, helpful, and efficient!</a:t>
            </a:r>
          </a:p>
        </p:txBody>
      </p:sp>
      <p:sp>
        <p:nvSpPr>
          <p:cNvPr id="3" name="Tijdelijke aanduiding voor inhoud 2"/>
          <p:cNvSpPr>
            <a:spLocks noGrp="1"/>
          </p:cNvSpPr>
          <p:nvPr>
            <p:ph idx="1"/>
          </p:nvPr>
        </p:nvSpPr>
        <p:spPr>
          <a:xfrm>
            <a:off x="2528047" y="2944906"/>
            <a:ext cx="11585404" cy="5766406"/>
          </a:xfrm>
        </p:spPr>
        <p:txBody>
          <a:bodyPr>
            <a:normAutofit fontScale="92500" lnSpcReduction="10000"/>
          </a:bodyPr>
          <a:lstStyle/>
          <a:p>
            <a:pPr marL="0" indent="0">
              <a:buNone/>
            </a:pPr>
            <a:r>
              <a:rPr lang="nl-NL" dirty="0" smtClean="0"/>
              <a:t>The focus could be</a:t>
            </a:r>
            <a:r>
              <a:rPr lang="nl-NL" dirty="0"/>
              <a:t> </a:t>
            </a:r>
            <a:r>
              <a:rPr lang="nl-NL" dirty="0" smtClean="0"/>
              <a:t>on:</a:t>
            </a:r>
          </a:p>
          <a:p>
            <a:pPr marL="0" indent="0">
              <a:buNone/>
            </a:pPr>
            <a:endParaRPr lang="nl-NL" dirty="0" smtClean="0"/>
          </a:p>
          <a:p>
            <a:r>
              <a:rPr lang="nl-NL" dirty="0" smtClean="0"/>
              <a:t>Specific muscular activity (eccentric, static - isometric, concentric)</a:t>
            </a:r>
          </a:p>
          <a:p>
            <a:pPr marL="0" indent="0">
              <a:buNone/>
            </a:pPr>
            <a:endParaRPr lang="nl-NL" dirty="0"/>
          </a:p>
          <a:p>
            <a:r>
              <a:rPr lang="nl-NL" dirty="0" smtClean="0"/>
              <a:t>Biomechanical correct movements</a:t>
            </a:r>
          </a:p>
          <a:p>
            <a:pPr marL="0" indent="0">
              <a:buNone/>
            </a:pPr>
            <a:endParaRPr lang="nl-NL" dirty="0"/>
          </a:p>
          <a:p>
            <a:r>
              <a:rPr lang="nl-NL" dirty="0"/>
              <a:t>P</a:t>
            </a:r>
            <a:r>
              <a:rPr lang="nl-NL" dirty="0" smtClean="0"/>
              <a:t>ower output</a:t>
            </a:r>
          </a:p>
          <a:p>
            <a:pPr marL="0" indent="0">
              <a:buNone/>
            </a:pPr>
            <a:endParaRPr lang="nl-NL" dirty="0" smtClean="0"/>
          </a:p>
          <a:p>
            <a:r>
              <a:rPr lang="nl-NL" dirty="0" smtClean="0"/>
              <a:t>Improved balance</a:t>
            </a:r>
          </a:p>
          <a:p>
            <a:endParaRPr lang="nl-NL" dirty="0"/>
          </a:p>
          <a:p>
            <a:r>
              <a:rPr lang="nl-NL" dirty="0" smtClean="0"/>
              <a:t>Differential learning (body awareness &amp; motivation!)</a:t>
            </a:r>
            <a:endParaRPr lang="nl-NL" dirty="0"/>
          </a:p>
          <a:p>
            <a:endParaRPr lang="nl-NL" dirty="0" smtClean="0"/>
          </a:p>
          <a:p>
            <a:pPr marL="0" indent="0">
              <a:buNone/>
            </a:pPr>
            <a:endParaRPr lang="nl-NL" dirty="0" smtClean="0"/>
          </a:p>
          <a:p>
            <a:endParaRPr lang="nl-NL" dirty="0"/>
          </a:p>
          <a:p>
            <a:endParaRPr lang="nl-NL" dirty="0" smtClean="0"/>
          </a:p>
          <a:p>
            <a:endParaRPr lang="nl-NL" dirty="0" smtClean="0"/>
          </a:p>
          <a:p>
            <a:endParaRPr lang="nl-NL" dirty="0"/>
          </a:p>
          <a:p>
            <a:endParaRPr lang="nl-NL" dirty="0" smtClean="0"/>
          </a:p>
          <a:p>
            <a:endParaRPr lang="nl-NL" dirty="0" smtClean="0"/>
          </a:p>
          <a:p>
            <a:endParaRPr lang="nl-NL" dirty="0"/>
          </a:p>
          <a:p>
            <a:endParaRPr lang="nl-NL" dirty="0"/>
          </a:p>
        </p:txBody>
      </p:sp>
    </p:spTree>
    <p:extLst>
      <p:ext uri="{BB962C8B-B14F-4D97-AF65-F5344CB8AC3E}">
        <p14:creationId xmlns:p14="http://schemas.microsoft.com/office/powerpoint/2010/main" val="1607486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2558</TotalTime>
  <Words>504</Words>
  <Application>Microsoft Office PowerPoint</Application>
  <PresentationFormat>Aangepast</PresentationFormat>
  <Paragraphs>106</Paragraphs>
  <Slides>24</Slides>
  <Notes>0</Notes>
  <HiddenSlides>0</HiddenSlides>
  <MMClips>0</MMClips>
  <ScaleCrop>false</ScaleCrop>
  <HeadingPairs>
    <vt:vector size="8" baseType="variant">
      <vt:variant>
        <vt:lpstr>Gebruikte lettertypen</vt:lpstr>
      </vt:variant>
      <vt:variant>
        <vt:i4>7</vt:i4>
      </vt:variant>
      <vt:variant>
        <vt:lpstr>Thema</vt:lpstr>
      </vt:variant>
      <vt:variant>
        <vt:i4>2</vt:i4>
      </vt:variant>
      <vt:variant>
        <vt:lpstr>Ingesloten OLE-bronprogramma's</vt:lpstr>
      </vt:variant>
      <vt:variant>
        <vt:i4>1</vt:i4>
      </vt:variant>
      <vt:variant>
        <vt:lpstr>Diatitels</vt:lpstr>
      </vt:variant>
      <vt:variant>
        <vt:i4>24</vt:i4>
      </vt:variant>
    </vt:vector>
  </HeadingPairs>
  <TitlesOfParts>
    <vt:vector size="34" baseType="lpstr">
      <vt:lpstr>MS PGothic</vt:lpstr>
      <vt:lpstr>Arial</vt:lpstr>
      <vt:lpstr>Calibri</vt:lpstr>
      <vt:lpstr>EuropaGroNr1SHOP-Bol</vt:lpstr>
      <vt:lpstr>EuropaGroNr1SHOP-Lig</vt:lpstr>
      <vt:lpstr>EuropaGroNr1SHOP-Med</vt:lpstr>
      <vt:lpstr>Wingdings</vt:lpstr>
      <vt:lpstr>Office-thema</vt:lpstr>
      <vt:lpstr>Office Theme</vt:lpstr>
      <vt:lpstr>Worksheet</vt:lpstr>
      <vt:lpstr>PowerPoint-presentatie</vt:lpstr>
      <vt:lpstr>Special strength</vt:lpstr>
      <vt:lpstr>PowerPoint-presentatie</vt:lpstr>
      <vt:lpstr>The basics</vt:lpstr>
      <vt:lpstr>PowerPoint-presentatie</vt:lpstr>
      <vt:lpstr>PowerPoint-presentatie</vt:lpstr>
      <vt:lpstr>PowerPoint-presentatie</vt:lpstr>
      <vt:lpstr>Connection? Specificity of movement</vt:lpstr>
      <vt:lpstr>We want exercises that are specific, helpful, and efficient!</vt:lpstr>
      <vt:lpstr>PowerPoint-presentatie</vt:lpstr>
      <vt:lpstr>(more) emphasis on:</vt:lpstr>
      <vt:lpstr>PowerPoint-presentatie</vt:lpstr>
      <vt:lpstr>PowerPoint-presentatie</vt:lpstr>
      <vt:lpstr>PowerPoint-presentatie</vt:lpstr>
      <vt:lpstr>PowerPoint-presentatie</vt:lpstr>
      <vt:lpstr>PowerPoint-presentatie</vt:lpstr>
      <vt:lpstr>PowerPoint-presentatie</vt:lpstr>
      <vt:lpstr>PowerPoint-presentatie</vt:lpstr>
      <vt:lpstr>Case study: Corinne Nugter</vt:lpstr>
      <vt:lpstr>PowerPoint-presentatie</vt:lpstr>
      <vt:lpstr>PowerPoint-presentatie</vt:lpstr>
      <vt:lpstr>PowerPoint-presentatie</vt:lpstr>
      <vt:lpstr>Program examples</vt:lpstr>
      <vt:lpstr>PowerPoint-presentatie</vt:lpstr>
    </vt:vector>
  </TitlesOfParts>
  <Manager/>
  <Company>Kompaniet©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H&amp;S presentatie 2013</dc:title>
  <dc:subject/>
  <dc:creator>Jesse van der Meulen</dc:creator>
  <cp:keywords/>
  <dc:description/>
  <cp:lastModifiedBy>Gert Damkat</cp:lastModifiedBy>
  <cp:revision>212</cp:revision>
  <dcterms:created xsi:type="dcterms:W3CDTF">2013-06-03T14:10:47Z</dcterms:created>
  <dcterms:modified xsi:type="dcterms:W3CDTF">2018-11-04T09:52:42Z</dcterms:modified>
  <cp:category/>
</cp:coreProperties>
</file>