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4v" ContentType="vide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"Typ hier een citaat."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Multi-Talent to Worldchampion Sprint</a:t>
            </a:r>
          </a:p>
        </p:txBody>
      </p:sp>
      <p:sp>
        <p:nvSpPr>
          <p:cNvPr id="128" name="Shape 12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Bart Bennema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952500" y="209691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How did we get there (2010-2011)?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image14.jpg" descr="Burning-Women_m-650x350.jpg"/>
          <p:cNvPicPr>
            <a:picLocks noChangeAspect="1"/>
          </p:cNvPicPr>
          <p:nvPr/>
        </p:nvPicPr>
        <p:blipFill>
          <a:blip r:embed="rId2">
            <a:extLst/>
          </a:blip>
          <a:srcRect l="1046" t="0" r="1045" b="0"/>
          <a:stretch>
            <a:fillRect/>
          </a:stretch>
        </p:blipFill>
        <p:spPr>
          <a:xfrm>
            <a:off x="357303" y="1861338"/>
            <a:ext cx="12458012" cy="685142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5462171" y="2078706"/>
            <a:ext cx="418841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Lactic </a:t>
            </a:r>
          </a:p>
          <a:p>
            <a:pPr/>
            <a:r>
              <a:t>running sessions </a:t>
            </a:r>
          </a:p>
          <a:p>
            <a:pPr/>
            <a:r>
              <a:t>once every 2 weeks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Semi Final WC Daegu 2011 22.92</a:t>
            </a:r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media2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81191" y="2528287"/>
            <a:ext cx="11442418" cy="643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went wrong?</a:t>
            </a:r>
          </a:p>
        </p:txBody>
      </p:sp>
      <p:sp>
        <p:nvSpPr>
          <p:cNvPr id="171" name="Shape 1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2" name="image16.jpg" descr="media_xl_9324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997" y="2275839"/>
            <a:ext cx="8414806" cy="6436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2012, Felt like a disappointment</a:t>
            </a:r>
          </a:p>
        </p:txBody>
      </p:sp>
      <p:sp>
        <p:nvSpPr>
          <p:cNvPr id="175" name="Shape 1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image17.jp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453" y="2590795"/>
            <a:ext cx="7887218" cy="507035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838113" y="5860604"/>
            <a:ext cx="395158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  <a:p>
            <a:pPr/>
            <a:r>
              <a:t>5th EC 200m </a:t>
            </a:r>
          </a:p>
          <a:p>
            <a:pPr/>
            <a:r>
              <a:t>12th OG Heptatlon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September 2012</a:t>
            </a: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Which event?……….Heptathlon!</a:t>
            </a:r>
          </a:p>
          <a:p>
            <a:pPr/>
            <a:r>
              <a:t>Decided to develop sprints alongside the heptathlon</a:t>
            </a:r>
          </a:p>
          <a:p>
            <a:pPr/>
            <a:r>
              <a:t>Indoor sprints, EC23 100m, WC heptathlon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xfrm>
            <a:off x="952500" y="-115429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Trainingweek 2013 and 2014</a:t>
            </a:r>
          </a:p>
        </p:txBody>
      </p:sp>
      <p:sp>
        <p:nvSpPr>
          <p:cNvPr id="183" name="Shape 1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184" name="Table 184"/>
          <p:cNvGraphicFramePr/>
          <p:nvPr/>
        </p:nvGraphicFramePr>
        <p:xfrm>
          <a:off x="632937" y="1763726"/>
          <a:ext cx="11704321" cy="81403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338959"/>
                <a:gridCol w="2338959"/>
                <a:gridCol w="2338959"/>
                <a:gridCol w="2338959"/>
                <a:gridCol w="2338959"/>
              </a:tblGrid>
              <a:tr h="1307912"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2008-2009 (9-10h)</a:t>
                      </a:r>
                    </a:p>
                  </a:txBody>
                  <a:tcPr marL="45720" marR="45720" marT="45720" marB="45720" anchor="t" anchorCtr="0" horzOverflow="overflow"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2009-2010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(10-11h)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2010-2011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(12-13h)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2011-2012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(12-15h)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2012-2014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(12-18h)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530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lnT w="25400">
                      <a:solidFill>
                        <a:srgbClr val="FFFFFF"/>
                      </a:solidFill>
                      <a:bevel/>
                    </a:lnT>
                    <a:solidFill>
                      <a:srgbClr val="4F81BD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Morning 10-12:30h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FFFFFF"/>
                      </a:solidFill>
                      <a:bevel/>
                    </a:lnT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Afternoon 15-17h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T w="25400">
                      <a:solidFill>
                        <a:srgbClr val="FFFFFF"/>
                      </a:solidFill>
                      <a:bevel/>
                    </a:lnT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cPr/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Monday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Highjump (Generic Jumps)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Shot 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Javelin </a:t>
                      </a:r>
                    </a:p>
                    <a:p>
                      <a:pPr defTabSz="914400">
                        <a:defRPr sz="2600"/>
                      </a:pPr>
                      <a:r>
                        <a:t>(Generic Throws)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circuit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noFill/>
                  </a:tcPr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Tuesday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Sprint</a:t>
                      </a:r>
                    </a:p>
                    <a:p>
                      <a:pPr defTabSz="914400">
                        <a:defRPr sz="2600"/>
                      </a:pPr>
                      <a:r>
                        <a:t>(acceleration+ speed)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Weights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530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Wednesday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noFill/>
                  </a:tcPr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Thursday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Hurdles </a:t>
                      </a:r>
                    </a:p>
                    <a:p>
                      <a:pPr defTabSz="914400">
                        <a:defRPr sz="2600"/>
                      </a:pPr>
                      <a:r>
                        <a:t>(= acceleration+ speed)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Shot (GT)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Tempo’s</a:t>
                      </a:r>
                    </a:p>
                    <a:p>
                      <a:pPr defTabSz="914400">
                        <a:defRPr sz="2600"/>
                      </a:pPr>
                      <a:r>
                        <a:t>400-200 reps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530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Friday 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(GJ) Longjump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Javelin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Weights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noFill/>
                  </a:tcPr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Saturday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General Athletic Development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8-20x30/30sec runs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u23-906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83" t="0" r="558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Moscow 2013</a:t>
            </a:r>
          </a:p>
        </p:txBody>
      </p:sp>
      <p:sp>
        <p:nvSpPr>
          <p:cNvPr id="189" name="Shape 1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‘what if I ran the 200m?’</a:t>
            </a:r>
          </a:p>
          <a:p>
            <a:pPr/>
          </a:p>
          <a:p>
            <a:pPr>
              <a:spcBef>
                <a:spcPts val="900"/>
              </a:spcBef>
            </a:pPr>
            <a:r>
              <a:t>Medal: ‘</a:t>
            </a:r>
            <a:r>
              <a:t>you see I’m a heptathlete!’ (NR 6477)</a:t>
            </a:r>
          </a:p>
          <a:p>
            <a:pPr/>
          </a:p>
          <a:p>
            <a:pPr/>
            <a:r>
              <a:t>But……….11.09 + 22.69 won’t get you into FINALS!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Season 2014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Temporuns: Volume DOWN  Intensity UP</a:t>
            </a:r>
          </a:p>
          <a:p>
            <a:pPr/>
          </a:p>
          <a:p>
            <a:pPr/>
            <a:r>
              <a:t>Gotzis 6545 and 22.35</a:t>
            </a:r>
          </a:p>
          <a:p>
            <a:pPr marL="0" indent="0">
              <a:buSzTx/>
              <a:buNone/>
            </a:pPr>
          </a:p>
          <a:p>
            <a:pPr/>
            <a:r>
              <a:t>DL Lausanne 11.28 (0.302 slip in blocks)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This is the moment to see what’s possible!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image18.jpg" descr="schippers-samuel-en-martina-bereiken-finale-200-meter.jpg"/>
          <p:cNvPicPr>
            <a:picLocks noChangeAspect="1"/>
          </p:cNvPicPr>
          <p:nvPr/>
        </p:nvPicPr>
        <p:blipFill>
          <a:blip r:embed="rId2">
            <a:extLst/>
          </a:blip>
          <a:srcRect l="0" t="1115" r="0" b="1114"/>
          <a:stretch>
            <a:fillRect/>
          </a:stretch>
        </p:blipFill>
        <p:spPr>
          <a:xfrm>
            <a:off x="650239" y="2275839"/>
            <a:ext cx="11704322" cy="643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image21.jpg" descr="success-is-it-or-is-it-no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791606"/>
            <a:ext cx="11704322" cy="7154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xfrm>
            <a:off x="952500" y="-115429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Trainingweek 2015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200" name="Table 200"/>
          <p:cNvGraphicFramePr/>
          <p:nvPr/>
        </p:nvGraphicFramePr>
        <p:xfrm>
          <a:off x="632937" y="1763726"/>
          <a:ext cx="11704321" cy="81403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338959"/>
                <a:gridCol w="2338959"/>
                <a:gridCol w="2338959"/>
                <a:gridCol w="2338959"/>
                <a:gridCol w="2338959"/>
              </a:tblGrid>
              <a:tr h="1307912"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2008-2009 (9-10h)</a:t>
                      </a:r>
                    </a:p>
                  </a:txBody>
                  <a:tcPr marL="45720" marR="45720" marT="45720" marB="45720" anchor="t" anchorCtr="0" horzOverflow="overflow"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2009-2010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(10-11h)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2010-2011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(12-13h)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2011-2012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(12-15h)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2012-2014</a:t>
                      </a:r>
                    </a:p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(12-18h)</a:t>
                      </a:r>
                    </a:p>
                  </a:txBody>
                  <a:tcPr marL="45720" marR="45720" marT="45720" marB="45720" anchor="t" anchorCtr="0" horzOverflow="overflow">
                    <a:lnL w="0">
                      <a:miter lim="400000"/>
                    </a:lnL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530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lnT w="25400">
                      <a:solidFill>
                        <a:srgbClr val="FFFFFF"/>
                      </a:solidFill>
                      <a:bevel/>
                    </a:lnT>
                    <a:solidFill>
                      <a:srgbClr val="4F81BD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Morning 10-12:30h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FFFFFF"/>
                      </a:solidFill>
                      <a:bevel/>
                    </a:lnT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Afternoon 15-17h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T w="25400">
                      <a:solidFill>
                        <a:srgbClr val="FFFFFF"/>
                      </a:solidFill>
                      <a:bevel/>
                    </a:lnT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cPr/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Monday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Highjump (Generic Jumps)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Acceleration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Javelin </a:t>
                      </a:r>
                    </a:p>
                    <a:p>
                      <a:pPr defTabSz="914400">
                        <a:defRPr sz="2600"/>
                      </a:pPr>
                      <a:r>
                        <a:t>(Generic Throws)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circuit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noFill/>
                  </a:tcPr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Tuesday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Sprint</a:t>
                      </a:r>
                    </a:p>
                    <a:p>
                      <a:pPr defTabSz="914400">
                        <a:defRPr sz="2600"/>
                      </a:pPr>
                      <a:r>
                        <a:t>(acceleration+ speed)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Shot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Weights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530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Wednesday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noFill/>
                  </a:tcPr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Thursday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Hurdles+</a:t>
                      </a:r>
                    </a:p>
                    <a:p>
                      <a:pPr defTabSz="914400">
                        <a:defRPr sz="2600"/>
                      </a:pPr>
                      <a:r>
                        <a:t>acceleration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Shot (GT)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Tempo’s</a:t>
                      </a:r>
                    </a:p>
                    <a:p>
                      <a:pPr defTabSz="914400">
                        <a:defRPr sz="2600"/>
                      </a:pPr>
                      <a:r>
                        <a:t>400-200 reps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530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Friday 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(GJ) Longjump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Javelin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Weights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noFill/>
                  </a:tcPr>
                </a:tc>
              </a:tr>
              <a:tr h="130791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Saturday</a:t>
                      </a:r>
                    </a:p>
                  </a:txBody>
                  <a:tcPr marL="45720" marR="45720" marT="45720" marB="45720" anchor="ctr" anchorCtr="0" horzOverflow="overflow"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General Athletic Development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8-20x30/30sec runs</a:t>
                      </a: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>
                    <a:lnL w="0">
                      <a:miter lim="400000"/>
                    </a:lnL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Plan 2015</a:t>
            </a:r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204" name="Table 204"/>
          <p:cNvGraphicFramePr/>
          <p:nvPr/>
        </p:nvGraphicFramePr>
        <p:xfrm>
          <a:off x="830862" y="2281132"/>
          <a:ext cx="11704321" cy="648005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922905"/>
                <a:gridCol w="2922905"/>
                <a:gridCol w="2922905"/>
                <a:gridCol w="2922905"/>
              </a:tblGrid>
              <a:tr h="1039471"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PP1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PP2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PP3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CP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1039471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0ct-Dec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Jan-March (indoor)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March-May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May(Gotzis)- Aug(WC)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</a:tr>
              <a:tr h="1330654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First 3 weeks general work 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Indoor is specific training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Similar to PP1+PP2 but shorter and higher level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Keep the motor running</a:t>
                      </a:r>
                    </a:p>
                  </a:txBody>
                  <a:tcPr marL="45720" marR="45720" marT="45720" marB="45720" anchor="ctr" anchorCtr="0" horzOverflow="overflow"/>
                </a:tc>
              </a:tr>
              <a:tr h="575592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3-4 week cycles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3-4 week cycles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3-4 week cycles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1-3 week cycle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442696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Conditioning</a:t>
                      </a:r>
                    </a:p>
                    <a:p>
                      <a:pPr defTabSz="914400">
                        <a:defRPr sz="2600"/>
                      </a:pPr>
                      <a:r>
                        <a:t>Technical new stuff</a:t>
                      </a:r>
                    </a:p>
                    <a:p>
                      <a:pPr defTabSz="914400">
                        <a:defRPr sz="2600"/>
                      </a:pPr>
                      <a:r>
                        <a:t>Speedwork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Speedwork</a:t>
                      </a:r>
                    </a:p>
                    <a:p>
                      <a:pPr defTabSz="914400">
                        <a:defRPr sz="2600"/>
                      </a:pPr>
                      <a:r>
                        <a:t>Technical allround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Special endurence</a:t>
                      </a:r>
                    </a:p>
                    <a:p>
                      <a:pPr defTabSz="914400">
                        <a:defRPr sz="2600"/>
                      </a:pPr>
                      <a:r>
                        <a:t>Technical specific</a:t>
                      </a:r>
                    </a:p>
                    <a:p>
                      <a:pPr defTabSz="914400">
                        <a:defRPr sz="2600"/>
                      </a:pPr>
                      <a:r>
                        <a:t>Comp. preparation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Keep doing the basics</a:t>
                      </a:r>
                    </a:p>
                  </a:txBody>
                  <a:tcPr marL="45720" marR="45720" marT="45720" marB="45720" anchor="ctr" anchorCtr="0" horzOverflow="overflow"/>
                </a:tc>
              </a:tr>
              <a:tr h="1039471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3 weeks South Africa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 weeks Tenerife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5-6 weeks Florida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April 10.90 (+3.9) 22.61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May  10.93 (+1.8) 22.39 (Gotzis)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June  11.12 (-0.3) 22.45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DL Paris 11.04 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DL Laussanne 22.29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DL Monaco 22.09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DL London 10.91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Nationals 11.02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afneSchippers_770_Getty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393" t="0" r="939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Progression</a:t>
            </a:r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212" name="Table 212"/>
          <p:cNvGraphicFramePr/>
          <p:nvPr/>
        </p:nvGraphicFramePr>
        <p:xfrm>
          <a:off x="650239" y="2275839"/>
          <a:ext cx="12191209" cy="439242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299225"/>
                <a:gridCol w="1299225"/>
                <a:gridCol w="1299225"/>
                <a:gridCol w="1299225"/>
                <a:gridCol w="1465172"/>
                <a:gridCol w="1299225"/>
                <a:gridCol w="1299225"/>
                <a:gridCol w="1417884"/>
                <a:gridCol w="1512797"/>
              </a:tblGrid>
              <a:tr h="580305"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Dafne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2008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2009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2010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2011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2012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2013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2014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45720" marR="45720" marT="45720" marB="45720" anchor="ctr" anchorCtr="0" horzOverflow="overflow">
                    <a:lnB w="38100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897889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100m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12.26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11.79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11.56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11.19NjR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11.32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11.09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11.03NR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10.81NR</a:t>
                      </a:r>
                    </a:p>
                  </a:txBody>
                  <a:tcPr marL="45720" marR="45720" marT="45720" marB="45720" anchor="ctr" anchorCtr="0" horzOverflow="overflow">
                    <a:lnT w="38100">
                      <a:solidFill>
                        <a:srgbClr val="FFFFFF"/>
                      </a:solidFill>
                      <a:bevel/>
                    </a:lnT>
                  </a:tcPr>
                </a:tc>
              </a:tr>
              <a:tr h="580305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200m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24.95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24.21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23.70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22.69NR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22.70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22.84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22.03NR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21.63NR</a:t>
                      </a:r>
                    </a:p>
                  </a:txBody>
                  <a:tcPr marL="45720" marR="45720" marT="45720" marB="45720" anchor="ctr" anchorCtr="0" horzOverflow="overflow"/>
                </a:tc>
              </a:tr>
              <a:tr h="580305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HEP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5507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5967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6172NjR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6360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6477NR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6545NR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</a:tr>
              <a:tr h="580305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</a:tr>
              <a:tr h="580305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</a:tr>
              <a:tr h="580305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45720" marR="45720" marT="45720" marB="4572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rio-incentive1-1024x76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  </a:t>
            </a:r>
          </a:p>
        </p:txBody>
      </p:sp>
      <p:pic>
        <p:nvPicPr>
          <p:cNvPr id="135" name="schippers3-2048x12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2757" y="553808"/>
            <a:ext cx="13866073" cy="8645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media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0239" y="379576"/>
            <a:ext cx="12099326" cy="866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6667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Startingpoint</a:t>
            </a:r>
          </a:p>
        </p:txBody>
      </p:sp>
      <p:pic>
        <p:nvPicPr>
          <p:cNvPr id="142" name="image10.jp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112" y="708545"/>
            <a:ext cx="6946976" cy="694694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7717703" y="2970920"/>
            <a:ext cx="47694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Dafne 60m 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7.60 (15y)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image11.jpeg" descr="130813-9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290" y="390596"/>
            <a:ext cx="11998631" cy="799403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9427217" y="5973515"/>
            <a:ext cx="30369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Class of 2009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2009-2010 Focus of (talent) program multi-events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3239"/>
            </a:pPr>
            <a:r>
              <a:t>Fulltime coaching and medical support</a:t>
            </a:r>
          </a:p>
          <a:p>
            <a:pPr marL="0" indent="0" defTabSz="525779">
              <a:spcBef>
                <a:spcPts val="3700"/>
              </a:spcBef>
              <a:buSzTx/>
              <a:buNone/>
              <a:defRPr sz="3239"/>
            </a:pP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Work capacity and Fitness, while developing all different techniques</a:t>
            </a:r>
          </a:p>
          <a:p>
            <a:pPr marL="400050" indent="-400050" defTabSz="525779">
              <a:spcBef>
                <a:spcPts val="3700"/>
              </a:spcBef>
              <a:defRPr sz="3239"/>
            </a:pP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Allround program</a:t>
            </a:r>
          </a:p>
          <a:p>
            <a:pPr lvl="1" marL="822325" indent="-422274" defTabSz="525779">
              <a:spcBef>
                <a:spcPts val="600"/>
              </a:spcBef>
              <a:defRPr sz="3420"/>
            </a:pPr>
            <a:r>
              <a:t>Based on SPEED	</a:t>
            </a:r>
          </a:p>
          <a:p>
            <a:pPr lvl="1" marL="822325" indent="-422274" defTabSz="525779">
              <a:spcBef>
                <a:spcPts val="600"/>
              </a:spcBef>
              <a:defRPr sz="3420"/>
            </a:pPr>
            <a:r>
              <a:t>Based on their strenghts!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Sprint Technique a base for all events 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5675">
              <a:lnSpc>
                <a:spcPct val="90000"/>
              </a:lnSpc>
              <a:spcBef>
                <a:spcPts val="3200"/>
              </a:spcBef>
              <a:buSzTx/>
              <a:buNone/>
              <a:defRPr sz="2807"/>
            </a:pPr>
            <a:r>
              <a:t>1th year</a:t>
            </a:r>
          </a:p>
          <a:p>
            <a:pPr marL="346709" indent="-346709" defTabSz="455675">
              <a:lnSpc>
                <a:spcPct val="90000"/>
              </a:lnSpc>
              <a:spcBef>
                <a:spcPts val="3200"/>
              </a:spcBef>
              <a:defRPr sz="2807"/>
            </a:pPr>
            <a:r>
              <a:t>Frontside mechanics (knee’s/upper leg lead movement)</a:t>
            </a:r>
          </a:p>
          <a:p>
            <a:pPr marL="346709" indent="-346709" defTabSz="455675">
              <a:lnSpc>
                <a:spcPct val="90000"/>
              </a:lnSpc>
              <a:spcBef>
                <a:spcPts val="3200"/>
              </a:spcBef>
              <a:defRPr sz="2807"/>
            </a:pPr>
            <a:r>
              <a:t>Run tall (hips under your shoulders)</a:t>
            </a:r>
          </a:p>
          <a:p>
            <a:pPr marL="346709" indent="-346709" defTabSz="455675">
              <a:lnSpc>
                <a:spcPct val="90000"/>
              </a:lnSpc>
              <a:spcBef>
                <a:spcPts val="3200"/>
              </a:spcBef>
              <a:defRPr sz="2807"/>
            </a:pPr>
            <a:r>
              <a:t>Feet dorsoflexed</a:t>
            </a:r>
          </a:p>
          <a:p>
            <a:pPr marL="346709" indent="-346709" defTabSz="455675">
              <a:lnSpc>
                <a:spcPct val="90000"/>
              </a:lnSpc>
              <a:spcBef>
                <a:spcPts val="3200"/>
              </a:spcBef>
              <a:defRPr sz="2807"/>
            </a:pPr>
            <a:r>
              <a:t>Step over the other knee</a:t>
            </a:r>
          </a:p>
          <a:p>
            <a:pPr marL="0" indent="0" defTabSz="455675">
              <a:lnSpc>
                <a:spcPct val="90000"/>
              </a:lnSpc>
              <a:spcBef>
                <a:spcPts val="3200"/>
              </a:spcBef>
              <a:buSzTx/>
              <a:buNone/>
              <a:defRPr sz="2807"/>
            </a:pPr>
          </a:p>
          <a:p>
            <a:pPr marL="0" indent="0" defTabSz="455675">
              <a:lnSpc>
                <a:spcPct val="90000"/>
              </a:lnSpc>
              <a:spcBef>
                <a:spcPts val="3200"/>
              </a:spcBef>
              <a:buSzTx/>
              <a:buNone/>
              <a:defRPr sz="2807"/>
            </a:pPr>
            <a:r>
              <a:t>2th year</a:t>
            </a:r>
          </a:p>
          <a:p>
            <a:pPr marL="346709" indent="-346709" defTabSz="455675">
              <a:lnSpc>
                <a:spcPct val="90000"/>
              </a:lnSpc>
              <a:spcBef>
                <a:spcPts val="3200"/>
              </a:spcBef>
              <a:defRPr sz="2807"/>
            </a:pPr>
            <a:r>
              <a:t>Acceleration mechanics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952500" y="29068"/>
            <a:ext cx="11099800" cy="2159001"/>
          </a:xfrm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Breakthrough Gotzis 2011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image13.jpg" descr="110528-064.jpg"/>
          <p:cNvPicPr>
            <a:picLocks noChangeAspect="1"/>
          </p:cNvPicPr>
          <p:nvPr/>
        </p:nvPicPr>
        <p:blipFill>
          <a:blip r:embed="rId2">
            <a:extLst/>
          </a:blip>
          <a:srcRect l="0" t="8688" r="0" b="8688"/>
          <a:stretch>
            <a:fillRect/>
          </a:stretch>
        </p:blipFill>
        <p:spPr>
          <a:xfrm>
            <a:off x="375733" y="1861339"/>
            <a:ext cx="12458013" cy="685142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838491" y="2627664"/>
            <a:ext cx="49307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6172points + 22.90sec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