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charts/chart11.xml" ContentType="application/vnd.openxmlformats-officedocument.drawingml.chart+xml"/>
  <Override PartName="/ppt/charts/style11.xml" ContentType="application/vnd.ms-office.chartstyle+xml"/>
  <Override PartName="/ppt/charts/colors1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8" r:id="rId1"/>
  </p:sldMasterIdLst>
  <p:notesMasterIdLst>
    <p:notesMasterId r:id="rId29"/>
  </p:notesMasterIdLst>
  <p:sldIdLst>
    <p:sldId id="256" r:id="rId2"/>
    <p:sldId id="260" r:id="rId3"/>
    <p:sldId id="266" r:id="rId4"/>
    <p:sldId id="257" r:id="rId5"/>
    <p:sldId id="258" r:id="rId6"/>
    <p:sldId id="264" r:id="rId7"/>
    <p:sldId id="259" r:id="rId8"/>
    <p:sldId id="261" r:id="rId9"/>
    <p:sldId id="263" r:id="rId10"/>
    <p:sldId id="265" r:id="rId11"/>
    <p:sldId id="268" r:id="rId12"/>
    <p:sldId id="267" r:id="rId13"/>
    <p:sldId id="269" r:id="rId14"/>
    <p:sldId id="279" r:id="rId15"/>
    <p:sldId id="282" r:id="rId16"/>
    <p:sldId id="280" r:id="rId17"/>
    <p:sldId id="281" r:id="rId18"/>
    <p:sldId id="270" r:id="rId19"/>
    <p:sldId id="271" r:id="rId20"/>
    <p:sldId id="272" r:id="rId21"/>
    <p:sldId id="273" r:id="rId22"/>
    <p:sldId id="274" r:id="rId23"/>
    <p:sldId id="275" r:id="rId24"/>
    <p:sldId id="276" r:id="rId25"/>
    <p:sldId id="262" r:id="rId26"/>
    <p:sldId id="277" r:id="rId27"/>
    <p:sldId id="278" r:id="rId2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3266" autoAdjust="0"/>
    <p:restoredTop sz="94660"/>
  </p:normalViewPr>
  <p:slideViewPr>
    <p:cSldViewPr snapToGrid="0">
      <p:cViewPr>
        <p:scale>
          <a:sx n="100" d="100"/>
          <a:sy n="100" d="100"/>
        </p:scale>
        <p:origin x="-42" y="34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oleObject" Target="file:///D:\Aunevik-Berntsen\Rekruttlandslaget\Arbeidskrav_Rekruttlandslaget\Arbeidskrav_Tabeller.xlsx" TargetMode="External"/><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oleObject" Target="file:///D:\Aunevik-Berntsen\Rekruttlandslaget\Arbeidskrav_Rekruttlandslaget\Arbeidskrav_Tabeller.xlsx" TargetMode="External"/><Relationship Id="rId2" Type="http://schemas.microsoft.com/office/2011/relationships/chartColorStyle" Target="colors10.xml"/><Relationship Id="rId1" Type="http://schemas.microsoft.com/office/2011/relationships/chartStyle" Target="style10.xml"/></Relationships>
</file>

<file path=ppt/charts/_rels/chart11.xml.rels><?xml version="1.0" encoding="UTF-8" standalone="yes"?>
<Relationships xmlns="http://schemas.openxmlformats.org/package/2006/relationships"><Relationship Id="rId3" Type="http://schemas.openxmlformats.org/officeDocument/2006/relationships/oleObject" Target="file:///D:\Aunevik-Berntsen\Rekruttlandslaget\Arbeidskrav_Rekruttlandslaget\Arbeidskrav_Tabeller.xlsx" TargetMode="External"/><Relationship Id="rId2" Type="http://schemas.microsoft.com/office/2011/relationships/chartColorStyle" Target="colors11.xml"/><Relationship Id="rId1" Type="http://schemas.microsoft.com/office/2011/relationships/chartStyle" Target="style11.xml"/></Relationships>
</file>

<file path=ppt/charts/_rels/chart2.xml.rels><?xml version="1.0" encoding="UTF-8" standalone="yes"?>
<Relationships xmlns="http://schemas.openxmlformats.org/package/2006/relationships"><Relationship Id="rId3" Type="http://schemas.openxmlformats.org/officeDocument/2006/relationships/oleObject" Target="file:///D:\Aunevik-Berntsen\Rekruttlandslaget\Arbeidskrav_Rekruttlandslaget\Arbeidskrav_Tabeller.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D:\Aunevik-Berntsen\Rekruttlandslaget\Arbeidskrav_Rekruttlandslaget\Arbeidskrav_Tabeller.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file:///D:\Aunevik-Berntsen\Rekruttlandslaget\Arbeidskrav_Rekruttlandslaget\Arbeidskrav_Tabeller.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file:///D:\Aunevik-Berntsen\Rekruttlandslaget\Arbeidskrav_Rekruttlandslaget\Arbeidskrav_Tabeller.xlsx" TargetMode="External"/><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oleObject" Target="file:///D:\Aunevik-Berntsen\Rekruttlandslaget\Arbeidskrav_Rekruttlandslaget\Arbeidskrav_Tabeller.xlsx" TargetMode="External"/><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oleObject" Target="file:///D:\Aunevik-Berntsen\Rekruttlandslaget\Arbeidskrav_Rekruttlandslaget\Arbeidskrav_Tabeller.xlsx" TargetMode="External"/><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oleObject" Target="file:///D:\Aunevik-Berntsen\Rekruttlandslaget\Arbeidskrav_Rekruttlandslaget\Arbeidskrav_Tabeller.xlsx" TargetMode="External"/><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oleObject" Target="file:///D:\Aunevik-Berntsen\Rekruttlandslaget\Arbeidskrav_Rekruttlandslaget\Arbeidskrav_Tabeller.xlsx" TargetMode="External"/><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Diskos - Jenter</a:t>
            </a:r>
          </a:p>
        </c:rich>
      </c:tx>
      <c:layout>
        <c:manualLayout>
          <c:xMode val="edge"/>
          <c:yMode val="edge"/>
          <c:x val="0.43271956619009389"/>
          <c:y val="2.1799760786246993E-3"/>
        </c:manualLayout>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radarChart>
        <c:radarStyle val="marker"/>
        <c:varyColors val="0"/>
        <c:ser>
          <c:idx val="7"/>
          <c:order val="0"/>
          <c:spPr>
            <a:ln w="12700" cap="rnd">
              <a:solidFill>
                <a:schemeClr val="tx1"/>
              </a:solidFill>
              <a:round/>
            </a:ln>
            <a:effectLst/>
          </c:spPr>
          <c:marker>
            <c:symbol val="none"/>
          </c:marker>
          <c:cat>
            <c:strRef>
              <c:f>ChartBuilder!$A$35:$G$35</c:f>
              <c:strCache>
                <c:ptCount val="7"/>
                <c:pt idx="0">
                  <c:v>Diskos 1kg</c:v>
                </c:pt>
                <c:pt idx="1">
                  <c:v>Benkpress</c:v>
                </c:pt>
                <c:pt idx="2">
                  <c:v>Knebøy</c:v>
                </c:pt>
                <c:pt idx="3">
                  <c:v>Vending</c:v>
                </c:pt>
                <c:pt idx="4">
                  <c:v>Rykk</c:v>
                </c:pt>
                <c:pt idx="5">
                  <c:v>Liakov 3kg</c:v>
                </c:pt>
                <c:pt idx="6">
                  <c:v>Stille lengde</c:v>
                </c:pt>
              </c:strCache>
            </c:strRef>
          </c:cat>
          <c:val>
            <c:numRef>
              <c:f>ChartBuilder!$A$43:$G$43</c:f>
              <c:numCache>
                <c:formatCode>General</c:formatCode>
                <c:ptCount val="7"/>
                <c:pt idx="0">
                  <c:v>8</c:v>
                </c:pt>
                <c:pt idx="1">
                  <c:v>8</c:v>
                </c:pt>
                <c:pt idx="2">
                  <c:v>8</c:v>
                </c:pt>
                <c:pt idx="3">
                  <c:v>8</c:v>
                </c:pt>
                <c:pt idx="4">
                  <c:v>8</c:v>
                </c:pt>
                <c:pt idx="5">
                  <c:v>8</c:v>
                </c:pt>
                <c:pt idx="6">
                  <c:v>8</c:v>
                </c:pt>
              </c:numCache>
            </c:numRef>
          </c:val>
          <c:extLst>
            <c:ext xmlns:c16="http://schemas.microsoft.com/office/drawing/2014/chart" uri="{C3380CC4-5D6E-409C-BE32-E72D297353CC}">
              <c16:uniqueId val="{00000000-E8B2-4047-887B-2A1ADBC18F96}"/>
            </c:ext>
          </c:extLst>
        </c:ser>
        <c:dLbls>
          <c:showLegendKey val="0"/>
          <c:showVal val="0"/>
          <c:showCatName val="0"/>
          <c:showSerName val="0"/>
          <c:showPercent val="0"/>
          <c:showBubbleSize val="0"/>
        </c:dLbls>
        <c:axId val="730378984"/>
        <c:axId val="730377016"/>
      </c:radarChart>
      <c:catAx>
        <c:axId val="73037898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730377016"/>
        <c:crosses val="autoZero"/>
        <c:auto val="1"/>
        <c:lblAlgn val="ctr"/>
        <c:lblOffset val="100"/>
        <c:noMultiLvlLbl val="0"/>
      </c:catAx>
      <c:valAx>
        <c:axId val="730377016"/>
        <c:scaling>
          <c:orientation val="minMax"/>
        </c:scaling>
        <c:delete val="1"/>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crossAx val="730378984"/>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Spyd</a:t>
            </a:r>
            <a:r>
              <a:rPr lang="en-US" baseline="0"/>
              <a:t> - Jenter</a:t>
            </a:r>
            <a:endParaRPr lang="en-US"/>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radarChart>
        <c:radarStyle val="marker"/>
        <c:varyColors val="0"/>
        <c:ser>
          <c:idx val="6"/>
          <c:order val="0"/>
          <c:spPr>
            <a:ln w="12700" cap="rnd">
              <a:solidFill>
                <a:sysClr val="windowText" lastClr="000000"/>
              </a:solidFill>
              <a:round/>
            </a:ln>
            <a:effectLst/>
          </c:spPr>
          <c:marker>
            <c:symbol val="none"/>
          </c:marker>
          <c:cat>
            <c:strRef>
              <c:f>ChartBuilder!$A$94:$F$94</c:f>
              <c:strCache>
                <c:ptCount val="6"/>
                <c:pt idx="0">
                  <c:v>Spyd 600g</c:v>
                </c:pt>
                <c:pt idx="1">
                  <c:v>Innkast 3kg</c:v>
                </c:pt>
                <c:pt idx="2">
                  <c:v>Rykk</c:v>
                </c:pt>
                <c:pt idx="3">
                  <c:v>Liakov 4kg</c:v>
                </c:pt>
                <c:pt idx="4">
                  <c:v>Stille lengde</c:v>
                </c:pt>
                <c:pt idx="5">
                  <c:v>Stille 5-steg</c:v>
                </c:pt>
              </c:strCache>
            </c:strRef>
          </c:cat>
          <c:val>
            <c:numRef>
              <c:f>ChartBuilder!$A$101:$F$101</c:f>
              <c:numCache>
                <c:formatCode>General</c:formatCode>
                <c:ptCount val="6"/>
                <c:pt idx="0">
                  <c:v>7</c:v>
                </c:pt>
                <c:pt idx="1">
                  <c:v>7</c:v>
                </c:pt>
                <c:pt idx="2">
                  <c:v>7</c:v>
                </c:pt>
                <c:pt idx="3">
                  <c:v>7</c:v>
                </c:pt>
                <c:pt idx="4">
                  <c:v>7</c:v>
                </c:pt>
                <c:pt idx="5">
                  <c:v>7</c:v>
                </c:pt>
              </c:numCache>
            </c:numRef>
          </c:val>
          <c:extLst>
            <c:ext xmlns:c16="http://schemas.microsoft.com/office/drawing/2014/chart" uri="{C3380CC4-5D6E-409C-BE32-E72D297353CC}">
              <c16:uniqueId val="{00000000-DC32-4A17-B6E5-D20D63CE1CBF}"/>
            </c:ext>
          </c:extLst>
        </c:ser>
        <c:dLbls>
          <c:showLegendKey val="0"/>
          <c:showVal val="0"/>
          <c:showCatName val="0"/>
          <c:showSerName val="0"/>
          <c:showPercent val="0"/>
          <c:showBubbleSize val="0"/>
        </c:dLbls>
        <c:axId val="655698432"/>
        <c:axId val="655697776"/>
      </c:radarChart>
      <c:catAx>
        <c:axId val="65569843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655697776"/>
        <c:crosses val="autoZero"/>
        <c:auto val="1"/>
        <c:lblAlgn val="ctr"/>
        <c:lblOffset val="100"/>
        <c:noMultiLvlLbl val="0"/>
      </c:catAx>
      <c:valAx>
        <c:axId val="655697776"/>
        <c:scaling>
          <c:orientation val="minMax"/>
        </c:scaling>
        <c:delete val="1"/>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crossAx val="655698432"/>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Spyd - Gutter</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radarChart>
        <c:radarStyle val="marker"/>
        <c:varyColors val="0"/>
        <c:ser>
          <c:idx val="6"/>
          <c:order val="0"/>
          <c:spPr>
            <a:ln w="12700" cap="rnd">
              <a:solidFill>
                <a:schemeClr val="tx1"/>
              </a:solidFill>
              <a:round/>
            </a:ln>
            <a:effectLst/>
          </c:spPr>
          <c:marker>
            <c:symbol val="none"/>
          </c:marker>
          <c:cat>
            <c:strRef>
              <c:f>ChartBuilder!$A$106:$F$106</c:f>
              <c:strCache>
                <c:ptCount val="6"/>
                <c:pt idx="0">
                  <c:v>Spyd 800g</c:v>
                </c:pt>
                <c:pt idx="1">
                  <c:v>Innkast 4kg</c:v>
                </c:pt>
                <c:pt idx="2">
                  <c:v>Rykk</c:v>
                </c:pt>
                <c:pt idx="3">
                  <c:v>Liakov 4kg</c:v>
                </c:pt>
                <c:pt idx="4">
                  <c:v>Stille lengde</c:v>
                </c:pt>
                <c:pt idx="5">
                  <c:v>Stille 5-steg</c:v>
                </c:pt>
              </c:strCache>
            </c:strRef>
          </c:cat>
          <c:val>
            <c:numRef>
              <c:f>ChartBuilder!$A$113:$F$113</c:f>
              <c:numCache>
                <c:formatCode>General</c:formatCode>
                <c:ptCount val="6"/>
                <c:pt idx="0">
                  <c:v>7</c:v>
                </c:pt>
                <c:pt idx="1">
                  <c:v>7</c:v>
                </c:pt>
                <c:pt idx="2">
                  <c:v>7</c:v>
                </c:pt>
                <c:pt idx="3">
                  <c:v>7</c:v>
                </c:pt>
                <c:pt idx="4">
                  <c:v>7</c:v>
                </c:pt>
                <c:pt idx="5">
                  <c:v>7</c:v>
                </c:pt>
              </c:numCache>
            </c:numRef>
          </c:val>
          <c:extLst>
            <c:ext xmlns:c16="http://schemas.microsoft.com/office/drawing/2014/chart" uri="{C3380CC4-5D6E-409C-BE32-E72D297353CC}">
              <c16:uniqueId val="{00000000-577F-43A3-9058-073C910FC9C9}"/>
            </c:ext>
          </c:extLst>
        </c:ser>
        <c:dLbls>
          <c:showLegendKey val="0"/>
          <c:showVal val="0"/>
          <c:showCatName val="0"/>
          <c:showSerName val="0"/>
          <c:showPercent val="0"/>
          <c:showBubbleSize val="0"/>
        </c:dLbls>
        <c:axId val="731742544"/>
        <c:axId val="634029792"/>
      </c:radarChart>
      <c:catAx>
        <c:axId val="73174254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634029792"/>
        <c:crosses val="autoZero"/>
        <c:auto val="1"/>
        <c:lblAlgn val="ctr"/>
        <c:lblOffset val="100"/>
        <c:noMultiLvlLbl val="0"/>
      </c:catAx>
      <c:valAx>
        <c:axId val="634029792"/>
        <c:scaling>
          <c:orientation val="minMax"/>
        </c:scaling>
        <c:delete val="1"/>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crossAx val="731742544"/>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Diskos - Jenter</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radarChart>
        <c:radarStyle val="marker"/>
        <c:varyColors val="0"/>
        <c:ser>
          <c:idx val="7"/>
          <c:order val="0"/>
          <c:spPr>
            <a:ln w="12700" cap="rnd">
              <a:solidFill>
                <a:schemeClr val="tx1"/>
              </a:solidFill>
              <a:round/>
            </a:ln>
            <a:effectLst/>
          </c:spPr>
          <c:marker>
            <c:symbol val="none"/>
          </c:marker>
          <c:cat>
            <c:strRef>
              <c:f>ChartBuilder!$A$35:$G$35</c:f>
              <c:strCache>
                <c:ptCount val="7"/>
                <c:pt idx="0">
                  <c:v>Diskos 1kg</c:v>
                </c:pt>
                <c:pt idx="1">
                  <c:v>Benkpress</c:v>
                </c:pt>
                <c:pt idx="2">
                  <c:v>Knebøy</c:v>
                </c:pt>
                <c:pt idx="3">
                  <c:v>Vending</c:v>
                </c:pt>
                <c:pt idx="4">
                  <c:v>Rykk</c:v>
                </c:pt>
                <c:pt idx="5">
                  <c:v>Liakov 3kg</c:v>
                </c:pt>
                <c:pt idx="6">
                  <c:v>Stille lengde</c:v>
                </c:pt>
              </c:strCache>
            </c:strRef>
          </c:cat>
          <c:val>
            <c:numRef>
              <c:f>ChartBuilder!$A$43:$G$43</c:f>
              <c:numCache>
                <c:formatCode>General</c:formatCode>
                <c:ptCount val="7"/>
                <c:pt idx="0">
                  <c:v>8</c:v>
                </c:pt>
                <c:pt idx="1">
                  <c:v>8</c:v>
                </c:pt>
                <c:pt idx="2">
                  <c:v>8</c:v>
                </c:pt>
                <c:pt idx="3">
                  <c:v>8</c:v>
                </c:pt>
                <c:pt idx="4">
                  <c:v>8</c:v>
                </c:pt>
                <c:pt idx="5">
                  <c:v>8</c:v>
                </c:pt>
                <c:pt idx="6">
                  <c:v>8</c:v>
                </c:pt>
              </c:numCache>
            </c:numRef>
          </c:val>
          <c:extLst>
            <c:ext xmlns:c16="http://schemas.microsoft.com/office/drawing/2014/chart" uri="{C3380CC4-5D6E-409C-BE32-E72D297353CC}">
              <c16:uniqueId val="{00000000-E8B2-4047-887B-2A1ADBC18F96}"/>
            </c:ext>
          </c:extLst>
        </c:ser>
        <c:dLbls>
          <c:showLegendKey val="0"/>
          <c:showVal val="0"/>
          <c:showCatName val="0"/>
          <c:showSerName val="0"/>
          <c:showPercent val="0"/>
          <c:showBubbleSize val="0"/>
        </c:dLbls>
        <c:axId val="730378984"/>
        <c:axId val="730377016"/>
      </c:radarChart>
      <c:catAx>
        <c:axId val="73037898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730377016"/>
        <c:crosses val="autoZero"/>
        <c:auto val="1"/>
        <c:lblAlgn val="ctr"/>
        <c:lblOffset val="100"/>
        <c:noMultiLvlLbl val="0"/>
      </c:catAx>
      <c:valAx>
        <c:axId val="730377016"/>
        <c:scaling>
          <c:orientation val="minMax"/>
        </c:scaling>
        <c:delete val="1"/>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crossAx val="730378984"/>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Spyd</a:t>
            </a:r>
            <a:r>
              <a:rPr lang="en-US" baseline="0"/>
              <a:t> - Jenter</a:t>
            </a:r>
            <a:endParaRPr lang="en-US"/>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radarChart>
        <c:radarStyle val="marker"/>
        <c:varyColors val="0"/>
        <c:ser>
          <c:idx val="6"/>
          <c:order val="0"/>
          <c:spPr>
            <a:ln w="12700" cap="rnd">
              <a:solidFill>
                <a:sysClr val="windowText" lastClr="000000"/>
              </a:solidFill>
              <a:round/>
            </a:ln>
            <a:effectLst/>
          </c:spPr>
          <c:marker>
            <c:symbol val="none"/>
          </c:marker>
          <c:cat>
            <c:strRef>
              <c:f>ChartBuilder!$A$94:$F$94</c:f>
              <c:strCache>
                <c:ptCount val="6"/>
                <c:pt idx="0">
                  <c:v>Spyd 600g</c:v>
                </c:pt>
                <c:pt idx="1">
                  <c:v>Innkast 3kg</c:v>
                </c:pt>
                <c:pt idx="2">
                  <c:v>Rykk</c:v>
                </c:pt>
                <c:pt idx="3">
                  <c:v>Liakov 4kg</c:v>
                </c:pt>
                <c:pt idx="4">
                  <c:v>Stille lengde</c:v>
                </c:pt>
                <c:pt idx="5">
                  <c:v>Stille 5-steg</c:v>
                </c:pt>
              </c:strCache>
            </c:strRef>
          </c:cat>
          <c:val>
            <c:numRef>
              <c:f>ChartBuilder!$A$101:$F$101</c:f>
              <c:numCache>
                <c:formatCode>General</c:formatCode>
                <c:ptCount val="6"/>
                <c:pt idx="0">
                  <c:v>7</c:v>
                </c:pt>
                <c:pt idx="1">
                  <c:v>7</c:v>
                </c:pt>
                <c:pt idx="2">
                  <c:v>7</c:v>
                </c:pt>
                <c:pt idx="3">
                  <c:v>7</c:v>
                </c:pt>
                <c:pt idx="4">
                  <c:v>7</c:v>
                </c:pt>
                <c:pt idx="5">
                  <c:v>7</c:v>
                </c:pt>
              </c:numCache>
            </c:numRef>
          </c:val>
          <c:extLst>
            <c:ext xmlns:c16="http://schemas.microsoft.com/office/drawing/2014/chart" uri="{C3380CC4-5D6E-409C-BE32-E72D297353CC}">
              <c16:uniqueId val="{00000000-DC32-4A17-B6E5-D20D63CE1CBF}"/>
            </c:ext>
          </c:extLst>
        </c:ser>
        <c:dLbls>
          <c:showLegendKey val="0"/>
          <c:showVal val="0"/>
          <c:showCatName val="0"/>
          <c:showSerName val="0"/>
          <c:showPercent val="0"/>
          <c:showBubbleSize val="0"/>
        </c:dLbls>
        <c:axId val="655698432"/>
        <c:axId val="655697776"/>
      </c:radarChart>
      <c:catAx>
        <c:axId val="65569843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655697776"/>
        <c:crosses val="autoZero"/>
        <c:auto val="1"/>
        <c:lblAlgn val="ctr"/>
        <c:lblOffset val="100"/>
        <c:noMultiLvlLbl val="0"/>
      </c:catAx>
      <c:valAx>
        <c:axId val="655697776"/>
        <c:scaling>
          <c:orientation val="minMax"/>
        </c:scaling>
        <c:delete val="1"/>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crossAx val="655698432"/>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dirty="0" err="1"/>
              <a:t>Kule</a:t>
            </a:r>
            <a:r>
              <a:rPr lang="en-US" dirty="0"/>
              <a:t> - </a:t>
            </a:r>
            <a:r>
              <a:rPr lang="en-US" dirty="0" err="1"/>
              <a:t>Jenter</a:t>
            </a:r>
            <a:endParaRPr lang="en-US" dirty="0"/>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radarChart>
        <c:radarStyle val="marker"/>
        <c:varyColors val="0"/>
        <c:ser>
          <c:idx val="6"/>
          <c:order val="0"/>
          <c:spPr>
            <a:ln w="9525" cap="rnd">
              <a:solidFill>
                <a:sysClr val="windowText" lastClr="000000"/>
              </a:solidFill>
              <a:round/>
            </a:ln>
            <a:effectLst/>
          </c:spPr>
          <c:marker>
            <c:symbol val="none"/>
          </c:marker>
          <c:cat>
            <c:strRef>
              <c:f>ChartBuilder!$I$4:$O$4</c:f>
              <c:strCache>
                <c:ptCount val="7"/>
                <c:pt idx="0">
                  <c:v>Kule 4kg</c:v>
                </c:pt>
                <c:pt idx="1">
                  <c:v>Benkpress</c:v>
                </c:pt>
                <c:pt idx="2">
                  <c:v>Knebøy</c:v>
                </c:pt>
                <c:pt idx="3">
                  <c:v>Vending</c:v>
                </c:pt>
                <c:pt idx="4">
                  <c:v>Rykk</c:v>
                </c:pt>
                <c:pt idx="5">
                  <c:v>Liakov 3kg</c:v>
                </c:pt>
                <c:pt idx="6">
                  <c:v>Stille lengde</c:v>
                </c:pt>
              </c:strCache>
            </c:strRef>
          </c:cat>
          <c:val>
            <c:numRef>
              <c:f>ChartBuilder!$I$11:$O$11</c:f>
              <c:numCache>
                <c:formatCode>General</c:formatCode>
                <c:ptCount val="7"/>
                <c:pt idx="0">
                  <c:v>7</c:v>
                </c:pt>
                <c:pt idx="1">
                  <c:v>7</c:v>
                </c:pt>
                <c:pt idx="2">
                  <c:v>7</c:v>
                </c:pt>
                <c:pt idx="3">
                  <c:v>7</c:v>
                </c:pt>
                <c:pt idx="4">
                  <c:v>7</c:v>
                </c:pt>
                <c:pt idx="5">
                  <c:v>7</c:v>
                </c:pt>
                <c:pt idx="6">
                  <c:v>7</c:v>
                </c:pt>
              </c:numCache>
            </c:numRef>
          </c:val>
          <c:extLst>
            <c:ext xmlns:c16="http://schemas.microsoft.com/office/drawing/2014/chart" uri="{C3380CC4-5D6E-409C-BE32-E72D297353CC}">
              <c16:uniqueId val="{00000006-C6DC-438E-921A-D0235EB453AE}"/>
            </c:ext>
          </c:extLst>
        </c:ser>
        <c:dLbls>
          <c:showLegendKey val="0"/>
          <c:showVal val="0"/>
          <c:showCatName val="0"/>
          <c:showSerName val="0"/>
          <c:showPercent val="0"/>
          <c:showBubbleSize val="0"/>
        </c:dLbls>
        <c:axId val="727144104"/>
        <c:axId val="727150664"/>
      </c:radarChart>
      <c:catAx>
        <c:axId val="72714410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727150664"/>
        <c:crosses val="autoZero"/>
        <c:auto val="1"/>
        <c:lblAlgn val="ctr"/>
        <c:lblOffset val="100"/>
        <c:noMultiLvlLbl val="0"/>
      </c:catAx>
      <c:valAx>
        <c:axId val="727150664"/>
        <c:scaling>
          <c:orientation val="minMax"/>
        </c:scaling>
        <c:delete val="1"/>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crossAx val="727144104"/>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nb-NO" dirty="0"/>
              <a:t>Kule - Gutter</a:t>
            </a:r>
            <a:endParaRPr lang="en-US" dirty="0"/>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radarChart>
        <c:radarStyle val="marker"/>
        <c:varyColors val="0"/>
        <c:ser>
          <c:idx val="6"/>
          <c:order val="0"/>
          <c:spPr>
            <a:ln w="12700" cap="rnd">
              <a:solidFill>
                <a:sysClr val="windowText" lastClr="000000"/>
              </a:solidFill>
              <a:round/>
            </a:ln>
            <a:effectLst/>
          </c:spPr>
          <c:marker>
            <c:symbol val="none"/>
          </c:marker>
          <c:cat>
            <c:strRef>
              <c:f>ChartBuilder!$A$16:$G$16</c:f>
              <c:strCache>
                <c:ptCount val="7"/>
                <c:pt idx="0">
                  <c:v>Kule 6 kg</c:v>
                </c:pt>
                <c:pt idx="1">
                  <c:v>Benkpress</c:v>
                </c:pt>
                <c:pt idx="2">
                  <c:v>Knebøy</c:v>
                </c:pt>
                <c:pt idx="3">
                  <c:v>Vending</c:v>
                </c:pt>
                <c:pt idx="4">
                  <c:v>Rykk</c:v>
                </c:pt>
                <c:pt idx="5">
                  <c:v>Liakov 4kg</c:v>
                </c:pt>
                <c:pt idx="6">
                  <c:v>Stille lengde</c:v>
                </c:pt>
              </c:strCache>
            </c:strRef>
          </c:cat>
          <c:val>
            <c:numRef>
              <c:f>ChartBuilder!$A$23:$G$23</c:f>
              <c:numCache>
                <c:formatCode>General</c:formatCode>
                <c:ptCount val="7"/>
                <c:pt idx="0">
                  <c:v>7</c:v>
                </c:pt>
                <c:pt idx="1">
                  <c:v>7</c:v>
                </c:pt>
                <c:pt idx="2">
                  <c:v>7</c:v>
                </c:pt>
                <c:pt idx="3">
                  <c:v>7</c:v>
                </c:pt>
                <c:pt idx="4">
                  <c:v>7</c:v>
                </c:pt>
                <c:pt idx="5">
                  <c:v>7</c:v>
                </c:pt>
                <c:pt idx="6">
                  <c:v>7</c:v>
                </c:pt>
              </c:numCache>
            </c:numRef>
          </c:val>
          <c:extLst>
            <c:ext xmlns:c16="http://schemas.microsoft.com/office/drawing/2014/chart" uri="{C3380CC4-5D6E-409C-BE32-E72D297353CC}">
              <c16:uniqueId val="{00000000-B161-4CAE-A19E-E21C409D1683}"/>
            </c:ext>
          </c:extLst>
        </c:ser>
        <c:dLbls>
          <c:showLegendKey val="0"/>
          <c:showVal val="0"/>
          <c:showCatName val="0"/>
          <c:showSerName val="0"/>
          <c:showPercent val="0"/>
          <c:showBubbleSize val="0"/>
        </c:dLbls>
        <c:axId val="637094240"/>
        <c:axId val="637100800"/>
      </c:radarChart>
      <c:catAx>
        <c:axId val="63709424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637100800"/>
        <c:crosses val="autoZero"/>
        <c:auto val="1"/>
        <c:lblAlgn val="ctr"/>
        <c:lblOffset val="100"/>
        <c:noMultiLvlLbl val="0"/>
      </c:catAx>
      <c:valAx>
        <c:axId val="637100800"/>
        <c:scaling>
          <c:orientation val="minMax"/>
        </c:scaling>
        <c:delete val="1"/>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crossAx val="637094240"/>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Diskos - Jenter</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radarChart>
        <c:radarStyle val="marker"/>
        <c:varyColors val="0"/>
        <c:ser>
          <c:idx val="7"/>
          <c:order val="0"/>
          <c:spPr>
            <a:ln w="12700" cap="rnd">
              <a:solidFill>
                <a:schemeClr val="tx1"/>
              </a:solidFill>
              <a:round/>
            </a:ln>
            <a:effectLst/>
          </c:spPr>
          <c:marker>
            <c:symbol val="none"/>
          </c:marker>
          <c:cat>
            <c:strRef>
              <c:f>ChartBuilder!$A$35:$G$35</c:f>
              <c:strCache>
                <c:ptCount val="7"/>
                <c:pt idx="0">
                  <c:v>Diskos 1kg</c:v>
                </c:pt>
                <c:pt idx="1">
                  <c:v>Benkpress</c:v>
                </c:pt>
                <c:pt idx="2">
                  <c:v>Knebøy</c:v>
                </c:pt>
                <c:pt idx="3">
                  <c:v>Vending</c:v>
                </c:pt>
                <c:pt idx="4">
                  <c:v>Rykk</c:v>
                </c:pt>
                <c:pt idx="5">
                  <c:v>Liakov 3kg</c:v>
                </c:pt>
                <c:pt idx="6">
                  <c:v>Stille lengde</c:v>
                </c:pt>
              </c:strCache>
            </c:strRef>
          </c:cat>
          <c:val>
            <c:numRef>
              <c:f>ChartBuilder!$A$43:$G$43</c:f>
              <c:numCache>
                <c:formatCode>General</c:formatCode>
                <c:ptCount val="7"/>
                <c:pt idx="0">
                  <c:v>8</c:v>
                </c:pt>
                <c:pt idx="1">
                  <c:v>8</c:v>
                </c:pt>
                <c:pt idx="2">
                  <c:v>8</c:v>
                </c:pt>
                <c:pt idx="3">
                  <c:v>8</c:v>
                </c:pt>
                <c:pt idx="4">
                  <c:v>8</c:v>
                </c:pt>
                <c:pt idx="5">
                  <c:v>8</c:v>
                </c:pt>
                <c:pt idx="6">
                  <c:v>8</c:v>
                </c:pt>
              </c:numCache>
            </c:numRef>
          </c:val>
          <c:extLst>
            <c:ext xmlns:c16="http://schemas.microsoft.com/office/drawing/2014/chart" uri="{C3380CC4-5D6E-409C-BE32-E72D297353CC}">
              <c16:uniqueId val="{00000007-07ED-4451-888F-FF57D4EC671C}"/>
            </c:ext>
          </c:extLst>
        </c:ser>
        <c:dLbls>
          <c:showLegendKey val="0"/>
          <c:showVal val="0"/>
          <c:showCatName val="0"/>
          <c:showSerName val="0"/>
          <c:showPercent val="0"/>
          <c:showBubbleSize val="0"/>
        </c:dLbls>
        <c:axId val="730378984"/>
        <c:axId val="730377016"/>
      </c:radarChart>
      <c:catAx>
        <c:axId val="73037898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730377016"/>
        <c:crosses val="autoZero"/>
        <c:auto val="1"/>
        <c:lblAlgn val="ctr"/>
        <c:lblOffset val="100"/>
        <c:noMultiLvlLbl val="0"/>
      </c:catAx>
      <c:valAx>
        <c:axId val="730377016"/>
        <c:scaling>
          <c:orientation val="minMax"/>
        </c:scaling>
        <c:delete val="1"/>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crossAx val="730378984"/>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nb-NO" dirty="0"/>
              <a:t>Diskos - Gutter</a:t>
            </a:r>
            <a:endParaRPr lang="en-US" dirty="0"/>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radarChart>
        <c:radarStyle val="marker"/>
        <c:varyColors val="0"/>
        <c:ser>
          <c:idx val="7"/>
          <c:order val="0"/>
          <c:spPr>
            <a:ln w="12700" cap="rnd">
              <a:solidFill>
                <a:schemeClr val="tx1"/>
              </a:solidFill>
              <a:round/>
            </a:ln>
            <a:effectLst/>
          </c:spPr>
          <c:marker>
            <c:symbol val="none"/>
          </c:marker>
          <c:cat>
            <c:strRef>
              <c:f>ChartBuilder!$A$50:$G$50</c:f>
              <c:strCache>
                <c:ptCount val="7"/>
                <c:pt idx="0">
                  <c:v>Diskos 1,75kg</c:v>
                </c:pt>
                <c:pt idx="1">
                  <c:v>Benkpress</c:v>
                </c:pt>
                <c:pt idx="2">
                  <c:v>Knebøy</c:v>
                </c:pt>
                <c:pt idx="3">
                  <c:v>Vending</c:v>
                </c:pt>
                <c:pt idx="4">
                  <c:v>Rykk</c:v>
                </c:pt>
                <c:pt idx="5">
                  <c:v>Liakov 4kg</c:v>
                </c:pt>
                <c:pt idx="6">
                  <c:v>Stille lengde</c:v>
                </c:pt>
              </c:strCache>
            </c:strRef>
          </c:cat>
          <c:val>
            <c:numRef>
              <c:f>ChartBuilder!$A$58:$G$58</c:f>
              <c:numCache>
                <c:formatCode>General</c:formatCode>
                <c:ptCount val="7"/>
                <c:pt idx="0">
                  <c:v>8</c:v>
                </c:pt>
                <c:pt idx="1">
                  <c:v>8</c:v>
                </c:pt>
                <c:pt idx="2">
                  <c:v>8</c:v>
                </c:pt>
                <c:pt idx="3">
                  <c:v>8</c:v>
                </c:pt>
                <c:pt idx="4">
                  <c:v>8</c:v>
                </c:pt>
                <c:pt idx="5">
                  <c:v>8</c:v>
                </c:pt>
                <c:pt idx="6">
                  <c:v>8</c:v>
                </c:pt>
              </c:numCache>
            </c:numRef>
          </c:val>
          <c:extLst>
            <c:ext xmlns:c16="http://schemas.microsoft.com/office/drawing/2014/chart" uri="{C3380CC4-5D6E-409C-BE32-E72D297353CC}">
              <c16:uniqueId val="{00000007-6D02-4298-8717-9929DE852754}"/>
            </c:ext>
          </c:extLst>
        </c:ser>
        <c:dLbls>
          <c:showLegendKey val="0"/>
          <c:showVal val="0"/>
          <c:showCatName val="0"/>
          <c:showSerName val="0"/>
          <c:showPercent val="0"/>
          <c:showBubbleSize val="0"/>
        </c:dLbls>
        <c:axId val="728073248"/>
        <c:axId val="728073904"/>
      </c:radarChart>
      <c:catAx>
        <c:axId val="72807324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728073904"/>
        <c:crosses val="autoZero"/>
        <c:auto val="1"/>
        <c:lblAlgn val="ctr"/>
        <c:lblOffset val="100"/>
        <c:noMultiLvlLbl val="0"/>
      </c:catAx>
      <c:valAx>
        <c:axId val="728073904"/>
        <c:scaling>
          <c:orientation val="minMax"/>
        </c:scaling>
        <c:delete val="1"/>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crossAx val="728073248"/>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nb-NO" dirty="0"/>
              <a:t>Slegge - Jenter</a:t>
            </a:r>
            <a:endParaRPr lang="en-US" dirty="0"/>
          </a:p>
        </c:rich>
      </c:tx>
      <c:layout>
        <c:manualLayout>
          <c:xMode val="edge"/>
          <c:yMode val="edge"/>
          <c:x val="0.44063698341875851"/>
          <c:y val="6.4607065818838599E-2"/>
        </c:manualLayout>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24628097617122116"/>
          <c:y val="0.16362522606504457"/>
          <c:w val="0.50433173258419461"/>
          <c:h val="0.78650095842234014"/>
        </c:manualLayout>
      </c:layout>
      <c:radarChart>
        <c:radarStyle val="marker"/>
        <c:varyColors val="0"/>
        <c:ser>
          <c:idx val="6"/>
          <c:order val="0"/>
          <c:spPr>
            <a:ln w="12700" cap="rnd">
              <a:solidFill>
                <a:sysClr val="windowText" lastClr="000000"/>
              </a:solidFill>
              <a:round/>
            </a:ln>
            <a:effectLst/>
          </c:spPr>
          <c:marker>
            <c:symbol val="none"/>
          </c:marker>
          <c:cat>
            <c:strRef>
              <c:f>ChartBuilder!$A$65:$F$65</c:f>
              <c:strCache>
                <c:ptCount val="6"/>
                <c:pt idx="0">
                  <c:v>Slegge 4kg</c:v>
                </c:pt>
                <c:pt idx="1">
                  <c:v>Knebøy</c:v>
                </c:pt>
                <c:pt idx="2">
                  <c:v>Vending</c:v>
                </c:pt>
                <c:pt idx="3">
                  <c:v>Rykk</c:v>
                </c:pt>
                <c:pt idx="4">
                  <c:v>Liakov 3kg</c:v>
                </c:pt>
                <c:pt idx="5">
                  <c:v>Stille lengde</c:v>
                </c:pt>
              </c:strCache>
            </c:strRef>
          </c:cat>
          <c:val>
            <c:numRef>
              <c:f>ChartBuilder!$A$72:$F$72</c:f>
              <c:numCache>
                <c:formatCode>General</c:formatCode>
                <c:ptCount val="6"/>
                <c:pt idx="0">
                  <c:v>7</c:v>
                </c:pt>
                <c:pt idx="1">
                  <c:v>7</c:v>
                </c:pt>
                <c:pt idx="2">
                  <c:v>7</c:v>
                </c:pt>
                <c:pt idx="3">
                  <c:v>7</c:v>
                </c:pt>
                <c:pt idx="4">
                  <c:v>7</c:v>
                </c:pt>
                <c:pt idx="5">
                  <c:v>7</c:v>
                </c:pt>
              </c:numCache>
            </c:numRef>
          </c:val>
          <c:extLst>
            <c:ext xmlns:c16="http://schemas.microsoft.com/office/drawing/2014/chart" uri="{C3380CC4-5D6E-409C-BE32-E72D297353CC}">
              <c16:uniqueId val="{00000006-6D44-4A46-BB08-E5E2115BECB9}"/>
            </c:ext>
          </c:extLst>
        </c:ser>
        <c:dLbls>
          <c:showLegendKey val="0"/>
          <c:showVal val="0"/>
          <c:showCatName val="0"/>
          <c:showSerName val="0"/>
          <c:showPercent val="0"/>
          <c:showBubbleSize val="0"/>
        </c:dLbls>
        <c:axId val="735546984"/>
        <c:axId val="735549608"/>
      </c:radarChart>
      <c:catAx>
        <c:axId val="73554698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735549608"/>
        <c:crosses val="autoZero"/>
        <c:auto val="1"/>
        <c:lblAlgn val="ctr"/>
        <c:lblOffset val="100"/>
        <c:noMultiLvlLbl val="0"/>
      </c:catAx>
      <c:valAx>
        <c:axId val="735549608"/>
        <c:scaling>
          <c:orientation val="minMax"/>
        </c:scaling>
        <c:delete val="1"/>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crossAx val="735546984"/>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Slegge</a:t>
            </a:r>
            <a:r>
              <a:rPr lang="en-US" baseline="0"/>
              <a:t> - Gutter</a:t>
            </a:r>
            <a:endParaRPr lang="en-US"/>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radarChart>
        <c:radarStyle val="marker"/>
        <c:varyColors val="0"/>
        <c:ser>
          <c:idx val="6"/>
          <c:order val="0"/>
          <c:spPr>
            <a:ln w="12700" cap="rnd">
              <a:solidFill>
                <a:sysClr val="windowText" lastClr="000000"/>
              </a:solidFill>
              <a:round/>
            </a:ln>
            <a:effectLst/>
          </c:spPr>
          <c:marker>
            <c:symbol val="none"/>
          </c:marker>
          <c:cat>
            <c:strRef>
              <c:f>ChartBuilder!$A$80:$F$80</c:f>
              <c:strCache>
                <c:ptCount val="6"/>
                <c:pt idx="0">
                  <c:v>Slegge 6kg</c:v>
                </c:pt>
                <c:pt idx="1">
                  <c:v>Knebøy</c:v>
                </c:pt>
                <c:pt idx="2">
                  <c:v>Vending</c:v>
                </c:pt>
                <c:pt idx="3">
                  <c:v>Rykk</c:v>
                </c:pt>
                <c:pt idx="4">
                  <c:v>Liakov 4kg</c:v>
                </c:pt>
                <c:pt idx="5">
                  <c:v>Stille lengde</c:v>
                </c:pt>
              </c:strCache>
            </c:strRef>
          </c:cat>
          <c:val>
            <c:numRef>
              <c:f>ChartBuilder!$A$87:$F$87</c:f>
              <c:numCache>
                <c:formatCode>General</c:formatCode>
                <c:ptCount val="6"/>
                <c:pt idx="0">
                  <c:v>7</c:v>
                </c:pt>
                <c:pt idx="1">
                  <c:v>7</c:v>
                </c:pt>
                <c:pt idx="2">
                  <c:v>7</c:v>
                </c:pt>
                <c:pt idx="3">
                  <c:v>7</c:v>
                </c:pt>
                <c:pt idx="4">
                  <c:v>7</c:v>
                </c:pt>
                <c:pt idx="5">
                  <c:v>7</c:v>
                </c:pt>
              </c:numCache>
            </c:numRef>
          </c:val>
          <c:extLst>
            <c:ext xmlns:c16="http://schemas.microsoft.com/office/drawing/2014/chart" uri="{C3380CC4-5D6E-409C-BE32-E72D297353CC}">
              <c16:uniqueId val="{00000000-36DF-401A-8CFE-D94F3E441DC5}"/>
            </c:ext>
          </c:extLst>
        </c:ser>
        <c:dLbls>
          <c:showLegendKey val="0"/>
          <c:showVal val="0"/>
          <c:showCatName val="0"/>
          <c:showSerName val="0"/>
          <c:showPercent val="0"/>
          <c:showBubbleSize val="0"/>
        </c:dLbls>
        <c:axId val="740970624"/>
        <c:axId val="740967016"/>
      </c:radarChart>
      <c:catAx>
        <c:axId val="74097062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740967016"/>
        <c:crosses val="autoZero"/>
        <c:auto val="1"/>
        <c:lblAlgn val="ctr"/>
        <c:lblOffset val="100"/>
        <c:noMultiLvlLbl val="0"/>
      </c:catAx>
      <c:valAx>
        <c:axId val="740967016"/>
        <c:scaling>
          <c:orientation val="minMax"/>
        </c:scaling>
        <c:delete val="1"/>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crossAx val="740970624"/>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1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31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31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31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31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31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31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31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31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31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31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9669E7C-A50C-4EBE-8635-FFB5264FE652}" type="datetimeFigureOut">
              <a:rPr lang="en-US" smtClean="0"/>
              <a:t>11/2/2018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FC6CB3D-1548-4ADE-88CE-D1B197736184}" type="slidenum">
              <a:rPr lang="en-US" smtClean="0"/>
              <a:t>‹#›</a:t>
            </a:fld>
            <a:endParaRPr lang="en-US"/>
          </a:p>
        </p:txBody>
      </p:sp>
    </p:spTree>
    <p:extLst>
      <p:ext uri="{BB962C8B-B14F-4D97-AF65-F5344CB8AC3E}">
        <p14:creationId xmlns:p14="http://schemas.microsoft.com/office/powerpoint/2010/main" val="3336424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r>
              <a:rPr lang="en-US"/>
              <a:t>02/11/2018</a:t>
            </a:r>
            <a:endParaRPr lang="nb-NO" dirty="0"/>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r>
              <a:rPr lang="nb-NO" dirty="0"/>
              <a:t>Magnus R. Aunevik-Berntsen</a:t>
            </a:r>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4ACDF809-E348-4C3E-A51B-C0BA70C61153}" type="slidenum">
              <a:rPr lang="en-US" smtClean="0"/>
              <a:t>‹#›</a:t>
            </a:fld>
            <a:endParaRPr lang="en-US"/>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extLst>
      <p:ext uri="{BB962C8B-B14F-4D97-AF65-F5344CB8AC3E}">
        <p14:creationId xmlns:p14="http://schemas.microsoft.com/office/powerpoint/2010/main" val="1230879372"/>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r>
              <a:rPr lang="en-US"/>
              <a:t>02/11/2018</a:t>
            </a:r>
          </a:p>
        </p:txBody>
      </p:sp>
      <p:sp>
        <p:nvSpPr>
          <p:cNvPr id="5" name="Footer Placeholder 4"/>
          <p:cNvSpPr>
            <a:spLocks noGrp="1"/>
          </p:cNvSpPr>
          <p:nvPr>
            <p:ph type="ftr" sz="quarter" idx="11"/>
          </p:nvPr>
        </p:nvSpPr>
        <p:spPr/>
        <p:txBody>
          <a:bodyPr/>
          <a:lstStyle/>
          <a:p>
            <a:r>
              <a:rPr lang="en-US"/>
              <a:t>Magnus R. Aunevik-Berntsen</a:t>
            </a:r>
          </a:p>
        </p:txBody>
      </p:sp>
      <p:sp>
        <p:nvSpPr>
          <p:cNvPr id="6" name="Slide Number Placeholder 5"/>
          <p:cNvSpPr>
            <a:spLocks noGrp="1"/>
          </p:cNvSpPr>
          <p:nvPr>
            <p:ph type="sldNum" sz="quarter" idx="12"/>
          </p:nvPr>
        </p:nvSpPr>
        <p:spPr/>
        <p:txBody>
          <a:bodyPr/>
          <a:lstStyle/>
          <a:p>
            <a:fld id="{4ACDF809-E348-4C3E-A51B-C0BA70C61153}" type="slidenum">
              <a:rPr lang="en-US" smtClean="0"/>
              <a:t>‹#›</a:t>
            </a:fld>
            <a:endParaRPr lang="en-US"/>
          </a:p>
        </p:txBody>
      </p:sp>
    </p:spTree>
    <p:extLst>
      <p:ext uri="{BB962C8B-B14F-4D97-AF65-F5344CB8AC3E}">
        <p14:creationId xmlns:p14="http://schemas.microsoft.com/office/powerpoint/2010/main" val="31943130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r>
              <a:rPr lang="en-US"/>
              <a:t>02/11/2018</a:t>
            </a:r>
          </a:p>
        </p:txBody>
      </p:sp>
      <p:sp>
        <p:nvSpPr>
          <p:cNvPr id="5" name="Footer Placeholder 4"/>
          <p:cNvSpPr>
            <a:spLocks noGrp="1"/>
          </p:cNvSpPr>
          <p:nvPr>
            <p:ph type="ftr" sz="quarter" idx="11"/>
          </p:nvPr>
        </p:nvSpPr>
        <p:spPr/>
        <p:txBody>
          <a:bodyPr/>
          <a:lstStyle/>
          <a:p>
            <a:r>
              <a:rPr lang="en-US"/>
              <a:t>Magnus R. Aunevik-Berntsen</a:t>
            </a:r>
          </a:p>
        </p:txBody>
      </p:sp>
      <p:sp>
        <p:nvSpPr>
          <p:cNvPr id="6" name="Slide Number Placeholder 5"/>
          <p:cNvSpPr>
            <a:spLocks noGrp="1"/>
          </p:cNvSpPr>
          <p:nvPr>
            <p:ph type="sldNum" sz="quarter" idx="12"/>
          </p:nvPr>
        </p:nvSpPr>
        <p:spPr/>
        <p:txBody>
          <a:bodyPr/>
          <a:lstStyle/>
          <a:p>
            <a:fld id="{4ACDF809-E348-4C3E-A51B-C0BA70C61153}" type="slidenum">
              <a:rPr lang="en-US" smtClean="0"/>
              <a:t>‹#›</a:t>
            </a:fld>
            <a:endParaRPr lang="en-US"/>
          </a:p>
        </p:txBody>
      </p:sp>
    </p:spTree>
    <p:extLst>
      <p:ext uri="{BB962C8B-B14F-4D97-AF65-F5344CB8AC3E}">
        <p14:creationId xmlns:p14="http://schemas.microsoft.com/office/powerpoint/2010/main" val="524871042"/>
      </p:ext>
    </p:extLst>
  </p:cSld>
  <p:clrMapOvr>
    <a:masterClrMapping/>
  </p:clrMapOvr>
  <p:extLst>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lvl1pPr>
              <a:defRPr/>
            </a:lvl1pPr>
          </a:lstStyle>
          <a:p>
            <a:r>
              <a:rPr lang="en-US"/>
              <a:t>02/11/2018</a:t>
            </a:r>
            <a:endParaRPr lang="en-US" dirty="0"/>
          </a:p>
        </p:txBody>
      </p:sp>
      <p:sp>
        <p:nvSpPr>
          <p:cNvPr id="5" name="Footer Placeholder 4"/>
          <p:cNvSpPr>
            <a:spLocks noGrp="1"/>
          </p:cNvSpPr>
          <p:nvPr>
            <p:ph type="ftr" sz="quarter" idx="11"/>
          </p:nvPr>
        </p:nvSpPr>
        <p:spPr/>
        <p:txBody>
          <a:bodyPr/>
          <a:lstStyle/>
          <a:p>
            <a:r>
              <a:rPr lang="nb-NO" dirty="0"/>
              <a:t>Magnus R. Aunevik-Berntsen</a:t>
            </a:r>
            <a:endParaRPr lang="en-US" dirty="0"/>
          </a:p>
        </p:txBody>
      </p:sp>
      <p:sp>
        <p:nvSpPr>
          <p:cNvPr id="6" name="Slide Number Placeholder 5"/>
          <p:cNvSpPr>
            <a:spLocks noGrp="1"/>
          </p:cNvSpPr>
          <p:nvPr>
            <p:ph type="sldNum" sz="quarter" idx="12"/>
          </p:nvPr>
        </p:nvSpPr>
        <p:spPr/>
        <p:txBody>
          <a:bodyPr/>
          <a:lstStyle/>
          <a:p>
            <a:fld id="{4ACDF809-E348-4C3E-A51B-C0BA70C61153}" type="slidenum">
              <a:rPr lang="en-US" smtClean="0"/>
              <a:t>‹#›</a:t>
            </a:fld>
            <a:endParaRPr lang="en-US"/>
          </a:p>
        </p:txBody>
      </p:sp>
    </p:spTree>
    <p:extLst>
      <p:ext uri="{BB962C8B-B14F-4D97-AF65-F5344CB8AC3E}">
        <p14:creationId xmlns:p14="http://schemas.microsoft.com/office/powerpoint/2010/main" val="37765593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r>
              <a:rPr lang="en-US"/>
              <a:t>02/11/2018</a:t>
            </a:r>
            <a:endParaRPr lang="en-US" dirty="0"/>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r>
              <a:rPr lang="nb-NO" dirty="0"/>
              <a:t>Magnus R. Aunevik-Berntsen</a:t>
            </a:r>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4ACDF809-E348-4C3E-A51B-C0BA70C61153}" type="slidenum">
              <a:rPr lang="en-US" smtClean="0"/>
              <a:t>‹#›</a:t>
            </a:fld>
            <a:endParaRPr lang="en-US"/>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extLst>
      <p:ext uri="{BB962C8B-B14F-4D97-AF65-F5344CB8AC3E}">
        <p14:creationId xmlns:p14="http://schemas.microsoft.com/office/powerpoint/2010/main" val="935556227"/>
      </p:ext>
    </p:extLst>
  </p:cSld>
  <p:clrMapOvr>
    <a:overrideClrMapping bg1="dk1" tx1="lt1" bg2="dk2" tx2="lt2" accent1="accent1" accent2="accent2" accent3="accent3" accent4="accent4" accent5="accent5" accent6="accent6" hlink="hlink" folHlink="folHlink"/>
  </p:clrMapOvr>
  <p:extLst>
    <p:ext uri="{DCECCB84-F9BA-43D5-87BE-67443E8EF086}">
      <p15:sldGuideLst xmlns:p15="http://schemas.microsoft.com/office/powerpoint/2012/main"/>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a:t>Click to edit Master title style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r>
              <a:rPr lang="en-US"/>
              <a:t>02/11/2018</a:t>
            </a:r>
          </a:p>
        </p:txBody>
      </p:sp>
      <p:sp>
        <p:nvSpPr>
          <p:cNvPr id="6" name="Footer Placeholder 5"/>
          <p:cNvSpPr>
            <a:spLocks noGrp="1"/>
          </p:cNvSpPr>
          <p:nvPr>
            <p:ph type="ftr" sz="quarter" idx="11"/>
          </p:nvPr>
        </p:nvSpPr>
        <p:spPr/>
        <p:txBody>
          <a:bodyPr/>
          <a:lstStyle/>
          <a:p>
            <a:r>
              <a:rPr lang="en-US"/>
              <a:t>Magnus R. Aunevik-Berntsen</a:t>
            </a:r>
          </a:p>
        </p:txBody>
      </p:sp>
      <p:sp>
        <p:nvSpPr>
          <p:cNvPr id="7" name="Slide Number Placeholder 6"/>
          <p:cNvSpPr>
            <a:spLocks noGrp="1"/>
          </p:cNvSpPr>
          <p:nvPr>
            <p:ph type="sldNum" sz="quarter" idx="12"/>
          </p:nvPr>
        </p:nvSpPr>
        <p:spPr/>
        <p:txBody>
          <a:bodyPr/>
          <a:lstStyle/>
          <a:p>
            <a:fld id="{4ACDF809-E348-4C3E-A51B-C0BA70C61153}" type="slidenum">
              <a:rPr lang="en-US" smtClean="0"/>
              <a:t>‹#›</a:t>
            </a:fld>
            <a:endParaRPr lang="en-US"/>
          </a:p>
        </p:txBody>
      </p:sp>
    </p:spTree>
    <p:extLst>
      <p:ext uri="{BB962C8B-B14F-4D97-AF65-F5344CB8AC3E}">
        <p14:creationId xmlns:p14="http://schemas.microsoft.com/office/powerpoint/2010/main" val="35706956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r>
              <a:rPr lang="en-US"/>
              <a:t>02/11/2018</a:t>
            </a:r>
          </a:p>
        </p:txBody>
      </p:sp>
      <p:sp>
        <p:nvSpPr>
          <p:cNvPr id="8" name="Footer Placeholder 7"/>
          <p:cNvSpPr>
            <a:spLocks noGrp="1"/>
          </p:cNvSpPr>
          <p:nvPr>
            <p:ph type="ftr" sz="quarter" idx="11"/>
          </p:nvPr>
        </p:nvSpPr>
        <p:spPr/>
        <p:txBody>
          <a:bodyPr/>
          <a:lstStyle/>
          <a:p>
            <a:r>
              <a:rPr lang="en-US"/>
              <a:t>Magnus R. Aunevik-Berntsen</a:t>
            </a:r>
          </a:p>
        </p:txBody>
      </p:sp>
      <p:sp>
        <p:nvSpPr>
          <p:cNvPr id="9" name="Slide Number Placeholder 8"/>
          <p:cNvSpPr>
            <a:spLocks noGrp="1"/>
          </p:cNvSpPr>
          <p:nvPr>
            <p:ph type="sldNum" sz="quarter" idx="12"/>
          </p:nvPr>
        </p:nvSpPr>
        <p:spPr/>
        <p:txBody>
          <a:bodyPr/>
          <a:lstStyle/>
          <a:p>
            <a:fld id="{4ACDF809-E348-4C3E-A51B-C0BA70C61153}" type="slidenum">
              <a:rPr lang="en-US" smtClean="0"/>
              <a:t>‹#›</a:t>
            </a:fld>
            <a:endParaRPr lang="en-US"/>
          </a:p>
        </p:txBody>
      </p:sp>
    </p:spTree>
    <p:extLst>
      <p:ext uri="{BB962C8B-B14F-4D97-AF65-F5344CB8AC3E}">
        <p14:creationId xmlns:p14="http://schemas.microsoft.com/office/powerpoint/2010/main" val="11586517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r>
              <a:rPr lang="en-US"/>
              <a:t>02/11/2018</a:t>
            </a:r>
          </a:p>
        </p:txBody>
      </p:sp>
      <p:sp>
        <p:nvSpPr>
          <p:cNvPr id="4" name="Footer Placeholder 3"/>
          <p:cNvSpPr>
            <a:spLocks noGrp="1"/>
          </p:cNvSpPr>
          <p:nvPr>
            <p:ph type="ftr" sz="quarter" idx="11"/>
          </p:nvPr>
        </p:nvSpPr>
        <p:spPr/>
        <p:txBody>
          <a:bodyPr/>
          <a:lstStyle/>
          <a:p>
            <a:r>
              <a:rPr lang="en-US"/>
              <a:t>Magnus R. Aunevik-Berntsen</a:t>
            </a:r>
          </a:p>
        </p:txBody>
      </p:sp>
      <p:sp>
        <p:nvSpPr>
          <p:cNvPr id="5" name="Slide Number Placeholder 4"/>
          <p:cNvSpPr>
            <a:spLocks noGrp="1"/>
          </p:cNvSpPr>
          <p:nvPr>
            <p:ph type="sldNum" sz="quarter" idx="12"/>
          </p:nvPr>
        </p:nvSpPr>
        <p:spPr/>
        <p:txBody>
          <a:bodyPr/>
          <a:lstStyle/>
          <a:p>
            <a:fld id="{4ACDF809-E348-4C3E-A51B-C0BA70C61153}" type="slidenum">
              <a:rPr lang="en-US" smtClean="0"/>
              <a:t>‹#›</a:t>
            </a:fld>
            <a:endParaRPr lang="en-US"/>
          </a:p>
        </p:txBody>
      </p:sp>
    </p:spTree>
    <p:extLst>
      <p:ext uri="{BB962C8B-B14F-4D97-AF65-F5344CB8AC3E}">
        <p14:creationId xmlns:p14="http://schemas.microsoft.com/office/powerpoint/2010/main" val="33746306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02/11/2018</a:t>
            </a:r>
          </a:p>
        </p:txBody>
      </p:sp>
      <p:sp>
        <p:nvSpPr>
          <p:cNvPr id="3" name="Footer Placeholder 2"/>
          <p:cNvSpPr>
            <a:spLocks noGrp="1"/>
          </p:cNvSpPr>
          <p:nvPr>
            <p:ph type="ftr" sz="quarter" idx="11"/>
          </p:nvPr>
        </p:nvSpPr>
        <p:spPr/>
        <p:txBody>
          <a:bodyPr/>
          <a:lstStyle/>
          <a:p>
            <a:r>
              <a:rPr lang="en-US"/>
              <a:t>Magnus R. Aunevik-Berntsen</a:t>
            </a:r>
          </a:p>
        </p:txBody>
      </p:sp>
      <p:sp>
        <p:nvSpPr>
          <p:cNvPr id="4" name="Slide Number Placeholder 3"/>
          <p:cNvSpPr>
            <a:spLocks noGrp="1"/>
          </p:cNvSpPr>
          <p:nvPr>
            <p:ph type="sldNum" sz="quarter" idx="12"/>
          </p:nvPr>
        </p:nvSpPr>
        <p:spPr/>
        <p:txBody>
          <a:bodyPr/>
          <a:lstStyle/>
          <a:p>
            <a:fld id="{4ACDF809-E348-4C3E-A51B-C0BA70C61153}" type="slidenum">
              <a:rPr lang="en-US" smtClean="0"/>
              <a:t>‹#›</a:t>
            </a:fld>
            <a:endParaRPr lang="en-US"/>
          </a:p>
        </p:txBody>
      </p:sp>
    </p:spTree>
    <p:extLst>
      <p:ext uri="{BB962C8B-B14F-4D97-AF65-F5344CB8AC3E}">
        <p14:creationId xmlns:p14="http://schemas.microsoft.com/office/powerpoint/2010/main" val="25519373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n-US"/>
              <a:t>Click to edit Master title style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r>
              <a:rPr lang="en-US"/>
              <a:t>02/11/2018</a:t>
            </a:r>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r>
              <a:rPr lang="en-US"/>
              <a:t>Magnus R. Aunevik-Berntsen</a:t>
            </a:r>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4ACDF809-E348-4C3E-A51B-C0BA70C61153}" type="slidenum">
              <a:rPr lang="en-US" smtClean="0"/>
              <a:t>‹#›</a:t>
            </a:fld>
            <a:endParaRPr lang="en-US"/>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7517803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r>
              <a:rPr lang="en-US"/>
              <a:t>02/11/2018</a:t>
            </a:r>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r>
              <a:rPr lang="en-US"/>
              <a:t>Magnus R. Aunevik-Berntsen</a:t>
            </a:r>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4ACDF809-E348-4C3E-A51B-C0BA70C61153}" type="slidenum">
              <a:rPr lang="en-US" smtClean="0"/>
              <a:t>‹#›</a:t>
            </a:fld>
            <a:endParaRPr lang="en-US"/>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41041865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r>
              <a:rPr lang="en-US"/>
              <a:t>02/11/2018</a:t>
            </a:r>
            <a:endParaRPr lang="en-US" dirty="0"/>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r>
              <a:rPr lang="nb-NO" dirty="0"/>
              <a:t>Magnus R. Aunevik-Berntsen</a:t>
            </a:r>
            <a:endParaRPr lang="en-US" dirty="0"/>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4ACDF809-E348-4C3E-A51B-C0BA70C61153}" type="slidenum">
              <a:rPr lang="en-US" smtClean="0"/>
              <a:t>‹#›</a:t>
            </a:fld>
            <a:endParaRPr lang="en-US"/>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425555674"/>
      </p:ext>
    </p:extLst>
  </p:cSld>
  <p:clrMap bg1="lt1" tx1="dk1" bg2="lt2" tx2="dk2" accent1="accent1" accent2="accent2" accent3="accent3" accent4="accent4" accent5="accent5" accent6="accent6" hlink="hlink" folHlink="folHlink"/>
  <p:sldLayoutIdLst>
    <p:sldLayoutId id="2147483739" r:id="rId1"/>
    <p:sldLayoutId id="2147483740" r:id="rId2"/>
    <p:sldLayoutId id="2147483741" r:id="rId3"/>
    <p:sldLayoutId id="2147483742" r:id="rId4"/>
    <p:sldLayoutId id="2147483743" r:id="rId5"/>
    <p:sldLayoutId id="2147483744" r:id="rId6"/>
    <p:sldLayoutId id="2147483745" r:id="rId7"/>
    <p:sldLayoutId id="2147483746" r:id="rId8"/>
    <p:sldLayoutId id="2147483747" r:id="rId9"/>
    <p:sldLayoutId id="2147483748" r:id="rId10"/>
    <p:sldLayoutId id="2147483749" r:id="rId11"/>
  </p:sldLayoutIdLst>
  <p:hf sldNum="0" hdr="0"/>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www.olympiatoppen.no/fagstoff/treningsplanlegging/arbeidskrav/friidrett/page3603.html"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chart" Target="../charts/chart1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EE17E6-B526-4BC5-959D-795A358A2419}"/>
              </a:ext>
            </a:extLst>
          </p:cNvPr>
          <p:cNvSpPr>
            <a:spLocks noGrp="1"/>
          </p:cNvSpPr>
          <p:nvPr>
            <p:ph type="ctrTitle"/>
          </p:nvPr>
        </p:nvSpPr>
        <p:spPr/>
        <p:txBody>
          <a:bodyPr/>
          <a:lstStyle/>
          <a:p>
            <a:r>
              <a:rPr lang="nb-NO" dirty="0"/>
              <a:t>Arbeidskrav og kapasitetPROFILER</a:t>
            </a:r>
            <a:endParaRPr lang="en-US" dirty="0"/>
          </a:p>
        </p:txBody>
      </p:sp>
      <p:sp>
        <p:nvSpPr>
          <p:cNvPr id="3" name="Subtitle 2">
            <a:extLst>
              <a:ext uri="{FF2B5EF4-FFF2-40B4-BE49-F238E27FC236}">
                <a16:creationId xmlns:a16="http://schemas.microsoft.com/office/drawing/2014/main" id="{7A79CB60-4C0E-4C71-9AD7-4B2AC0AEE808}"/>
              </a:ext>
            </a:extLst>
          </p:cNvPr>
          <p:cNvSpPr>
            <a:spLocks noGrp="1"/>
          </p:cNvSpPr>
          <p:nvPr>
            <p:ph type="subTitle" idx="1"/>
          </p:nvPr>
        </p:nvSpPr>
        <p:spPr/>
        <p:txBody>
          <a:bodyPr/>
          <a:lstStyle/>
          <a:p>
            <a:r>
              <a:rPr lang="nb-NO" dirty="0"/>
              <a:t>Generelle konsepter med eksempler fra kastøvelsene</a:t>
            </a:r>
            <a:endParaRPr lang="en-US" dirty="0"/>
          </a:p>
        </p:txBody>
      </p:sp>
      <p:sp>
        <p:nvSpPr>
          <p:cNvPr id="4" name="Date Placeholder 3">
            <a:extLst>
              <a:ext uri="{FF2B5EF4-FFF2-40B4-BE49-F238E27FC236}">
                <a16:creationId xmlns:a16="http://schemas.microsoft.com/office/drawing/2014/main" id="{7184D56A-4940-41CA-A6CD-803673D717B7}"/>
              </a:ext>
            </a:extLst>
          </p:cNvPr>
          <p:cNvSpPr>
            <a:spLocks noGrp="1"/>
          </p:cNvSpPr>
          <p:nvPr>
            <p:ph type="dt" sz="half" idx="10"/>
          </p:nvPr>
        </p:nvSpPr>
        <p:spPr/>
        <p:txBody>
          <a:bodyPr/>
          <a:lstStyle/>
          <a:p>
            <a:r>
              <a:rPr lang="en-US"/>
              <a:t>02/11/2018</a:t>
            </a:r>
            <a:endParaRPr lang="nb-NO" dirty="0"/>
          </a:p>
        </p:txBody>
      </p:sp>
      <p:sp>
        <p:nvSpPr>
          <p:cNvPr id="5" name="Footer Placeholder 4">
            <a:extLst>
              <a:ext uri="{FF2B5EF4-FFF2-40B4-BE49-F238E27FC236}">
                <a16:creationId xmlns:a16="http://schemas.microsoft.com/office/drawing/2014/main" id="{11B5C26A-FFF8-407C-B669-DA24827646D8}"/>
              </a:ext>
            </a:extLst>
          </p:cNvPr>
          <p:cNvSpPr>
            <a:spLocks noGrp="1"/>
          </p:cNvSpPr>
          <p:nvPr>
            <p:ph type="ftr" sz="quarter" idx="11"/>
          </p:nvPr>
        </p:nvSpPr>
        <p:spPr/>
        <p:txBody>
          <a:bodyPr/>
          <a:lstStyle/>
          <a:p>
            <a:r>
              <a:rPr lang="nb-NO"/>
              <a:t>Magnus R. Aunevik-Berntsen</a:t>
            </a:r>
            <a:endParaRPr lang="en-US" dirty="0"/>
          </a:p>
        </p:txBody>
      </p:sp>
    </p:spTree>
    <p:extLst>
      <p:ext uri="{BB962C8B-B14F-4D97-AF65-F5344CB8AC3E}">
        <p14:creationId xmlns:p14="http://schemas.microsoft.com/office/powerpoint/2010/main" val="28221177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1D6CC7-89A7-44B8-BD7C-1486DB0B790E}"/>
              </a:ext>
            </a:extLst>
          </p:cNvPr>
          <p:cNvSpPr>
            <a:spLocks noGrp="1"/>
          </p:cNvSpPr>
          <p:nvPr>
            <p:ph type="title"/>
          </p:nvPr>
        </p:nvSpPr>
        <p:spPr/>
        <p:txBody>
          <a:bodyPr>
            <a:normAutofit/>
          </a:bodyPr>
          <a:lstStyle/>
          <a:p>
            <a:r>
              <a:rPr lang="nb-NO" dirty="0"/>
              <a:t>Arbeidskravenes presisjon: Konklusjon</a:t>
            </a:r>
            <a:endParaRPr lang="en-US" dirty="0"/>
          </a:p>
        </p:txBody>
      </p:sp>
      <p:sp>
        <p:nvSpPr>
          <p:cNvPr id="3" name="Content Placeholder 2">
            <a:extLst>
              <a:ext uri="{FF2B5EF4-FFF2-40B4-BE49-F238E27FC236}">
                <a16:creationId xmlns:a16="http://schemas.microsoft.com/office/drawing/2014/main" id="{5851183F-2173-48F9-BF95-D79F4F0080D4}"/>
              </a:ext>
            </a:extLst>
          </p:cNvPr>
          <p:cNvSpPr>
            <a:spLocks noGrp="1"/>
          </p:cNvSpPr>
          <p:nvPr>
            <p:ph idx="1"/>
          </p:nvPr>
        </p:nvSpPr>
        <p:spPr>
          <a:xfrm>
            <a:off x="838200" y="1825625"/>
            <a:ext cx="10515600" cy="4937126"/>
          </a:xfrm>
        </p:spPr>
        <p:txBody>
          <a:bodyPr>
            <a:normAutofit/>
          </a:bodyPr>
          <a:lstStyle/>
          <a:p>
            <a:r>
              <a:rPr lang="nb-NO" dirty="0"/>
              <a:t>Arbeidskravene som er fremsatt i diskos i benkpress, knebøy og vending er korrekte i 86% av tilfellene.</a:t>
            </a:r>
          </a:p>
          <a:p>
            <a:r>
              <a:rPr lang="nb-NO" dirty="0"/>
              <a:t>I KUN 4% av tilfellene har utøverne klart å oppnå 60m i diskos med et resultat UNDER arbeidskravet i støtteøvelsen.</a:t>
            </a:r>
          </a:p>
          <a:p>
            <a:r>
              <a:rPr lang="nb-NO" dirty="0"/>
              <a:t>Det er spesielt interessant at det ikke bare er så få som kaster over 60m med støtteøvelse under arbeidskrav, men at det også er så få som kaster under 60m med støtteøvelse over arbeidskravet.</a:t>
            </a:r>
          </a:p>
          <a:p>
            <a:r>
              <a:rPr lang="nb-NO" dirty="0"/>
              <a:t>Resultatene tyder på at arbeidskravene som ble presentert her for diskos er så presise at de bør tas høyst alvorlig av seriøse utøvere og trenere.</a:t>
            </a:r>
          </a:p>
          <a:p>
            <a:r>
              <a:rPr lang="nb-NO" dirty="0"/>
              <a:t>Det må legges til at arbeidskravenes presisjon vil avhenge av hvor godt data/erfaringsgrunnlag som ligger til grunn for utarbeidelsen og variasjonen vil naturligvis være ulik mellom øvelsene.</a:t>
            </a:r>
          </a:p>
          <a:p>
            <a:endParaRPr lang="en-US" dirty="0"/>
          </a:p>
        </p:txBody>
      </p:sp>
      <p:sp>
        <p:nvSpPr>
          <p:cNvPr id="4" name="Date Placeholder 3">
            <a:extLst>
              <a:ext uri="{FF2B5EF4-FFF2-40B4-BE49-F238E27FC236}">
                <a16:creationId xmlns:a16="http://schemas.microsoft.com/office/drawing/2014/main" id="{F0B3D098-4E6A-4B83-BBA6-80F88F121459}"/>
              </a:ext>
            </a:extLst>
          </p:cNvPr>
          <p:cNvSpPr>
            <a:spLocks noGrp="1"/>
          </p:cNvSpPr>
          <p:nvPr>
            <p:ph type="dt" sz="half" idx="10"/>
          </p:nvPr>
        </p:nvSpPr>
        <p:spPr/>
        <p:txBody>
          <a:bodyPr/>
          <a:lstStyle/>
          <a:p>
            <a:r>
              <a:rPr lang="en-US"/>
              <a:t>02/11/2018</a:t>
            </a:r>
            <a:endParaRPr lang="en-US" dirty="0"/>
          </a:p>
        </p:txBody>
      </p:sp>
      <p:sp>
        <p:nvSpPr>
          <p:cNvPr id="5" name="Footer Placeholder 4">
            <a:extLst>
              <a:ext uri="{FF2B5EF4-FFF2-40B4-BE49-F238E27FC236}">
                <a16:creationId xmlns:a16="http://schemas.microsoft.com/office/drawing/2014/main" id="{4ACBB820-9660-48DE-90C1-E83572E917E0}"/>
              </a:ext>
            </a:extLst>
          </p:cNvPr>
          <p:cNvSpPr>
            <a:spLocks noGrp="1"/>
          </p:cNvSpPr>
          <p:nvPr>
            <p:ph type="ftr" sz="quarter" idx="11"/>
          </p:nvPr>
        </p:nvSpPr>
        <p:spPr/>
        <p:txBody>
          <a:bodyPr/>
          <a:lstStyle/>
          <a:p>
            <a:r>
              <a:rPr lang="nb-NO"/>
              <a:t>Magnus R. Aunevik-Berntsen</a:t>
            </a:r>
            <a:endParaRPr lang="en-US" dirty="0"/>
          </a:p>
        </p:txBody>
      </p:sp>
    </p:spTree>
    <p:extLst>
      <p:ext uri="{BB962C8B-B14F-4D97-AF65-F5344CB8AC3E}">
        <p14:creationId xmlns:p14="http://schemas.microsoft.com/office/powerpoint/2010/main" val="17623078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7BE4D2-D586-4D8F-B1FD-B19B9EC0A6C2}"/>
              </a:ext>
            </a:extLst>
          </p:cNvPr>
          <p:cNvSpPr>
            <a:spLocks noGrp="1"/>
          </p:cNvSpPr>
          <p:nvPr>
            <p:ph type="title"/>
          </p:nvPr>
        </p:nvSpPr>
        <p:spPr>
          <a:xfrm>
            <a:off x="209551" y="1301360"/>
            <a:ext cx="10458450" cy="2852737"/>
          </a:xfrm>
        </p:spPr>
        <p:txBody>
          <a:bodyPr/>
          <a:lstStyle/>
          <a:p>
            <a:r>
              <a:rPr lang="nb-NO" dirty="0"/>
              <a:t>Kapasitetsprofilering</a:t>
            </a:r>
            <a:endParaRPr lang="en-US" dirty="0"/>
          </a:p>
        </p:txBody>
      </p:sp>
      <p:sp>
        <p:nvSpPr>
          <p:cNvPr id="3" name="Text Placeholder 2">
            <a:extLst>
              <a:ext uri="{FF2B5EF4-FFF2-40B4-BE49-F238E27FC236}">
                <a16:creationId xmlns:a16="http://schemas.microsoft.com/office/drawing/2014/main" id="{37E0D21A-E8D5-4923-B7DF-8321750B6562}"/>
              </a:ext>
            </a:extLst>
          </p:cNvPr>
          <p:cNvSpPr>
            <a:spLocks noGrp="1"/>
          </p:cNvSpPr>
          <p:nvPr>
            <p:ph type="body" idx="1"/>
          </p:nvPr>
        </p:nvSpPr>
        <p:spPr/>
        <p:txBody>
          <a:bodyPr/>
          <a:lstStyle/>
          <a:p>
            <a:endParaRPr lang="en-US" dirty="0"/>
          </a:p>
        </p:txBody>
      </p:sp>
      <p:sp>
        <p:nvSpPr>
          <p:cNvPr id="4" name="Date Placeholder 3">
            <a:extLst>
              <a:ext uri="{FF2B5EF4-FFF2-40B4-BE49-F238E27FC236}">
                <a16:creationId xmlns:a16="http://schemas.microsoft.com/office/drawing/2014/main" id="{C6E23EDD-5F74-4607-B9DF-D3A3205E7BA0}"/>
              </a:ext>
            </a:extLst>
          </p:cNvPr>
          <p:cNvSpPr>
            <a:spLocks noGrp="1"/>
          </p:cNvSpPr>
          <p:nvPr>
            <p:ph type="dt" sz="half" idx="10"/>
          </p:nvPr>
        </p:nvSpPr>
        <p:spPr/>
        <p:txBody>
          <a:bodyPr/>
          <a:lstStyle/>
          <a:p>
            <a:r>
              <a:rPr lang="en-US"/>
              <a:t>02/11/2018</a:t>
            </a:r>
            <a:endParaRPr lang="en-US" dirty="0"/>
          </a:p>
        </p:txBody>
      </p:sp>
      <p:sp>
        <p:nvSpPr>
          <p:cNvPr id="5" name="Footer Placeholder 4">
            <a:extLst>
              <a:ext uri="{FF2B5EF4-FFF2-40B4-BE49-F238E27FC236}">
                <a16:creationId xmlns:a16="http://schemas.microsoft.com/office/drawing/2014/main" id="{57C5DA5A-F71E-47D3-8E18-FBFF969FC3A9}"/>
              </a:ext>
            </a:extLst>
          </p:cNvPr>
          <p:cNvSpPr>
            <a:spLocks noGrp="1"/>
          </p:cNvSpPr>
          <p:nvPr>
            <p:ph type="ftr" sz="quarter" idx="11"/>
          </p:nvPr>
        </p:nvSpPr>
        <p:spPr/>
        <p:txBody>
          <a:bodyPr/>
          <a:lstStyle/>
          <a:p>
            <a:r>
              <a:rPr lang="nb-NO"/>
              <a:t>Magnus R. Aunevik-Berntsen</a:t>
            </a:r>
            <a:endParaRPr lang="en-US" dirty="0"/>
          </a:p>
        </p:txBody>
      </p:sp>
    </p:spTree>
    <p:extLst>
      <p:ext uri="{BB962C8B-B14F-4D97-AF65-F5344CB8AC3E}">
        <p14:creationId xmlns:p14="http://schemas.microsoft.com/office/powerpoint/2010/main" val="14995372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FDD249-0F48-4D4F-AC89-1925F158502A}"/>
              </a:ext>
            </a:extLst>
          </p:cNvPr>
          <p:cNvSpPr>
            <a:spLocks noGrp="1"/>
          </p:cNvSpPr>
          <p:nvPr>
            <p:ph type="title"/>
          </p:nvPr>
        </p:nvSpPr>
        <p:spPr/>
        <p:txBody>
          <a:bodyPr/>
          <a:lstStyle/>
          <a:p>
            <a:r>
              <a:rPr lang="nb-NO" dirty="0"/>
              <a:t>Kapasitetprofilering</a:t>
            </a:r>
            <a:endParaRPr lang="en-US" dirty="0"/>
          </a:p>
        </p:txBody>
      </p:sp>
      <p:sp>
        <p:nvSpPr>
          <p:cNvPr id="3" name="Content Placeholder 2">
            <a:extLst>
              <a:ext uri="{FF2B5EF4-FFF2-40B4-BE49-F238E27FC236}">
                <a16:creationId xmlns:a16="http://schemas.microsoft.com/office/drawing/2014/main" id="{060B5889-7FE9-4C32-8F94-593F685630E8}"/>
              </a:ext>
            </a:extLst>
          </p:cNvPr>
          <p:cNvSpPr>
            <a:spLocks noGrp="1"/>
          </p:cNvSpPr>
          <p:nvPr>
            <p:ph idx="1"/>
          </p:nvPr>
        </p:nvSpPr>
        <p:spPr/>
        <p:txBody>
          <a:bodyPr/>
          <a:lstStyle/>
          <a:p>
            <a:r>
              <a:rPr lang="nb-NO" dirty="0"/>
              <a:t>Kapasitetsprofilering eller utøverevaluering er en sammenligning av en utøvers nivå i utvalgte testøvelser med godt utarbeidede arbeidskrav for å innhente nødvendig kunnskap om utøverens forbedringsbehov for å nå ønsket nivå i hovedøvelsen. </a:t>
            </a:r>
          </a:p>
          <a:p>
            <a:pPr marL="0" indent="0">
              <a:buNone/>
            </a:pPr>
            <a:endParaRPr lang="nb-NO" dirty="0"/>
          </a:p>
          <a:p>
            <a:endParaRPr lang="en-US" dirty="0"/>
          </a:p>
        </p:txBody>
      </p:sp>
      <p:sp>
        <p:nvSpPr>
          <p:cNvPr id="4" name="Date Placeholder 3">
            <a:extLst>
              <a:ext uri="{FF2B5EF4-FFF2-40B4-BE49-F238E27FC236}">
                <a16:creationId xmlns:a16="http://schemas.microsoft.com/office/drawing/2014/main" id="{0B9AFAB3-468C-43DA-8A2D-9D04679D0AD1}"/>
              </a:ext>
            </a:extLst>
          </p:cNvPr>
          <p:cNvSpPr>
            <a:spLocks noGrp="1"/>
          </p:cNvSpPr>
          <p:nvPr>
            <p:ph type="dt" sz="half" idx="10"/>
          </p:nvPr>
        </p:nvSpPr>
        <p:spPr/>
        <p:txBody>
          <a:bodyPr/>
          <a:lstStyle/>
          <a:p>
            <a:r>
              <a:rPr lang="en-US"/>
              <a:t>02/11/2018</a:t>
            </a:r>
            <a:endParaRPr lang="en-US" dirty="0"/>
          </a:p>
        </p:txBody>
      </p:sp>
      <p:sp>
        <p:nvSpPr>
          <p:cNvPr id="5" name="Footer Placeholder 4">
            <a:extLst>
              <a:ext uri="{FF2B5EF4-FFF2-40B4-BE49-F238E27FC236}">
                <a16:creationId xmlns:a16="http://schemas.microsoft.com/office/drawing/2014/main" id="{52C84B4B-C6AB-4050-8993-E6C74351B7FE}"/>
              </a:ext>
            </a:extLst>
          </p:cNvPr>
          <p:cNvSpPr>
            <a:spLocks noGrp="1"/>
          </p:cNvSpPr>
          <p:nvPr>
            <p:ph type="ftr" sz="quarter" idx="11"/>
          </p:nvPr>
        </p:nvSpPr>
        <p:spPr/>
        <p:txBody>
          <a:bodyPr/>
          <a:lstStyle/>
          <a:p>
            <a:r>
              <a:rPr lang="nb-NO"/>
              <a:t>Magnus R. Aunevik-Berntsen</a:t>
            </a:r>
            <a:endParaRPr lang="en-US" dirty="0"/>
          </a:p>
        </p:txBody>
      </p:sp>
    </p:spTree>
    <p:extLst>
      <p:ext uri="{BB962C8B-B14F-4D97-AF65-F5344CB8AC3E}">
        <p14:creationId xmlns:p14="http://schemas.microsoft.com/office/powerpoint/2010/main" val="9803881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9" name="Chart 78">
            <a:extLst>
              <a:ext uri="{FF2B5EF4-FFF2-40B4-BE49-F238E27FC236}">
                <a16:creationId xmlns:a16="http://schemas.microsoft.com/office/drawing/2014/main" id="{8EBC85A5-B466-43A4-9492-496965F88979}"/>
              </a:ext>
            </a:extLst>
          </p:cNvPr>
          <p:cNvGraphicFramePr>
            <a:graphicFrameLocks/>
          </p:cNvGraphicFramePr>
          <p:nvPr>
            <p:extLst>
              <p:ext uri="{D42A27DB-BD31-4B8C-83A1-F6EECF244321}">
                <p14:modId xmlns:p14="http://schemas.microsoft.com/office/powerpoint/2010/main" val="1415174665"/>
              </p:ext>
            </p:extLst>
          </p:nvPr>
        </p:nvGraphicFramePr>
        <p:xfrm>
          <a:off x="-545767" y="934455"/>
          <a:ext cx="8667022" cy="5825752"/>
        </p:xfrm>
        <a:graphic>
          <a:graphicData uri="http://schemas.openxmlformats.org/drawingml/2006/chart">
            <c:chart xmlns:c="http://schemas.openxmlformats.org/drawingml/2006/chart" xmlns:r="http://schemas.openxmlformats.org/officeDocument/2006/relationships" r:id="rId2"/>
          </a:graphicData>
        </a:graphic>
      </p:graphicFrame>
      <p:sp>
        <p:nvSpPr>
          <p:cNvPr id="80" name="TextBox 79">
            <a:extLst>
              <a:ext uri="{FF2B5EF4-FFF2-40B4-BE49-F238E27FC236}">
                <a16:creationId xmlns:a16="http://schemas.microsoft.com/office/drawing/2014/main" id="{95215E45-E32A-4D4B-8A43-2BD76A26EA8B}"/>
              </a:ext>
            </a:extLst>
          </p:cNvPr>
          <p:cNvSpPr txBox="1"/>
          <p:nvPr/>
        </p:nvSpPr>
        <p:spPr>
          <a:xfrm>
            <a:off x="3633064" y="3497086"/>
            <a:ext cx="316112" cy="246221"/>
          </a:xfrm>
          <a:prstGeom prst="rect">
            <a:avLst/>
          </a:prstGeom>
          <a:noFill/>
        </p:spPr>
        <p:txBody>
          <a:bodyPr wrap="none" rtlCol="0">
            <a:spAutoFit/>
          </a:bodyPr>
          <a:lstStyle/>
          <a:p>
            <a:r>
              <a:rPr lang="nb-NO" sz="1000" dirty="0"/>
              <a:t>42</a:t>
            </a:r>
            <a:endParaRPr lang="en-US" sz="1000" dirty="0"/>
          </a:p>
        </p:txBody>
      </p:sp>
      <p:sp>
        <p:nvSpPr>
          <p:cNvPr id="81" name="TextBox 80">
            <a:extLst>
              <a:ext uri="{FF2B5EF4-FFF2-40B4-BE49-F238E27FC236}">
                <a16:creationId xmlns:a16="http://schemas.microsoft.com/office/drawing/2014/main" id="{F093B99D-7D60-4B78-AB35-1988BEEF304D}"/>
              </a:ext>
            </a:extLst>
          </p:cNvPr>
          <p:cNvSpPr txBox="1"/>
          <p:nvPr/>
        </p:nvSpPr>
        <p:spPr>
          <a:xfrm>
            <a:off x="3633064" y="3240715"/>
            <a:ext cx="316112" cy="246221"/>
          </a:xfrm>
          <a:prstGeom prst="rect">
            <a:avLst/>
          </a:prstGeom>
          <a:noFill/>
        </p:spPr>
        <p:txBody>
          <a:bodyPr wrap="none" rtlCol="0">
            <a:spAutoFit/>
          </a:bodyPr>
          <a:lstStyle/>
          <a:p>
            <a:r>
              <a:rPr lang="nb-NO" sz="1000" dirty="0"/>
              <a:t>44</a:t>
            </a:r>
            <a:endParaRPr lang="en-US" sz="1000" dirty="0"/>
          </a:p>
        </p:txBody>
      </p:sp>
      <p:sp>
        <p:nvSpPr>
          <p:cNvPr id="82" name="TextBox 81">
            <a:extLst>
              <a:ext uri="{FF2B5EF4-FFF2-40B4-BE49-F238E27FC236}">
                <a16:creationId xmlns:a16="http://schemas.microsoft.com/office/drawing/2014/main" id="{7164661A-24AD-4139-B564-17B8B69DD991}"/>
              </a:ext>
            </a:extLst>
          </p:cNvPr>
          <p:cNvSpPr txBox="1"/>
          <p:nvPr/>
        </p:nvSpPr>
        <p:spPr>
          <a:xfrm>
            <a:off x="3633064" y="2907786"/>
            <a:ext cx="316112" cy="246221"/>
          </a:xfrm>
          <a:prstGeom prst="rect">
            <a:avLst/>
          </a:prstGeom>
          <a:noFill/>
        </p:spPr>
        <p:txBody>
          <a:bodyPr wrap="none" rtlCol="0">
            <a:spAutoFit/>
          </a:bodyPr>
          <a:lstStyle/>
          <a:p>
            <a:r>
              <a:rPr lang="nb-NO" sz="1000" dirty="0"/>
              <a:t>46</a:t>
            </a:r>
            <a:endParaRPr lang="en-US" sz="1000" dirty="0"/>
          </a:p>
        </p:txBody>
      </p:sp>
      <p:sp>
        <p:nvSpPr>
          <p:cNvPr id="83" name="TextBox 82">
            <a:extLst>
              <a:ext uri="{FF2B5EF4-FFF2-40B4-BE49-F238E27FC236}">
                <a16:creationId xmlns:a16="http://schemas.microsoft.com/office/drawing/2014/main" id="{546FE22A-7E64-411B-B2A4-2EC02F783C74}"/>
              </a:ext>
            </a:extLst>
          </p:cNvPr>
          <p:cNvSpPr txBox="1"/>
          <p:nvPr/>
        </p:nvSpPr>
        <p:spPr>
          <a:xfrm>
            <a:off x="3633064" y="2574858"/>
            <a:ext cx="316112" cy="246221"/>
          </a:xfrm>
          <a:prstGeom prst="rect">
            <a:avLst/>
          </a:prstGeom>
          <a:noFill/>
        </p:spPr>
        <p:txBody>
          <a:bodyPr wrap="none" rtlCol="0">
            <a:spAutoFit/>
          </a:bodyPr>
          <a:lstStyle/>
          <a:p>
            <a:r>
              <a:rPr lang="nb-NO" sz="1000" dirty="0"/>
              <a:t>48</a:t>
            </a:r>
            <a:endParaRPr lang="en-US" sz="1000" dirty="0"/>
          </a:p>
        </p:txBody>
      </p:sp>
      <p:sp>
        <p:nvSpPr>
          <p:cNvPr id="84" name="TextBox 83">
            <a:extLst>
              <a:ext uri="{FF2B5EF4-FFF2-40B4-BE49-F238E27FC236}">
                <a16:creationId xmlns:a16="http://schemas.microsoft.com/office/drawing/2014/main" id="{49B57C2E-E2F9-415D-89EC-1225046A363C}"/>
              </a:ext>
            </a:extLst>
          </p:cNvPr>
          <p:cNvSpPr txBox="1"/>
          <p:nvPr/>
        </p:nvSpPr>
        <p:spPr>
          <a:xfrm>
            <a:off x="3633064" y="2248792"/>
            <a:ext cx="316112" cy="246221"/>
          </a:xfrm>
          <a:prstGeom prst="rect">
            <a:avLst/>
          </a:prstGeom>
          <a:noFill/>
        </p:spPr>
        <p:txBody>
          <a:bodyPr wrap="none" rtlCol="0">
            <a:spAutoFit/>
          </a:bodyPr>
          <a:lstStyle/>
          <a:p>
            <a:r>
              <a:rPr lang="nb-NO" sz="1000" dirty="0"/>
              <a:t>50</a:t>
            </a:r>
            <a:endParaRPr lang="en-US" sz="1000" dirty="0"/>
          </a:p>
        </p:txBody>
      </p:sp>
      <p:sp>
        <p:nvSpPr>
          <p:cNvPr id="85" name="TextBox 84">
            <a:extLst>
              <a:ext uri="{FF2B5EF4-FFF2-40B4-BE49-F238E27FC236}">
                <a16:creationId xmlns:a16="http://schemas.microsoft.com/office/drawing/2014/main" id="{B582CD63-7F56-458B-998F-44C3265FA318}"/>
              </a:ext>
            </a:extLst>
          </p:cNvPr>
          <p:cNvSpPr txBox="1"/>
          <p:nvPr/>
        </p:nvSpPr>
        <p:spPr>
          <a:xfrm>
            <a:off x="3633064" y="1937995"/>
            <a:ext cx="316112" cy="246221"/>
          </a:xfrm>
          <a:prstGeom prst="rect">
            <a:avLst/>
          </a:prstGeom>
          <a:noFill/>
        </p:spPr>
        <p:txBody>
          <a:bodyPr wrap="none" rtlCol="0">
            <a:spAutoFit/>
          </a:bodyPr>
          <a:lstStyle/>
          <a:p>
            <a:r>
              <a:rPr lang="nb-NO" sz="1000" dirty="0"/>
              <a:t>53</a:t>
            </a:r>
            <a:endParaRPr lang="en-US" sz="1000" dirty="0"/>
          </a:p>
        </p:txBody>
      </p:sp>
      <p:sp>
        <p:nvSpPr>
          <p:cNvPr id="86" name="TextBox 85">
            <a:extLst>
              <a:ext uri="{FF2B5EF4-FFF2-40B4-BE49-F238E27FC236}">
                <a16:creationId xmlns:a16="http://schemas.microsoft.com/office/drawing/2014/main" id="{8A7889F9-11F6-4292-BD4A-AD4DA1DD4CB9}"/>
              </a:ext>
            </a:extLst>
          </p:cNvPr>
          <p:cNvSpPr txBox="1"/>
          <p:nvPr/>
        </p:nvSpPr>
        <p:spPr>
          <a:xfrm>
            <a:off x="3633064" y="1611929"/>
            <a:ext cx="316112" cy="246221"/>
          </a:xfrm>
          <a:prstGeom prst="rect">
            <a:avLst/>
          </a:prstGeom>
          <a:noFill/>
        </p:spPr>
        <p:txBody>
          <a:bodyPr wrap="none" rtlCol="0">
            <a:spAutoFit/>
          </a:bodyPr>
          <a:lstStyle/>
          <a:p>
            <a:r>
              <a:rPr lang="nb-NO" sz="1000" dirty="0"/>
              <a:t>56</a:t>
            </a:r>
            <a:endParaRPr lang="en-US" sz="1000" dirty="0"/>
          </a:p>
        </p:txBody>
      </p:sp>
      <p:sp>
        <p:nvSpPr>
          <p:cNvPr id="87" name="TextBox 86">
            <a:extLst>
              <a:ext uri="{FF2B5EF4-FFF2-40B4-BE49-F238E27FC236}">
                <a16:creationId xmlns:a16="http://schemas.microsoft.com/office/drawing/2014/main" id="{39E5378F-3433-45A7-95D8-B9FAA295F06C}"/>
              </a:ext>
            </a:extLst>
          </p:cNvPr>
          <p:cNvSpPr txBox="1"/>
          <p:nvPr/>
        </p:nvSpPr>
        <p:spPr>
          <a:xfrm>
            <a:off x="3633063" y="1312671"/>
            <a:ext cx="399737" cy="246221"/>
          </a:xfrm>
          <a:prstGeom prst="rect">
            <a:avLst/>
          </a:prstGeom>
          <a:noFill/>
        </p:spPr>
        <p:txBody>
          <a:bodyPr wrap="square" rtlCol="0">
            <a:spAutoFit/>
          </a:bodyPr>
          <a:lstStyle/>
          <a:p>
            <a:r>
              <a:rPr lang="nb-NO" sz="1000" dirty="0"/>
              <a:t>60</a:t>
            </a:r>
            <a:endParaRPr lang="en-US" sz="1000" dirty="0"/>
          </a:p>
        </p:txBody>
      </p:sp>
      <p:sp>
        <p:nvSpPr>
          <p:cNvPr id="88" name="TextBox 87">
            <a:extLst>
              <a:ext uri="{FF2B5EF4-FFF2-40B4-BE49-F238E27FC236}">
                <a16:creationId xmlns:a16="http://schemas.microsoft.com/office/drawing/2014/main" id="{F0C0729D-9928-41E2-A3C3-82B26C26821D}"/>
              </a:ext>
            </a:extLst>
          </p:cNvPr>
          <p:cNvSpPr txBox="1"/>
          <p:nvPr/>
        </p:nvSpPr>
        <p:spPr>
          <a:xfrm>
            <a:off x="3949176" y="3601110"/>
            <a:ext cx="316112" cy="246221"/>
          </a:xfrm>
          <a:prstGeom prst="rect">
            <a:avLst/>
          </a:prstGeom>
          <a:noFill/>
        </p:spPr>
        <p:txBody>
          <a:bodyPr wrap="none" rtlCol="0">
            <a:spAutoFit/>
          </a:bodyPr>
          <a:lstStyle/>
          <a:p>
            <a:r>
              <a:rPr lang="nb-NO" sz="1000" dirty="0"/>
              <a:t>50</a:t>
            </a:r>
            <a:endParaRPr lang="en-US" sz="1000" dirty="0"/>
          </a:p>
        </p:txBody>
      </p:sp>
      <p:sp>
        <p:nvSpPr>
          <p:cNvPr id="89" name="TextBox 88">
            <a:extLst>
              <a:ext uri="{FF2B5EF4-FFF2-40B4-BE49-F238E27FC236}">
                <a16:creationId xmlns:a16="http://schemas.microsoft.com/office/drawing/2014/main" id="{0FF51DF1-9BFE-4833-B0DA-E4144AF7E4C5}"/>
              </a:ext>
            </a:extLst>
          </p:cNvPr>
          <p:cNvSpPr txBox="1"/>
          <p:nvPr/>
        </p:nvSpPr>
        <p:spPr>
          <a:xfrm>
            <a:off x="4181332" y="3401863"/>
            <a:ext cx="316112" cy="246221"/>
          </a:xfrm>
          <a:prstGeom prst="rect">
            <a:avLst/>
          </a:prstGeom>
          <a:noFill/>
        </p:spPr>
        <p:txBody>
          <a:bodyPr wrap="none" rtlCol="0">
            <a:spAutoFit/>
          </a:bodyPr>
          <a:lstStyle/>
          <a:p>
            <a:r>
              <a:rPr lang="nb-NO" sz="1000" dirty="0"/>
              <a:t>55</a:t>
            </a:r>
            <a:endParaRPr lang="en-US" sz="1000" dirty="0"/>
          </a:p>
        </p:txBody>
      </p:sp>
      <p:sp>
        <p:nvSpPr>
          <p:cNvPr id="90" name="TextBox 89">
            <a:extLst>
              <a:ext uri="{FF2B5EF4-FFF2-40B4-BE49-F238E27FC236}">
                <a16:creationId xmlns:a16="http://schemas.microsoft.com/office/drawing/2014/main" id="{68506703-61E4-4155-A94E-7740B8E976F2}"/>
              </a:ext>
            </a:extLst>
          </p:cNvPr>
          <p:cNvSpPr txBox="1"/>
          <p:nvPr/>
        </p:nvSpPr>
        <p:spPr>
          <a:xfrm>
            <a:off x="4358438" y="3198782"/>
            <a:ext cx="316112" cy="246221"/>
          </a:xfrm>
          <a:prstGeom prst="rect">
            <a:avLst/>
          </a:prstGeom>
          <a:noFill/>
        </p:spPr>
        <p:txBody>
          <a:bodyPr wrap="none" rtlCol="0">
            <a:spAutoFit/>
          </a:bodyPr>
          <a:lstStyle/>
          <a:p>
            <a:r>
              <a:rPr lang="nb-NO" sz="1000" dirty="0"/>
              <a:t>60</a:t>
            </a:r>
            <a:endParaRPr lang="en-US" sz="1000" dirty="0"/>
          </a:p>
        </p:txBody>
      </p:sp>
      <p:sp>
        <p:nvSpPr>
          <p:cNvPr id="91" name="TextBox 90">
            <a:extLst>
              <a:ext uri="{FF2B5EF4-FFF2-40B4-BE49-F238E27FC236}">
                <a16:creationId xmlns:a16="http://schemas.microsoft.com/office/drawing/2014/main" id="{84D1CAF4-CC87-4EA8-AF40-125EB6EA275D}"/>
              </a:ext>
            </a:extLst>
          </p:cNvPr>
          <p:cNvSpPr txBox="1"/>
          <p:nvPr/>
        </p:nvSpPr>
        <p:spPr>
          <a:xfrm>
            <a:off x="4637000" y="3026393"/>
            <a:ext cx="316112" cy="246221"/>
          </a:xfrm>
          <a:prstGeom prst="rect">
            <a:avLst/>
          </a:prstGeom>
          <a:noFill/>
        </p:spPr>
        <p:txBody>
          <a:bodyPr wrap="none" rtlCol="0">
            <a:spAutoFit/>
          </a:bodyPr>
          <a:lstStyle/>
          <a:p>
            <a:r>
              <a:rPr lang="nb-NO" sz="1000" dirty="0"/>
              <a:t>66</a:t>
            </a:r>
            <a:endParaRPr lang="en-US" sz="1000" dirty="0"/>
          </a:p>
        </p:txBody>
      </p:sp>
      <p:sp>
        <p:nvSpPr>
          <p:cNvPr id="92" name="TextBox 91">
            <a:extLst>
              <a:ext uri="{FF2B5EF4-FFF2-40B4-BE49-F238E27FC236}">
                <a16:creationId xmlns:a16="http://schemas.microsoft.com/office/drawing/2014/main" id="{38AE81D7-1FAA-4642-9C79-6EAF3F0DC32F}"/>
              </a:ext>
            </a:extLst>
          </p:cNvPr>
          <p:cNvSpPr txBox="1"/>
          <p:nvPr/>
        </p:nvSpPr>
        <p:spPr>
          <a:xfrm>
            <a:off x="4872930" y="2809259"/>
            <a:ext cx="316112" cy="246221"/>
          </a:xfrm>
          <a:prstGeom prst="rect">
            <a:avLst/>
          </a:prstGeom>
          <a:noFill/>
        </p:spPr>
        <p:txBody>
          <a:bodyPr wrap="none" rtlCol="0">
            <a:spAutoFit/>
          </a:bodyPr>
          <a:lstStyle/>
          <a:p>
            <a:r>
              <a:rPr lang="nb-NO" sz="1000" dirty="0"/>
              <a:t>72</a:t>
            </a:r>
            <a:endParaRPr lang="en-US" sz="1000" dirty="0"/>
          </a:p>
        </p:txBody>
      </p:sp>
      <p:sp>
        <p:nvSpPr>
          <p:cNvPr id="93" name="TextBox 92">
            <a:extLst>
              <a:ext uri="{FF2B5EF4-FFF2-40B4-BE49-F238E27FC236}">
                <a16:creationId xmlns:a16="http://schemas.microsoft.com/office/drawing/2014/main" id="{D391E688-A157-41C9-89C7-C10C0864D1EE}"/>
              </a:ext>
            </a:extLst>
          </p:cNvPr>
          <p:cNvSpPr txBox="1"/>
          <p:nvPr/>
        </p:nvSpPr>
        <p:spPr>
          <a:xfrm>
            <a:off x="5100858" y="2592125"/>
            <a:ext cx="316112" cy="246221"/>
          </a:xfrm>
          <a:prstGeom prst="rect">
            <a:avLst/>
          </a:prstGeom>
          <a:noFill/>
        </p:spPr>
        <p:txBody>
          <a:bodyPr wrap="none" rtlCol="0">
            <a:spAutoFit/>
          </a:bodyPr>
          <a:lstStyle/>
          <a:p>
            <a:r>
              <a:rPr lang="nb-NO" sz="1000" dirty="0"/>
              <a:t>80</a:t>
            </a:r>
            <a:endParaRPr lang="en-US" sz="1000" dirty="0"/>
          </a:p>
        </p:txBody>
      </p:sp>
      <p:sp>
        <p:nvSpPr>
          <p:cNvPr id="94" name="TextBox 93">
            <a:extLst>
              <a:ext uri="{FF2B5EF4-FFF2-40B4-BE49-F238E27FC236}">
                <a16:creationId xmlns:a16="http://schemas.microsoft.com/office/drawing/2014/main" id="{A6C8F19C-A370-414E-9064-7306BDD3A85B}"/>
              </a:ext>
            </a:extLst>
          </p:cNvPr>
          <p:cNvSpPr txBox="1"/>
          <p:nvPr/>
        </p:nvSpPr>
        <p:spPr>
          <a:xfrm>
            <a:off x="5329693" y="2419302"/>
            <a:ext cx="316112" cy="246221"/>
          </a:xfrm>
          <a:prstGeom prst="rect">
            <a:avLst/>
          </a:prstGeom>
          <a:noFill/>
        </p:spPr>
        <p:txBody>
          <a:bodyPr wrap="none" rtlCol="0">
            <a:spAutoFit/>
          </a:bodyPr>
          <a:lstStyle/>
          <a:p>
            <a:r>
              <a:rPr lang="nb-NO" sz="1000" dirty="0"/>
              <a:t>90</a:t>
            </a:r>
            <a:endParaRPr lang="en-US" sz="1000" dirty="0"/>
          </a:p>
        </p:txBody>
      </p:sp>
      <p:sp>
        <p:nvSpPr>
          <p:cNvPr id="95" name="TextBox 94">
            <a:extLst>
              <a:ext uri="{FF2B5EF4-FFF2-40B4-BE49-F238E27FC236}">
                <a16:creationId xmlns:a16="http://schemas.microsoft.com/office/drawing/2014/main" id="{E1E74495-F20A-4B07-8116-6DF8B1EF72CA}"/>
              </a:ext>
            </a:extLst>
          </p:cNvPr>
          <p:cNvSpPr txBox="1"/>
          <p:nvPr/>
        </p:nvSpPr>
        <p:spPr>
          <a:xfrm>
            <a:off x="5520428" y="2146116"/>
            <a:ext cx="381836" cy="246221"/>
          </a:xfrm>
          <a:prstGeom prst="rect">
            <a:avLst/>
          </a:prstGeom>
          <a:noFill/>
        </p:spPr>
        <p:txBody>
          <a:bodyPr wrap="none" rtlCol="0">
            <a:spAutoFit/>
          </a:bodyPr>
          <a:lstStyle/>
          <a:p>
            <a:r>
              <a:rPr lang="nb-NO" sz="1000" dirty="0"/>
              <a:t>105</a:t>
            </a:r>
            <a:endParaRPr lang="en-US" sz="1000" dirty="0"/>
          </a:p>
        </p:txBody>
      </p:sp>
      <p:sp>
        <p:nvSpPr>
          <p:cNvPr id="96" name="TextBox 95">
            <a:extLst>
              <a:ext uri="{FF2B5EF4-FFF2-40B4-BE49-F238E27FC236}">
                <a16:creationId xmlns:a16="http://schemas.microsoft.com/office/drawing/2014/main" id="{06C434E0-16BE-49CB-99B7-69A6397D9CE3}"/>
              </a:ext>
            </a:extLst>
          </p:cNvPr>
          <p:cNvSpPr txBox="1"/>
          <p:nvPr/>
        </p:nvSpPr>
        <p:spPr>
          <a:xfrm>
            <a:off x="4032801" y="3904417"/>
            <a:ext cx="316112" cy="246221"/>
          </a:xfrm>
          <a:prstGeom prst="rect">
            <a:avLst/>
          </a:prstGeom>
          <a:noFill/>
        </p:spPr>
        <p:txBody>
          <a:bodyPr wrap="none" rtlCol="0">
            <a:spAutoFit/>
          </a:bodyPr>
          <a:lstStyle/>
          <a:p>
            <a:r>
              <a:rPr lang="nb-NO" sz="1000" dirty="0"/>
              <a:t>45</a:t>
            </a:r>
            <a:endParaRPr lang="en-US" sz="1000" dirty="0"/>
          </a:p>
        </p:txBody>
      </p:sp>
      <p:sp>
        <p:nvSpPr>
          <p:cNvPr id="97" name="TextBox 96">
            <a:extLst>
              <a:ext uri="{FF2B5EF4-FFF2-40B4-BE49-F238E27FC236}">
                <a16:creationId xmlns:a16="http://schemas.microsoft.com/office/drawing/2014/main" id="{246D818B-7847-4AD1-90AD-CE0DE5B8DEAD}"/>
              </a:ext>
            </a:extLst>
          </p:cNvPr>
          <p:cNvSpPr txBox="1"/>
          <p:nvPr/>
        </p:nvSpPr>
        <p:spPr>
          <a:xfrm>
            <a:off x="4320888" y="3930832"/>
            <a:ext cx="316112" cy="246221"/>
          </a:xfrm>
          <a:prstGeom prst="rect">
            <a:avLst/>
          </a:prstGeom>
          <a:noFill/>
        </p:spPr>
        <p:txBody>
          <a:bodyPr wrap="none" rtlCol="0">
            <a:spAutoFit/>
          </a:bodyPr>
          <a:lstStyle/>
          <a:p>
            <a:r>
              <a:rPr lang="nb-NO" sz="1000" dirty="0"/>
              <a:t>52</a:t>
            </a:r>
            <a:endParaRPr lang="en-US" sz="1000" dirty="0"/>
          </a:p>
        </p:txBody>
      </p:sp>
      <p:sp>
        <p:nvSpPr>
          <p:cNvPr id="98" name="TextBox 97">
            <a:extLst>
              <a:ext uri="{FF2B5EF4-FFF2-40B4-BE49-F238E27FC236}">
                <a16:creationId xmlns:a16="http://schemas.microsoft.com/office/drawing/2014/main" id="{46F08A1D-8DE2-46C1-BAC4-33E0CEE3BF07}"/>
              </a:ext>
            </a:extLst>
          </p:cNvPr>
          <p:cNvSpPr txBox="1"/>
          <p:nvPr/>
        </p:nvSpPr>
        <p:spPr>
          <a:xfrm>
            <a:off x="4623482" y="4004664"/>
            <a:ext cx="316112" cy="246221"/>
          </a:xfrm>
          <a:prstGeom prst="rect">
            <a:avLst/>
          </a:prstGeom>
          <a:noFill/>
        </p:spPr>
        <p:txBody>
          <a:bodyPr wrap="none" rtlCol="0">
            <a:spAutoFit/>
          </a:bodyPr>
          <a:lstStyle/>
          <a:p>
            <a:r>
              <a:rPr lang="nb-NO" sz="1000" dirty="0"/>
              <a:t>60</a:t>
            </a:r>
            <a:endParaRPr lang="en-US" sz="1000" dirty="0"/>
          </a:p>
        </p:txBody>
      </p:sp>
      <p:sp>
        <p:nvSpPr>
          <p:cNvPr id="99" name="TextBox 98">
            <a:extLst>
              <a:ext uri="{FF2B5EF4-FFF2-40B4-BE49-F238E27FC236}">
                <a16:creationId xmlns:a16="http://schemas.microsoft.com/office/drawing/2014/main" id="{9FB4A89D-C6F1-4D34-82E8-8FFD6D065573}"/>
              </a:ext>
            </a:extLst>
          </p:cNvPr>
          <p:cNvSpPr txBox="1"/>
          <p:nvPr/>
        </p:nvSpPr>
        <p:spPr>
          <a:xfrm>
            <a:off x="4899400" y="4044561"/>
            <a:ext cx="316112" cy="246221"/>
          </a:xfrm>
          <a:prstGeom prst="rect">
            <a:avLst/>
          </a:prstGeom>
          <a:noFill/>
        </p:spPr>
        <p:txBody>
          <a:bodyPr wrap="none" rtlCol="0">
            <a:spAutoFit/>
          </a:bodyPr>
          <a:lstStyle/>
          <a:p>
            <a:r>
              <a:rPr lang="nb-NO" sz="1000" dirty="0"/>
              <a:t>68</a:t>
            </a:r>
            <a:endParaRPr lang="en-US" sz="1000" dirty="0"/>
          </a:p>
        </p:txBody>
      </p:sp>
      <p:sp>
        <p:nvSpPr>
          <p:cNvPr id="100" name="TextBox 99">
            <a:extLst>
              <a:ext uri="{FF2B5EF4-FFF2-40B4-BE49-F238E27FC236}">
                <a16:creationId xmlns:a16="http://schemas.microsoft.com/office/drawing/2014/main" id="{7AEAD537-BE04-4DC6-936D-425F71D7A402}"/>
              </a:ext>
            </a:extLst>
          </p:cNvPr>
          <p:cNvSpPr txBox="1"/>
          <p:nvPr/>
        </p:nvSpPr>
        <p:spPr>
          <a:xfrm>
            <a:off x="5242416" y="4125788"/>
            <a:ext cx="316112" cy="246221"/>
          </a:xfrm>
          <a:prstGeom prst="rect">
            <a:avLst/>
          </a:prstGeom>
          <a:noFill/>
        </p:spPr>
        <p:txBody>
          <a:bodyPr wrap="none" rtlCol="0">
            <a:spAutoFit/>
          </a:bodyPr>
          <a:lstStyle/>
          <a:p>
            <a:r>
              <a:rPr lang="nb-NO" sz="1000" dirty="0"/>
              <a:t>75</a:t>
            </a:r>
            <a:endParaRPr lang="en-US" sz="1000" dirty="0"/>
          </a:p>
        </p:txBody>
      </p:sp>
      <p:sp>
        <p:nvSpPr>
          <p:cNvPr id="101" name="TextBox 100">
            <a:extLst>
              <a:ext uri="{FF2B5EF4-FFF2-40B4-BE49-F238E27FC236}">
                <a16:creationId xmlns:a16="http://schemas.microsoft.com/office/drawing/2014/main" id="{E2BAC926-0F12-4935-ACF2-372A54090677}"/>
              </a:ext>
            </a:extLst>
          </p:cNvPr>
          <p:cNvSpPr txBox="1"/>
          <p:nvPr/>
        </p:nvSpPr>
        <p:spPr>
          <a:xfrm>
            <a:off x="5542467" y="4161649"/>
            <a:ext cx="316112" cy="246221"/>
          </a:xfrm>
          <a:prstGeom prst="rect">
            <a:avLst/>
          </a:prstGeom>
          <a:noFill/>
        </p:spPr>
        <p:txBody>
          <a:bodyPr wrap="none" rtlCol="0">
            <a:spAutoFit/>
          </a:bodyPr>
          <a:lstStyle/>
          <a:p>
            <a:r>
              <a:rPr lang="nb-NO" sz="1000" dirty="0"/>
              <a:t>90</a:t>
            </a:r>
            <a:endParaRPr lang="en-US" sz="1000" dirty="0"/>
          </a:p>
        </p:txBody>
      </p:sp>
      <p:sp>
        <p:nvSpPr>
          <p:cNvPr id="102" name="TextBox 101">
            <a:extLst>
              <a:ext uri="{FF2B5EF4-FFF2-40B4-BE49-F238E27FC236}">
                <a16:creationId xmlns:a16="http://schemas.microsoft.com/office/drawing/2014/main" id="{E92B3D4B-3F58-48EB-86A4-663EE446CB61}"/>
              </a:ext>
            </a:extLst>
          </p:cNvPr>
          <p:cNvSpPr txBox="1"/>
          <p:nvPr/>
        </p:nvSpPr>
        <p:spPr>
          <a:xfrm>
            <a:off x="5837090" y="4248736"/>
            <a:ext cx="381836" cy="246221"/>
          </a:xfrm>
          <a:prstGeom prst="rect">
            <a:avLst/>
          </a:prstGeom>
          <a:noFill/>
        </p:spPr>
        <p:txBody>
          <a:bodyPr wrap="none" rtlCol="0">
            <a:spAutoFit/>
          </a:bodyPr>
          <a:lstStyle/>
          <a:p>
            <a:r>
              <a:rPr lang="nb-NO" sz="1000" dirty="0"/>
              <a:t>105</a:t>
            </a:r>
            <a:endParaRPr lang="en-US" sz="1000" dirty="0"/>
          </a:p>
        </p:txBody>
      </p:sp>
      <p:sp>
        <p:nvSpPr>
          <p:cNvPr id="103" name="TextBox 102">
            <a:extLst>
              <a:ext uri="{FF2B5EF4-FFF2-40B4-BE49-F238E27FC236}">
                <a16:creationId xmlns:a16="http://schemas.microsoft.com/office/drawing/2014/main" id="{D621ED33-7F72-47F4-8CBF-EDC41A7995FF}"/>
              </a:ext>
            </a:extLst>
          </p:cNvPr>
          <p:cNvSpPr txBox="1"/>
          <p:nvPr/>
        </p:nvSpPr>
        <p:spPr>
          <a:xfrm>
            <a:off x="6153202" y="4292776"/>
            <a:ext cx="381836" cy="246221"/>
          </a:xfrm>
          <a:prstGeom prst="rect">
            <a:avLst/>
          </a:prstGeom>
          <a:noFill/>
        </p:spPr>
        <p:txBody>
          <a:bodyPr wrap="none" rtlCol="0">
            <a:spAutoFit/>
          </a:bodyPr>
          <a:lstStyle/>
          <a:p>
            <a:r>
              <a:rPr lang="nb-NO" sz="1000" dirty="0"/>
              <a:t>125</a:t>
            </a:r>
            <a:endParaRPr lang="en-US" sz="1000" dirty="0"/>
          </a:p>
        </p:txBody>
      </p:sp>
      <p:sp>
        <p:nvSpPr>
          <p:cNvPr id="104" name="TextBox 103">
            <a:extLst>
              <a:ext uri="{FF2B5EF4-FFF2-40B4-BE49-F238E27FC236}">
                <a16:creationId xmlns:a16="http://schemas.microsoft.com/office/drawing/2014/main" id="{2522AD3D-7C40-4E0E-B219-D7F110D4C4F9}"/>
              </a:ext>
            </a:extLst>
          </p:cNvPr>
          <p:cNvSpPr txBox="1"/>
          <p:nvPr/>
        </p:nvSpPr>
        <p:spPr>
          <a:xfrm>
            <a:off x="3887150" y="4169665"/>
            <a:ext cx="316112" cy="246221"/>
          </a:xfrm>
          <a:prstGeom prst="rect">
            <a:avLst/>
          </a:prstGeom>
          <a:noFill/>
        </p:spPr>
        <p:txBody>
          <a:bodyPr wrap="none" rtlCol="0">
            <a:spAutoFit/>
          </a:bodyPr>
          <a:lstStyle/>
          <a:p>
            <a:r>
              <a:rPr lang="nb-NO" sz="1000" dirty="0"/>
              <a:t>40</a:t>
            </a:r>
            <a:endParaRPr lang="en-US" sz="1000" dirty="0"/>
          </a:p>
        </p:txBody>
      </p:sp>
      <p:sp>
        <p:nvSpPr>
          <p:cNvPr id="105" name="TextBox 104">
            <a:extLst>
              <a:ext uri="{FF2B5EF4-FFF2-40B4-BE49-F238E27FC236}">
                <a16:creationId xmlns:a16="http://schemas.microsoft.com/office/drawing/2014/main" id="{1F66BA80-2E94-4503-B13F-41A149275048}"/>
              </a:ext>
            </a:extLst>
          </p:cNvPr>
          <p:cNvSpPr txBox="1"/>
          <p:nvPr/>
        </p:nvSpPr>
        <p:spPr>
          <a:xfrm>
            <a:off x="4014779" y="4426105"/>
            <a:ext cx="316112" cy="246221"/>
          </a:xfrm>
          <a:prstGeom prst="rect">
            <a:avLst/>
          </a:prstGeom>
          <a:noFill/>
        </p:spPr>
        <p:txBody>
          <a:bodyPr wrap="none" rtlCol="0">
            <a:spAutoFit/>
          </a:bodyPr>
          <a:lstStyle/>
          <a:p>
            <a:r>
              <a:rPr lang="nb-NO" sz="1000" dirty="0"/>
              <a:t>45</a:t>
            </a:r>
            <a:endParaRPr lang="en-US" sz="1000" dirty="0"/>
          </a:p>
        </p:txBody>
      </p:sp>
      <p:sp>
        <p:nvSpPr>
          <p:cNvPr id="106" name="TextBox 105">
            <a:extLst>
              <a:ext uri="{FF2B5EF4-FFF2-40B4-BE49-F238E27FC236}">
                <a16:creationId xmlns:a16="http://schemas.microsoft.com/office/drawing/2014/main" id="{EDDDBB15-3CC0-4C41-8555-85CC6D5C7FC8}"/>
              </a:ext>
            </a:extLst>
          </p:cNvPr>
          <p:cNvSpPr txBox="1"/>
          <p:nvPr/>
        </p:nvSpPr>
        <p:spPr>
          <a:xfrm>
            <a:off x="4162832" y="4706205"/>
            <a:ext cx="316112" cy="246221"/>
          </a:xfrm>
          <a:prstGeom prst="rect">
            <a:avLst/>
          </a:prstGeom>
          <a:noFill/>
        </p:spPr>
        <p:txBody>
          <a:bodyPr wrap="none" rtlCol="0">
            <a:spAutoFit/>
          </a:bodyPr>
          <a:lstStyle/>
          <a:p>
            <a:r>
              <a:rPr lang="nb-NO" sz="1000" dirty="0"/>
              <a:t>50</a:t>
            </a:r>
            <a:endParaRPr lang="en-US" sz="1000" dirty="0"/>
          </a:p>
        </p:txBody>
      </p:sp>
      <p:sp>
        <p:nvSpPr>
          <p:cNvPr id="107" name="TextBox 106">
            <a:extLst>
              <a:ext uri="{FF2B5EF4-FFF2-40B4-BE49-F238E27FC236}">
                <a16:creationId xmlns:a16="http://schemas.microsoft.com/office/drawing/2014/main" id="{A192A584-3750-41C3-BE61-436BC9EB61D5}"/>
              </a:ext>
            </a:extLst>
          </p:cNvPr>
          <p:cNvSpPr txBox="1"/>
          <p:nvPr/>
        </p:nvSpPr>
        <p:spPr>
          <a:xfrm>
            <a:off x="4265288" y="4982935"/>
            <a:ext cx="316112" cy="246221"/>
          </a:xfrm>
          <a:prstGeom prst="rect">
            <a:avLst/>
          </a:prstGeom>
          <a:noFill/>
        </p:spPr>
        <p:txBody>
          <a:bodyPr wrap="none" rtlCol="0">
            <a:spAutoFit/>
          </a:bodyPr>
          <a:lstStyle/>
          <a:p>
            <a:r>
              <a:rPr lang="nb-NO" sz="1000" dirty="0"/>
              <a:t>55</a:t>
            </a:r>
            <a:endParaRPr lang="en-US" sz="1000" dirty="0"/>
          </a:p>
        </p:txBody>
      </p:sp>
      <p:sp>
        <p:nvSpPr>
          <p:cNvPr id="108" name="TextBox 107">
            <a:extLst>
              <a:ext uri="{FF2B5EF4-FFF2-40B4-BE49-F238E27FC236}">
                <a16:creationId xmlns:a16="http://schemas.microsoft.com/office/drawing/2014/main" id="{72AB8B3A-BD47-45A0-A80A-F9B27143B93E}"/>
              </a:ext>
            </a:extLst>
          </p:cNvPr>
          <p:cNvSpPr txBox="1"/>
          <p:nvPr/>
        </p:nvSpPr>
        <p:spPr>
          <a:xfrm>
            <a:off x="4423344" y="5256214"/>
            <a:ext cx="316112" cy="246221"/>
          </a:xfrm>
          <a:prstGeom prst="rect">
            <a:avLst/>
          </a:prstGeom>
          <a:noFill/>
        </p:spPr>
        <p:txBody>
          <a:bodyPr wrap="none" rtlCol="0">
            <a:spAutoFit/>
          </a:bodyPr>
          <a:lstStyle/>
          <a:p>
            <a:r>
              <a:rPr lang="nb-NO" sz="1000" dirty="0"/>
              <a:t>60</a:t>
            </a:r>
            <a:endParaRPr lang="en-US" sz="1000" dirty="0"/>
          </a:p>
        </p:txBody>
      </p:sp>
      <p:sp>
        <p:nvSpPr>
          <p:cNvPr id="109" name="TextBox 108">
            <a:extLst>
              <a:ext uri="{FF2B5EF4-FFF2-40B4-BE49-F238E27FC236}">
                <a16:creationId xmlns:a16="http://schemas.microsoft.com/office/drawing/2014/main" id="{ECA9C11C-E820-4889-95D8-BDC7D6F6BF21}"/>
              </a:ext>
            </a:extLst>
          </p:cNvPr>
          <p:cNvSpPr txBox="1"/>
          <p:nvPr/>
        </p:nvSpPr>
        <p:spPr>
          <a:xfrm>
            <a:off x="4556818" y="5534895"/>
            <a:ext cx="316112" cy="246221"/>
          </a:xfrm>
          <a:prstGeom prst="rect">
            <a:avLst/>
          </a:prstGeom>
          <a:noFill/>
        </p:spPr>
        <p:txBody>
          <a:bodyPr wrap="none" rtlCol="0">
            <a:spAutoFit/>
          </a:bodyPr>
          <a:lstStyle/>
          <a:p>
            <a:r>
              <a:rPr lang="nb-NO" sz="1000" dirty="0"/>
              <a:t>65</a:t>
            </a:r>
            <a:endParaRPr lang="en-US" sz="1000" dirty="0"/>
          </a:p>
        </p:txBody>
      </p:sp>
      <p:sp>
        <p:nvSpPr>
          <p:cNvPr id="110" name="TextBox 109">
            <a:extLst>
              <a:ext uri="{FF2B5EF4-FFF2-40B4-BE49-F238E27FC236}">
                <a16:creationId xmlns:a16="http://schemas.microsoft.com/office/drawing/2014/main" id="{48A80CEB-A76B-4C16-BE7E-FE35BA05C8B5}"/>
              </a:ext>
            </a:extLst>
          </p:cNvPr>
          <p:cNvSpPr txBox="1"/>
          <p:nvPr/>
        </p:nvSpPr>
        <p:spPr>
          <a:xfrm>
            <a:off x="4859209" y="6083228"/>
            <a:ext cx="316112" cy="246221"/>
          </a:xfrm>
          <a:prstGeom prst="rect">
            <a:avLst/>
          </a:prstGeom>
          <a:noFill/>
        </p:spPr>
        <p:txBody>
          <a:bodyPr wrap="none" rtlCol="0">
            <a:spAutoFit/>
          </a:bodyPr>
          <a:lstStyle/>
          <a:p>
            <a:r>
              <a:rPr lang="nb-NO" sz="1000" dirty="0"/>
              <a:t>85</a:t>
            </a:r>
            <a:endParaRPr lang="en-US" sz="1000" dirty="0"/>
          </a:p>
        </p:txBody>
      </p:sp>
      <p:sp>
        <p:nvSpPr>
          <p:cNvPr id="111" name="TextBox 110">
            <a:extLst>
              <a:ext uri="{FF2B5EF4-FFF2-40B4-BE49-F238E27FC236}">
                <a16:creationId xmlns:a16="http://schemas.microsoft.com/office/drawing/2014/main" id="{5A736DBB-7124-4392-9FFA-2D095EE503D7}"/>
              </a:ext>
            </a:extLst>
          </p:cNvPr>
          <p:cNvSpPr txBox="1"/>
          <p:nvPr/>
        </p:nvSpPr>
        <p:spPr>
          <a:xfrm>
            <a:off x="3292476" y="4002677"/>
            <a:ext cx="316112" cy="246221"/>
          </a:xfrm>
          <a:prstGeom prst="rect">
            <a:avLst/>
          </a:prstGeom>
          <a:noFill/>
        </p:spPr>
        <p:txBody>
          <a:bodyPr wrap="none" rtlCol="0">
            <a:spAutoFit/>
          </a:bodyPr>
          <a:lstStyle/>
          <a:p>
            <a:r>
              <a:rPr lang="nb-NO" sz="1000" dirty="0"/>
              <a:t>13</a:t>
            </a:r>
            <a:endParaRPr lang="en-US" sz="1000" dirty="0"/>
          </a:p>
        </p:txBody>
      </p:sp>
      <p:sp>
        <p:nvSpPr>
          <p:cNvPr id="112" name="TextBox 111">
            <a:extLst>
              <a:ext uri="{FF2B5EF4-FFF2-40B4-BE49-F238E27FC236}">
                <a16:creationId xmlns:a16="http://schemas.microsoft.com/office/drawing/2014/main" id="{A3B08A13-64A7-46BE-9794-79AF13AD9829}"/>
              </a:ext>
            </a:extLst>
          </p:cNvPr>
          <p:cNvSpPr txBox="1"/>
          <p:nvPr/>
        </p:nvSpPr>
        <p:spPr>
          <a:xfrm>
            <a:off x="4714997" y="5809302"/>
            <a:ext cx="316112" cy="246221"/>
          </a:xfrm>
          <a:prstGeom prst="rect">
            <a:avLst/>
          </a:prstGeom>
          <a:noFill/>
        </p:spPr>
        <p:txBody>
          <a:bodyPr wrap="none" rtlCol="0">
            <a:spAutoFit/>
          </a:bodyPr>
          <a:lstStyle/>
          <a:p>
            <a:r>
              <a:rPr lang="nb-NO" sz="1000" dirty="0"/>
              <a:t>72</a:t>
            </a:r>
            <a:endParaRPr lang="en-US" sz="1000" dirty="0"/>
          </a:p>
        </p:txBody>
      </p:sp>
      <p:sp>
        <p:nvSpPr>
          <p:cNvPr id="113" name="TextBox 112">
            <a:extLst>
              <a:ext uri="{FF2B5EF4-FFF2-40B4-BE49-F238E27FC236}">
                <a16:creationId xmlns:a16="http://schemas.microsoft.com/office/drawing/2014/main" id="{1FC4663F-D62B-4F8E-BD67-08193E0EAAC6}"/>
              </a:ext>
            </a:extLst>
          </p:cNvPr>
          <p:cNvSpPr txBox="1"/>
          <p:nvPr/>
        </p:nvSpPr>
        <p:spPr>
          <a:xfrm>
            <a:off x="3560708" y="4239877"/>
            <a:ext cx="316112" cy="246221"/>
          </a:xfrm>
          <a:prstGeom prst="rect">
            <a:avLst/>
          </a:prstGeom>
          <a:noFill/>
        </p:spPr>
        <p:txBody>
          <a:bodyPr wrap="none" rtlCol="0">
            <a:spAutoFit/>
          </a:bodyPr>
          <a:lstStyle/>
          <a:p>
            <a:r>
              <a:rPr lang="nb-NO" sz="1000" dirty="0"/>
              <a:t>35</a:t>
            </a:r>
            <a:endParaRPr lang="en-US" sz="1000" dirty="0"/>
          </a:p>
        </p:txBody>
      </p:sp>
      <p:sp>
        <p:nvSpPr>
          <p:cNvPr id="114" name="TextBox 113">
            <a:extLst>
              <a:ext uri="{FF2B5EF4-FFF2-40B4-BE49-F238E27FC236}">
                <a16:creationId xmlns:a16="http://schemas.microsoft.com/office/drawing/2014/main" id="{9C8C7E4D-668B-44BD-8AD7-78E1D266C65A}"/>
              </a:ext>
            </a:extLst>
          </p:cNvPr>
          <p:cNvSpPr txBox="1"/>
          <p:nvPr/>
        </p:nvSpPr>
        <p:spPr>
          <a:xfrm>
            <a:off x="3471632" y="4516653"/>
            <a:ext cx="316112" cy="246221"/>
          </a:xfrm>
          <a:prstGeom prst="rect">
            <a:avLst/>
          </a:prstGeom>
          <a:noFill/>
        </p:spPr>
        <p:txBody>
          <a:bodyPr wrap="none" rtlCol="0">
            <a:spAutoFit/>
          </a:bodyPr>
          <a:lstStyle/>
          <a:p>
            <a:r>
              <a:rPr lang="nb-NO" sz="1000" dirty="0"/>
              <a:t>40</a:t>
            </a:r>
            <a:endParaRPr lang="en-US" sz="1000" dirty="0"/>
          </a:p>
        </p:txBody>
      </p:sp>
      <p:sp>
        <p:nvSpPr>
          <p:cNvPr id="115" name="TextBox 114">
            <a:extLst>
              <a:ext uri="{FF2B5EF4-FFF2-40B4-BE49-F238E27FC236}">
                <a16:creationId xmlns:a16="http://schemas.microsoft.com/office/drawing/2014/main" id="{33E96DBF-EE6D-4AAC-A276-3B0A5F187D68}"/>
              </a:ext>
            </a:extLst>
          </p:cNvPr>
          <p:cNvSpPr txBox="1"/>
          <p:nvPr/>
        </p:nvSpPr>
        <p:spPr>
          <a:xfrm>
            <a:off x="3018360" y="5328474"/>
            <a:ext cx="316112" cy="246221"/>
          </a:xfrm>
          <a:prstGeom prst="rect">
            <a:avLst/>
          </a:prstGeom>
          <a:noFill/>
        </p:spPr>
        <p:txBody>
          <a:bodyPr wrap="none" rtlCol="0">
            <a:spAutoFit/>
          </a:bodyPr>
          <a:lstStyle/>
          <a:p>
            <a:r>
              <a:rPr lang="nb-NO" sz="1000" dirty="0"/>
              <a:t>55</a:t>
            </a:r>
            <a:endParaRPr lang="en-US" sz="1000" dirty="0"/>
          </a:p>
        </p:txBody>
      </p:sp>
      <p:sp>
        <p:nvSpPr>
          <p:cNvPr id="116" name="TextBox 115">
            <a:extLst>
              <a:ext uri="{FF2B5EF4-FFF2-40B4-BE49-F238E27FC236}">
                <a16:creationId xmlns:a16="http://schemas.microsoft.com/office/drawing/2014/main" id="{19661D89-1716-43E3-BFA6-0BABD3FD96CC}"/>
              </a:ext>
            </a:extLst>
          </p:cNvPr>
          <p:cNvSpPr txBox="1"/>
          <p:nvPr/>
        </p:nvSpPr>
        <p:spPr>
          <a:xfrm>
            <a:off x="3313576" y="4770665"/>
            <a:ext cx="316112" cy="246221"/>
          </a:xfrm>
          <a:prstGeom prst="rect">
            <a:avLst/>
          </a:prstGeom>
          <a:noFill/>
        </p:spPr>
        <p:txBody>
          <a:bodyPr wrap="none" rtlCol="0">
            <a:spAutoFit/>
          </a:bodyPr>
          <a:lstStyle/>
          <a:p>
            <a:r>
              <a:rPr lang="nb-NO" sz="1000" dirty="0"/>
              <a:t>45</a:t>
            </a:r>
            <a:endParaRPr lang="en-US" sz="1000" dirty="0"/>
          </a:p>
        </p:txBody>
      </p:sp>
      <p:sp>
        <p:nvSpPr>
          <p:cNvPr id="117" name="TextBox 116">
            <a:extLst>
              <a:ext uri="{FF2B5EF4-FFF2-40B4-BE49-F238E27FC236}">
                <a16:creationId xmlns:a16="http://schemas.microsoft.com/office/drawing/2014/main" id="{55292D15-E4F3-444F-9556-BB2AC88599C2}"/>
              </a:ext>
            </a:extLst>
          </p:cNvPr>
          <p:cNvSpPr txBox="1"/>
          <p:nvPr/>
        </p:nvSpPr>
        <p:spPr>
          <a:xfrm>
            <a:off x="3158791" y="5103519"/>
            <a:ext cx="316112" cy="246221"/>
          </a:xfrm>
          <a:prstGeom prst="rect">
            <a:avLst/>
          </a:prstGeom>
          <a:noFill/>
        </p:spPr>
        <p:txBody>
          <a:bodyPr wrap="none" rtlCol="0">
            <a:spAutoFit/>
          </a:bodyPr>
          <a:lstStyle/>
          <a:p>
            <a:r>
              <a:rPr lang="nb-NO" sz="1000" dirty="0"/>
              <a:t>50</a:t>
            </a:r>
            <a:endParaRPr lang="en-US" sz="1000" dirty="0"/>
          </a:p>
        </p:txBody>
      </p:sp>
      <p:sp>
        <p:nvSpPr>
          <p:cNvPr id="118" name="TextBox 117">
            <a:extLst>
              <a:ext uri="{FF2B5EF4-FFF2-40B4-BE49-F238E27FC236}">
                <a16:creationId xmlns:a16="http://schemas.microsoft.com/office/drawing/2014/main" id="{659E9ED7-C153-438F-8169-246E1C2BCE69}"/>
              </a:ext>
            </a:extLst>
          </p:cNvPr>
          <p:cNvSpPr txBox="1"/>
          <p:nvPr/>
        </p:nvSpPr>
        <p:spPr>
          <a:xfrm>
            <a:off x="2881570" y="5601042"/>
            <a:ext cx="316112" cy="246221"/>
          </a:xfrm>
          <a:prstGeom prst="rect">
            <a:avLst/>
          </a:prstGeom>
          <a:noFill/>
        </p:spPr>
        <p:txBody>
          <a:bodyPr wrap="none" rtlCol="0">
            <a:spAutoFit/>
          </a:bodyPr>
          <a:lstStyle/>
          <a:p>
            <a:r>
              <a:rPr lang="nb-NO" sz="1000" dirty="0"/>
              <a:t>60</a:t>
            </a:r>
            <a:endParaRPr lang="en-US" sz="1000" dirty="0"/>
          </a:p>
        </p:txBody>
      </p:sp>
      <p:sp>
        <p:nvSpPr>
          <p:cNvPr id="119" name="TextBox 118">
            <a:extLst>
              <a:ext uri="{FF2B5EF4-FFF2-40B4-BE49-F238E27FC236}">
                <a16:creationId xmlns:a16="http://schemas.microsoft.com/office/drawing/2014/main" id="{87350561-D0B8-4EFB-B274-36B64D59A4BE}"/>
              </a:ext>
            </a:extLst>
          </p:cNvPr>
          <p:cNvSpPr txBox="1"/>
          <p:nvPr/>
        </p:nvSpPr>
        <p:spPr>
          <a:xfrm>
            <a:off x="2744780" y="5910502"/>
            <a:ext cx="316112" cy="246221"/>
          </a:xfrm>
          <a:prstGeom prst="rect">
            <a:avLst/>
          </a:prstGeom>
          <a:noFill/>
        </p:spPr>
        <p:txBody>
          <a:bodyPr wrap="none" rtlCol="0">
            <a:spAutoFit/>
          </a:bodyPr>
          <a:lstStyle/>
          <a:p>
            <a:r>
              <a:rPr lang="nb-NO" sz="1000" dirty="0"/>
              <a:t>65</a:t>
            </a:r>
            <a:endParaRPr lang="en-US" sz="1000" dirty="0"/>
          </a:p>
        </p:txBody>
      </p:sp>
      <p:sp>
        <p:nvSpPr>
          <p:cNvPr id="120" name="TextBox 119">
            <a:extLst>
              <a:ext uri="{FF2B5EF4-FFF2-40B4-BE49-F238E27FC236}">
                <a16:creationId xmlns:a16="http://schemas.microsoft.com/office/drawing/2014/main" id="{CC9BEB69-4D65-41B5-B4C8-A8DE2B7405B9}"/>
              </a:ext>
            </a:extLst>
          </p:cNvPr>
          <p:cNvSpPr txBox="1"/>
          <p:nvPr/>
        </p:nvSpPr>
        <p:spPr>
          <a:xfrm>
            <a:off x="2641375" y="6201302"/>
            <a:ext cx="316112" cy="246221"/>
          </a:xfrm>
          <a:prstGeom prst="rect">
            <a:avLst/>
          </a:prstGeom>
          <a:noFill/>
        </p:spPr>
        <p:txBody>
          <a:bodyPr wrap="none" rtlCol="0">
            <a:spAutoFit/>
          </a:bodyPr>
          <a:lstStyle/>
          <a:p>
            <a:r>
              <a:rPr lang="nb-NO" sz="1000" dirty="0"/>
              <a:t>72</a:t>
            </a:r>
            <a:endParaRPr lang="en-US" sz="1000" dirty="0"/>
          </a:p>
        </p:txBody>
      </p:sp>
      <p:sp>
        <p:nvSpPr>
          <p:cNvPr id="121" name="TextBox 120">
            <a:extLst>
              <a:ext uri="{FF2B5EF4-FFF2-40B4-BE49-F238E27FC236}">
                <a16:creationId xmlns:a16="http://schemas.microsoft.com/office/drawing/2014/main" id="{61E0C7A4-61FE-4050-9B83-8BBB8F4F3C9B}"/>
              </a:ext>
            </a:extLst>
          </p:cNvPr>
          <p:cNvSpPr txBox="1"/>
          <p:nvPr/>
        </p:nvSpPr>
        <p:spPr>
          <a:xfrm>
            <a:off x="3013914" y="4089310"/>
            <a:ext cx="316112" cy="246221"/>
          </a:xfrm>
          <a:prstGeom prst="rect">
            <a:avLst/>
          </a:prstGeom>
          <a:noFill/>
        </p:spPr>
        <p:txBody>
          <a:bodyPr wrap="none" rtlCol="0">
            <a:spAutoFit/>
          </a:bodyPr>
          <a:lstStyle/>
          <a:p>
            <a:r>
              <a:rPr lang="nb-NO" sz="1000" dirty="0"/>
              <a:t>14</a:t>
            </a:r>
            <a:endParaRPr lang="en-US" sz="1000" dirty="0"/>
          </a:p>
        </p:txBody>
      </p:sp>
      <p:sp>
        <p:nvSpPr>
          <p:cNvPr id="122" name="TextBox 121">
            <a:extLst>
              <a:ext uri="{FF2B5EF4-FFF2-40B4-BE49-F238E27FC236}">
                <a16:creationId xmlns:a16="http://schemas.microsoft.com/office/drawing/2014/main" id="{C8D52DD1-967F-4AA9-A134-D5F95A811C61}"/>
              </a:ext>
            </a:extLst>
          </p:cNvPr>
          <p:cNvSpPr txBox="1"/>
          <p:nvPr/>
        </p:nvSpPr>
        <p:spPr>
          <a:xfrm>
            <a:off x="2697801" y="4177331"/>
            <a:ext cx="455888" cy="246221"/>
          </a:xfrm>
          <a:prstGeom prst="rect">
            <a:avLst/>
          </a:prstGeom>
          <a:noFill/>
        </p:spPr>
        <p:txBody>
          <a:bodyPr wrap="square" rtlCol="0">
            <a:spAutoFit/>
          </a:bodyPr>
          <a:lstStyle/>
          <a:p>
            <a:r>
              <a:rPr lang="nb-NO" sz="1000" dirty="0"/>
              <a:t>15</a:t>
            </a:r>
            <a:endParaRPr lang="en-US" sz="1000" dirty="0"/>
          </a:p>
        </p:txBody>
      </p:sp>
      <p:sp>
        <p:nvSpPr>
          <p:cNvPr id="123" name="TextBox 122">
            <a:extLst>
              <a:ext uri="{FF2B5EF4-FFF2-40B4-BE49-F238E27FC236}">
                <a16:creationId xmlns:a16="http://schemas.microsoft.com/office/drawing/2014/main" id="{380CDF76-2C33-4E30-8498-CC0366B17E88}"/>
              </a:ext>
            </a:extLst>
          </p:cNvPr>
          <p:cNvSpPr txBox="1"/>
          <p:nvPr/>
        </p:nvSpPr>
        <p:spPr>
          <a:xfrm>
            <a:off x="2381690" y="4212420"/>
            <a:ext cx="316112" cy="246221"/>
          </a:xfrm>
          <a:prstGeom prst="rect">
            <a:avLst/>
          </a:prstGeom>
          <a:noFill/>
        </p:spPr>
        <p:txBody>
          <a:bodyPr wrap="none" rtlCol="0">
            <a:spAutoFit/>
          </a:bodyPr>
          <a:lstStyle/>
          <a:p>
            <a:r>
              <a:rPr lang="nb-NO" sz="1000" dirty="0"/>
              <a:t>16</a:t>
            </a:r>
            <a:endParaRPr lang="en-US" sz="1000" dirty="0"/>
          </a:p>
        </p:txBody>
      </p:sp>
      <p:sp>
        <p:nvSpPr>
          <p:cNvPr id="124" name="TextBox 123">
            <a:extLst>
              <a:ext uri="{FF2B5EF4-FFF2-40B4-BE49-F238E27FC236}">
                <a16:creationId xmlns:a16="http://schemas.microsoft.com/office/drawing/2014/main" id="{17D93196-859C-49CE-9812-648C5BA29511}"/>
              </a:ext>
            </a:extLst>
          </p:cNvPr>
          <p:cNvSpPr txBox="1"/>
          <p:nvPr/>
        </p:nvSpPr>
        <p:spPr>
          <a:xfrm>
            <a:off x="2085675" y="4265531"/>
            <a:ext cx="316112" cy="246221"/>
          </a:xfrm>
          <a:prstGeom prst="rect">
            <a:avLst/>
          </a:prstGeom>
          <a:noFill/>
        </p:spPr>
        <p:txBody>
          <a:bodyPr wrap="none" rtlCol="0">
            <a:spAutoFit/>
          </a:bodyPr>
          <a:lstStyle/>
          <a:p>
            <a:r>
              <a:rPr lang="nb-NO" sz="1000" dirty="0"/>
              <a:t>17</a:t>
            </a:r>
            <a:endParaRPr lang="en-US" sz="1000" dirty="0"/>
          </a:p>
        </p:txBody>
      </p:sp>
      <p:sp>
        <p:nvSpPr>
          <p:cNvPr id="125" name="TextBox 124">
            <a:extLst>
              <a:ext uri="{FF2B5EF4-FFF2-40B4-BE49-F238E27FC236}">
                <a16:creationId xmlns:a16="http://schemas.microsoft.com/office/drawing/2014/main" id="{B48A1E9C-7955-4BAF-936E-E4DD0F415DFF}"/>
              </a:ext>
            </a:extLst>
          </p:cNvPr>
          <p:cNvSpPr txBox="1"/>
          <p:nvPr/>
        </p:nvSpPr>
        <p:spPr>
          <a:xfrm>
            <a:off x="1781385" y="4335530"/>
            <a:ext cx="316112" cy="246221"/>
          </a:xfrm>
          <a:prstGeom prst="rect">
            <a:avLst/>
          </a:prstGeom>
          <a:noFill/>
        </p:spPr>
        <p:txBody>
          <a:bodyPr wrap="none" rtlCol="0">
            <a:spAutoFit/>
          </a:bodyPr>
          <a:lstStyle/>
          <a:p>
            <a:r>
              <a:rPr lang="nb-NO" sz="1000" dirty="0"/>
              <a:t>18</a:t>
            </a:r>
            <a:endParaRPr lang="en-US" sz="1000" dirty="0"/>
          </a:p>
        </p:txBody>
      </p:sp>
      <p:sp>
        <p:nvSpPr>
          <p:cNvPr id="126" name="TextBox 125">
            <a:extLst>
              <a:ext uri="{FF2B5EF4-FFF2-40B4-BE49-F238E27FC236}">
                <a16:creationId xmlns:a16="http://schemas.microsoft.com/office/drawing/2014/main" id="{A5932BA9-E97D-4A91-81FE-DBE073FC4F98}"/>
              </a:ext>
            </a:extLst>
          </p:cNvPr>
          <p:cNvSpPr txBox="1"/>
          <p:nvPr/>
        </p:nvSpPr>
        <p:spPr>
          <a:xfrm>
            <a:off x="1475322" y="4423552"/>
            <a:ext cx="316112" cy="246221"/>
          </a:xfrm>
          <a:prstGeom prst="rect">
            <a:avLst/>
          </a:prstGeom>
          <a:noFill/>
        </p:spPr>
        <p:txBody>
          <a:bodyPr wrap="none" rtlCol="0">
            <a:spAutoFit/>
          </a:bodyPr>
          <a:lstStyle/>
          <a:p>
            <a:r>
              <a:rPr lang="nb-NO" sz="1000" dirty="0"/>
              <a:t>19</a:t>
            </a:r>
            <a:endParaRPr lang="en-US" sz="1000" dirty="0"/>
          </a:p>
        </p:txBody>
      </p:sp>
      <p:sp>
        <p:nvSpPr>
          <p:cNvPr id="127" name="TextBox 126">
            <a:extLst>
              <a:ext uri="{FF2B5EF4-FFF2-40B4-BE49-F238E27FC236}">
                <a16:creationId xmlns:a16="http://schemas.microsoft.com/office/drawing/2014/main" id="{8554C08A-0AAF-4395-8B32-08759184E1FB}"/>
              </a:ext>
            </a:extLst>
          </p:cNvPr>
          <p:cNvSpPr txBox="1"/>
          <p:nvPr/>
        </p:nvSpPr>
        <p:spPr>
          <a:xfrm>
            <a:off x="1175174" y="4530624"/>
            <a:ext cx="316112" cy="246221"/>
          </a:xfrm>
          <a:prstGeom prst="rect">
            <a:avLst/>
          </a:prstGeom>
          <a:noFill/>
        </p:spPr>
        <p:txBody>
          <a:bodyPr wrap="none" rtlCol="0">
            <a:spAutoFit/>
          </a:bodyPr>
          <a:lstStyle/>
          <a:p>
            <a:r>
              <a:rPr lang="nb-NO" sz="1000" dirty="0"/>
              <a:t>20</a:t>
            </a:r>
            <a:endParaRPr lang="en-US" sz="1000" dirty="0"/>
          </a:p>
        </p:txBody>
      </p:sp>
      <p:sp>
        <p:nvSpPr>
          <p:cNvPr id="128" name="TextBox 127">
            <a:extLst>
              <a:ext uri="{FF2B5EF4-FFF2-40B4-BE49-F238E27FC236}">
                <a16:creationId xmlns:a16="http://schemas.microsoft.com/office/drawing/2014/main" id="{D3FC8DC4-7500-45E7-82EB-B9C6B558BC01}"/>
              </a:ext>
            </a:extLst>
          </p:cNvPr>
          <p:cNvSpPr txBox="1"/>
          <p:nvPr/>
        </p:nvSpPr>
        <p:spPr>
          <a:xfrm>
            <a:off x="3089069" y="3389760"/>
            <a:ext cx="413896" cy="246221"/>
          </a:xfrm>
          <a:prstGeom prst="rect">
            <a:avLst/>
          </a:prstGeom>
          <a:noFill/>
        </p:spPr>
        <p:txBody>
          <a:bodyPr wrap="none" rtlCol="0">
            <a:spAutoFit/>
          </a:bodyPr>
          <a:lstStyle/>
          <a:p>
            <a:r>
              <a:rPr lang="nb-NO" sz="1000" dirty="0"/>
              <a:t>2,18</a:t>
            </a:r>
            <a:endParaRPr lang="en-US" sz="1000" dirty="0"/>
          </a:p>
        </p:txBody>
      </p:sp>
      <p:sp>
        <p:nvSpPr>
          <p:cNvPr id="129" name="TextBox 128">
            <a:extLst>
              <a:ext uri="{FF2B5EF4-FFF2-40B4-BE49-F238E27FC236}">
                <a16:creationId xmlns:a16="http://schemas.microsoft.com/office/drawing/2014/main" id="{CA8B7B21-2547-4149-AC1B-D65FC4AD6058}"/>
              </a:ext>
            </a:extLst>
          </p:cNvPr>
          <p:cNvSpPr txBox="1"/>
          <p:nvPr/>
        </p:nvSpPr>
        <p:spPr>
          <a:xfrm>
            <a:off x="3297546" y="3570167"/>
            <a:ext cx="348172" cy="246221"/>
          </a:xfrm>
          <a:prstGeom prst="rect">
            <a:avLst/>
          </a:prstGeom>
          <a:noFill/>
        </p:spPr>
        <p:txBody>
          <a:bodyPr wrap="none" rtlCol="0">
            <a:spAutoFit/>
          </a:bodyPr>
          <a:lstStyle/>
          <a:p>
            <a:r>
              <a:rPr lang="nb-NO" sz="1000" dirty="0"/>
              <a:t>2,1</a:t>
            </a:r>
            <a:endParaRPr lang="en-US" sz="1000" dirty="0"/>
          </a:p>
        </p:txBody>
      </p:sp>
      <p:sp>
        <p:nvSpPr>
          <p:cNvPr id="130" name="TextBox 129">
            <a:extLst>
              <a:ext uri="{FF2B5EF4-FFF2-40B4-BE49-F238E27FC236}">
                <a16:creationId xmlns:a16="http://schemas.microsoft.com/office/drawing/2014/main" id="{61F5460A-E762-4ADD-BA95-7692AC1B0CC7}"/>
              </a:ext>
            </a:extLst>
          </p:cNvPr>
          <p:cNvSpPr txBox="1"/>
          <p:nvPr/>
        </p:nvSpPr>
        <p:spPr>
          <a:xfrm>
            <a:off x="2917215" y="3199505"/>
            <a:ext cx="413896" cy="246221"/>
          </a:xfrm>
          <a:prstGeom prst="rect">
            <a:avLst/>
          </a:prstGeom>
          <a:noFill/>
        </p:spPr>
        <p:txBody>
          <a:bodyPr wrap="none" rtlCol="0">
            <a:spAutoFit/>
          </a:bodyPr>
          <a:lstStyle/>
          <a:p>
            <a:r>
              <a:rPr lang="nb-NO" sz="1000" dirty="0"/>
              <a:t>2,25</a:t>
            </a:r>
            <a:endParaRPr lang="en-US" sz="1000" dirty="0"/>
          </a:p>
        </p:txBody>
      </p:sp>
      <p:sp>
        <p:nvSpPr>
          <p:cNvPr id="131" name="TextBox 130">
            <a:extLst>
              <a:ext uri="{FF2B5EF4-FFF2-40B4-BE49-F238E27FC236}">
                <a16:creationId xmlns:a16="http://schemas.microsoft.com/office/drawing/2014/main" id="{05D0D0ED-A696-4C2E-923A-18447DCAB475}"/>
              </a:ext>
            </a:extLst>
          </p:cNvPr>
          <p:cNvSpPr txBox="1"/>
          <p:nvPr/>
        </p:nvSpPr>
        <p:spPr>
          <a:xfrm>
            <a:off x="2689286" y="2999416"/>
            <a:ext cx="508396" cy="246221"/>
          </a:xfrm>
          <a:prstGeom prst="rect">
            <a:avLst/>
          </a:prstGeom>
          <a:noFill/>
        </p:spPr>
        <p:txBody>
          <a:bodyPr wrap="square" rtlCol="0">
            <a:spAutoFit/>
          </a:bodyPr>
          <a:lstStyle/>
          <a:p>
            <a:r>
              <a:rPr lang="nb-NO" sz="1000" dirty="0"/>
              <a:t>2,35</a:t>
            </a:r>
            <a:endParaRPr lang="en-US" sz="1000" dirty="0"/>
          </a:p>
        </p:txBody>
      </p:sp>
      <p:sp>
        <p:nvSpPr>
          <p:cNvPr id="132" name="TextBox 131">
            <a:extLst>
              <a:ext uri="{FF2B5EF4-FFF2-40B4-BE49-F238E27FC236}">
                <a16:creationId xmlns:a16="http://schemas.microsoft.com/office/drawing/2014/main" id="{6991A3BF-C4F3-48BB-B426-B0B3D267FD09}"/>
              </a:ext>
            </a:extLst>
          </p:cNvPr>
          <p:cNvSpPr txBox="1"/>
          <p:nvPr/>
        </p:nvSpPr>
        <p:spPr>
          <a:xfrm>
            <a:off x="2428668" y="2799327"/>
            <a:ext cx="516572" cy="246221"/>
          </a:xfrm>
          <a:prstGeom prst="rect">
            <a:avLst/>
          </a:prstGeom>
          <a:noFill/>
        </p:spPr>
        <p:txBody>
          <a:bodyPr wrap="square" rtlCol="0">
            <a:spAutoFit/>
          </a:bodyPr>
          <a:lstStyle/>
          <a:p>
            <a:r>
              <a:rPr lang="nb-NO" sz="1000" dirty="0"/>
              <a:t>2,39</a:t>
            </a:r>
            <a:endParaRPr lang="en-US" sz="1000" dirty="0"/>
          </a:p>
        </p:txBody>
      </p:sp>
      <p:sp>
        <p:nvSpPr>
          <p:cNvPr id="133" name="TextBox 132">
            <a:extLst>
              <a:ext uri="{FF2B5EF4-FFF2-40B4-BE49-F238E27FC236}">
                <a16:creationId xmlns:a16="http://schemas.microsoft.com/office/drawing/2014/main" id="{08B4078B-8BFE-468F-B9B9-103662BB36BD}"/>
              </a:ext>
            </a:extLst>
          </p:cNvPr>
          <p:cNvSpPr txBox="1"/>
          <p:nvPr/>
        </p:nvSpPr>
        <p:spPr>
          <a:xfrm>
            <a:off x="2199833" y="2623105"/>
            <a:ext cx="348172" cy="246221"/>
          </a:xfrm>
          <a:prstGeom prst="rect">
            <a:avLst/>
          </a:prstGeom>
          <a:noFill/>
        </p:spPr>
        <p:txBody>
          <a:bodyPr wrap="none" rtlCol="0">
            <a:spAutoFit/>
          </a:bodyPr>
          <a:lstStyle/>
          <a:p>
            <a:r>
              <a:rPr lang="nb-NO" sz="1000" dirty="0"/>
              <a:t>2,5</a:t>
            </a:r>
            <a:endParaRPr lang="en-US" sz="1000" dirty="0"/>
          </a:p>
        </p:txBody>
      </p:sp>
      <p:sp>
        <p:nvSpPr>
          <p:cNvPr id="134" name="TextBox 133">
            <a:extLst>
              <a:ext uri="{FF2B5EF4-FFF2-40B4-BE49-F238E27FC236}">
                <a16:creationId xmlns:a16="http://schemas.microsoft.com/office/drawing/2014/main" id="{2CEA4E51-85A0-4BF6-BF9A-106DFD93A16F}"/>
              </a:ext>
            </a:extLst>
          </p:cNvPr>
          <p:cNvSpPr txBox="1"/>
          <p:nvPr/>
        </p:nvSpPr>
        <p:spPr>
          <a:xfrm>
            <a:off x="1922834" y="2430437"/>
            <a:ext cx="413896" cy="246221"/>
          </a:xfrm>
          <a:prstGeom prst="rect">
            <a:avLst/>
          </a:prstGeom>
          <a:noFill/>
        </p:spPr>
        <p:txBody>
          <a:bodyPr wrap="none" rtlCol="0">
            <a:spAutoFit/>
          </a:bodyPr>
          <a:lstStyle/>
          <a:p>
            <a:r>
              <a:rPr lang="nb-NO" sz="1000" dirty="0"/>
              <a:t>2,62</a:t>
            </a:r>
            <a:endParaRPr lang="en-US" sz="1000" dirty="0"/>
          </a:p>
        </p:txBody>
      </p:sp>
      <p:sp>
        <p:nvSpPr>
          <p:cNvPr id="135" name="TextBox 134">
            <a:extLst>
              <a:ext uri="{FF2B5EF4-FFF2-40B4-BE49-F238E27FC236}">
                <a16:creationId xmlns:a16="http://schemas.microsoft.com/office/drawing/2014/main" id="{0BC6C587-7176-4175-BBD1-2D087A6A8746}"/>
              </a:ext>
            </a:extLst>
          </p:cNvPr>
          <p:cNvSpPr txBox="1"/>
          <p:nvPr/>
        </p:nvSpPr>
        <p:spPr>
          <a:xfrm>
            <a:off x="1693999" y="2173081"/>
            <a:ext cx="413896" cy="246221"/>
          </a:xfrm>
          <a:prstGeom prst="rect">
            <a:avLst/>
          </a:prstGeom>
          <a:noFill/>
        </p:spPr>
        <p:txBody>
          <a:bodyPr wrap="none" rtlCol="0">
            <a:spAutoFit/>
          </a:bodyPr>
          <a:lstStyle/>
          <a:p>
            <a:r>
              <a:rPr lang="nb-NO" sz="1000" dirty="0"/>
              <a:t>2,75</a:t>
            </a:r>
            <a:endParaRPr lang="en-US" sz="1000" dirty="0"/>
          </a:p>
        </p:txBody>
      </p:sp>
      <p:graphicFrame>
        <p:nvGraphicFramePr>
          <p:cNvPr id="136" name="Table 135">
            <a:extLst>
              <a:ext uri="{FF2B5EF4-FFF2-40B4-BE49-F238E27FC236}">
                <a16:creationId xmlns:a16="http://schemas.microsoft.com/office/drawing/2014/main" id="{27465F37-A803-466E-8244-6CC097B12229}"/>
              </a:ext>
            </a:extLst>
          </p:cNvPr>
          <p:cNvGraphicFramePr>
            <a:graphicFrameLocks noGrp="1"/>
          </p:cNvGraphicFramePr>
          <p:nvPr>
            <p:extLst>
              <p:ext uri="{D42A27DB-BD31-4B8C-83A1-F6EECF244321}">
                <p14:modId xmlns:p14="http://schemas.microsoft.com/office/powerpoint/2010/main" val="1112705552"/>
              </p:ext>
            </p:extLst>
          </p:nvPr>
        </p:nvGraphicFramePr>
        <p:xfrm>
          <a:off x="6929153" y="872782"/>
          <a:ext cx="5145696" cy="3188768"/>
        </p:xfrm>
        <a:graphic>
          <a:graphicData uri="http://schemas.openxmlformats.org/drawingml/2006/table">
            <a:tbl>
              <a:tblPr firstRow="1" bandRow="1">
                <a:tableStyleId>{5C22544A-7EE6-4342-B048-85BDC9FD1C3A}</a:tableStyleId>
              </a:tblPr>
              <a:tblGrid>
                <a:gridCol w="978021">
                  <a:extLst>
                    <a:ext uri="{9D8B030D-6E8A-4147-A177-3AD203B41FA5}">
                      <a16:colId xmlns:a16="http://schemas.microsoft.com/office/drawing/2014/main" val="2519103240"/>
                    </a:ext>
                  </a:extLst>
                </a:gridCol>
                <a:gridCol w="994230">
                  <a:extLst>
                    <a:ext uri="{9D8B030D-6E8A-4147-A177-3AD203B41FA5}">
                      <a16:colId xmlns:a16="http://schemas.microsoft.com/office/drawing/2014/main" val="730542394"/>
                    </a:ext>
                  </a:extLst>
                </a:gridCol>
                <a:gridCol w="1666031">
                  <a:extLst>
                    <a:ext uri="{9D8B030D-6E8A-4147-A177-3AD203B41FA5}">
                      <a16:colId xmlns:a16="http://schemas.microsoft.com/office/drawing/2014/main" val="2210732052"/>
                    </a:ext>
                  </a:extLst>
                </a:gridCol>
                <a:gridCol w="1507414">
                  <a:extLst>
                    <a:ext uri="{9D8B030D-6E8A-4147-A177-3AD203B41FA5}">
                      <a16:colId xmlns:a16="http://schemas.microsoft.com/office/drawing/2014/main" val="3976326057"/>
                    </a:ext>
                  </a:extLst>
                </a:gridCol>
              </a:tblGrid>
              <a:tr h="443167">
                <a:tc>
                  <a:txBody>
                    <a:bodyPr/>
                    <a:lstStyle/>
                    <a:p>
                      <a:r>
                        <a:rPr lang="nb-NO" sz="1200" dirty="0"/>
                        <a:t>Øvelse</a:t>
                      </a:r>
                      <a:endParaRPr lang="en-US" sz="1200" dirty="0"/>
                    </a:p>
                  </a:txBody>
                  <a:tcPr/>
                </a:tc>
                <a:tc>
                  <a:txBody>
                    <a:bodyPr/>
                    <a:lstStyle/>
                    <a:p>
                      <a:r>
                        <a:rPr lang="nb-NO" sz="1200" dirty="0"/>
                        <a:t>Fremgang per meter</a:t>
                      </a:r>
                      <a:endParaRPr lang="en-US" sz="1200" dirty="0"/>
                    </a:p>
                  </a:txBody>
                  <a:tcPr/>
                </a:tc>
                <a:tc>
                  <a:txBody>
                    <a:bodyPr/>
                    <a:lstStyle/>
                    <a:p>
                      <a:r>
                        <a:rPr lang="nb-NO" sz="1200" dirty="0"/>
                        <a:t>Fremgangsmål i diskos</a:t>
                      </a:r>
                      <a:endParaRPr lang="en-US" sz="1200" dirty="0"/>
                    </a:p>
                  </a:txBody>
                  <a:tcPr/>
                </a:tc>
                <a:tc>
                  <a:txBody>
                    <a:bodyPr/>
                    <a:lstStyle/>
                    <a:p>
                      <a:r>
                        <a:rPr lang="nb-NO" sz="1200" dirty="0"/>
                        <a:t>Fremgangsbehov</a:t>
                      </a:r>
                      <a:endParaRPr lang="en-US" sz="1200" dirty="0"/>
                    </a:p>
                  </a:txBody>
                  <a:tcPr/>
                </a:tc>
                <a:extLst>
                  <a:ext uri="{0D108BD9-81ED-4DB2-BD59-A6C34878D82A}">
                    <a16:rowId xmlns:a16="http://schemas.microsoft.com/office/drawing/2014/main" val="3926666635"/>
                  </a:ext>
                </a:extLst>
              </a:tr>
              <a:tr h="377660">
                <a:tc>
                  <a:txBody>
                    <a:bodyPr/>
                    <a:lstStyle/>
                    <a:p>
                      <a:r>
                        <a:rPr lang="nb-NO" sz="1200" dirty="0"/>
                        <a:t>Benkpress</a:t>
                      </a:r>
                      <a:endParaRPr lang="en-US" sz="1200" dirty="0"/>
                    </a:p>
                  </a:txBody>
                  <a:tcPr/>
                </a:tc>
                <a:tc>
                  <a:txBody>
                    <a:bodyPr/>
                    <a:lstStyle/>
                    <a:p>
                      <a:r>
                        <a:rPr lang="nb-NO" sz="1200" dirty="0"/>
                        <a:t>3 kg</a:t>
                      </a:r>
                      <a:endParaRPr lang="en-US" sz="1200" dirty="0"/>
                    </a:p>
                  </a:txBody>
                  <a:tcPr/>
                </a:tc>
                <a:tc rowSpan="7">
                  <a:txBody>
                    <a:bodyPr/>
                    <a:lstStyle/>
                    <a:p>
                      <a:endParaRPr lang="en-US" sz="1200" dirty="0"/>
                    </a:p>
                  </a:txBody>
                  <a:tcPr/>
                </a:tc>
                <a:tc>
                  <a:txBody>
                    <a:bodyPr/>
                    <a:lstStyle/>
                    <a:p>
                      <a:endParaRPr lang="en-US" sz="1200" dirty="0">
                        <a:solidFill>
                          <a:srgbClr val="FF0000"/>
                        </a:solidFill>
                      </a:endParaRPr>
                    </a:p>
                  </a:txBody>
                  <a:tcPr/>
                </a:tc>
                <a:extLst>
                  <a:ext uri="{0D108BD9-81ED-4DB2-BD59-A6C34878D82A}">
                    <a16:rowId xmlns:a16="http://schemas.microsoft.com/office/drawing/2014/main" val="1103051651"/>
                  </a:ext>
                </a:extLst>
              </a:tr>
              <a:tr h="377660">
                <a:tc>
                  <a:txBody>
                    <a:bodyPr/>
                    <a:lstStyle/>
                    <a:p>
                      <a:r>
                        <a:rPr lang="nb-NO" sz="1200" dirty="0"/>
                        <a:t>Knebøy</a:t>
                      </a:r>
                      <a:endParaRPr lang="en-US" sz="1200" dirty="0"/>
                    </a:p>
                  </a:txBody>
                  <a:tcPr/>
                </a:tc>
                <a:tc>
                  <a:txBody>
                    <a:bodyPr/>
                    <a:lstStyle/>
                    <a:p>
                      <a:r>
                        <a:rPr lang="nb-NO" sz="1200" dirty="0"/>
                        <a:t>4 kg</a:t>
                      </a:r>
                      <a:endParaRPr lang="en-US" sz="1200" dirty="0"/>
                    </a:p>
                  </a:txBody>
                  <a:tcPr/>
                </a:tc>
                <a:tc vMerge="1">
                  <a:txBody>
                    <a:bodyPr/>
                    <a:lstStyle/>
                    <a:p>
                      <a:endParaRPr lang="en-US" sz="1200" dirty="0"/>
                    </a:p>
                  </a:txBody>
                  <a:tcPr/>
                </a:tc>
                <a:tc>
                  <a:txBody>
                    <a:bodyPr/>
                    <a:lstStyle/>
                    <a:p>
                      <a:endParaRPr lang="en-US" sz="1200" dirty="0">
                        <a:solidFill>
                          <a:srgbClr val="FF0000"/>
                        </a:solidFill>
                      </a:endParaRPr>
                    </a:p>
                  </a:txBody>
                  <a:tcPr/>
                </a:tc>
                <a:extLst>
                  <a:ext uri="{0D108BD9-81ED-4DB2-BD59-A6C34878D82A}">
                    <a16:rowId xmlns:a16="http://schemas.microsoft.com/office/drawing/2014/main" val="1211063343"/>
                  </a:ext>
                </a:extLst>
              </a:tr>
              <a:tr h="377660">
                <a:tc>
                  <a:txBody>
                    <a:bodyPr/>
                    <a:lstStyle/>
                    <a:p>
                      <a:r>
                        <a:rPr lang="nb-NO" sz="1200" dirty="0"/>
                        <a:t>Vending</a:t>
                      </a:r>
                      <a:endParaRPr lang="en-US" sz="1200" dirty="0"/>
                    </a:p>
                  </a:txBody>
                  <a:tcPr/>
                </a:tc>
                <a:tc>
                  <a:txBody>
                    <a:bodyPr/>
                    <a:lstStyle/>
                    <a:p>
                      <a:r>
                        <a:rPr lang="nb-NO" sz="1200" dirty="0"/>
                        <a:t>2,5 kg</a:t>
                      </a:r>
                      <a:endParaRPr lang="en-US" sz="1200" dirty="0"/>
                    </a:p>
                  </a:txBody>
                  <a:tcPr/>
                </a:tc>
                <a:tc vMerge="1">
                  <a:txBody>
                    <a:bodyPr/>
                    <a:lstStyle/>
                    <a:p>
                      <a:endParaRPr lang="en-US" sz="1200" dirty="0"/>
                    </a:p>
                  </a:txBody>
                  <a:tcPr/>
                </a:tc>
                <a:tc>
                  <a:txBody>
                    <a:bodyPr/>
                    <a:lstStyle/>
                    <a:p>
                      <a:endParaRPr lang="en-US" sz="1200" dirty="0">
                        <a:solidFill>
                          <a:srgbClr val="FF0000"/>
                        </a:solidFill>
                      </a:endParaRPr>
                    </a:p>
                  </a:txBody>
                  <a:tcPr/>
                </a:tc>
                <a:extLst>
                  <a:ext uri="{0D108BD9-81ED-4DB2-BD59-A6C34878D82A}">
                    <a16:rowId xmlns:a16="http://schemas.microsoft.com/office/drawing/2014/main" val="1308478159"/>
                  </a:ext>
                </a:extLst>
              </a:tr>
              <a:tr h="377660">
                <a:tc>
                  <a:txBody>
                    <a:bodyPr/>
                    <a:lstStyle/>
                    <a:p>
                      <a:r>
                        <a:rPr lang="nb-NO" sz="1200" dirty="0"/>
                        <a:t>Rykk</a:t>
                      </a:r>
                      <a:endParaRPr lang="en-US" sz="1200" dirty="0"/>
                    </a:p>
                  </a:txBody>
                  <a:tcPr/>
                </a:tc>
                <a:tc>
                  <a:txBody>
                    <a:bodyPr/>
                    <a:lstStyle/>
                    <a:p>
                      <a:r>
                        <a:rPr lang="nb-NO" sz="1200" dirty="0"/>
                        <a:t>2,5 kg</a:t>
                      </a:r>
                      <a:endParaRPr lang="en-US" sz="1200" dirty="0"/>
                    </a:p>
                  </a:txBody>
                  <a:tcPr/>
                </a:tc>
                <a:tc vMerge="1">
                  <a:txBody>
                    <a:bodyPr/>
                    <a:lstStyle/>
                    <a:p>
                      <a:endParaRPr lang="en-US" sz="1200" dirty="0"/>
                    </a:p>
                  </a:txBody>
                  <a:tcPr/>
                </a:tc>
                <a:tc>
                  <a:txBody>
                    <a:bodyPr/>
                    <a:lstStyle/>
                    <a:p>
                      <a:endParaRPr lang="en-US" sz="1200" dirty="0">
                        <a:solidFill>
                          <a:srgbClr val="FF0000"/>
                        </a:solidFill>
                      </a:endParaRPr>
                    </a:p>
                  </a:txBody>
                  <a:tcPr/>
                </a:tc>
                <a:extLst>
                  <a:ext uri="{0D108BD9-81ED-4DB2-BD59-A6C34878D82A}">
                    <a16:rowId xmlns:a16="http://schemas.microsoft.com/office/drawing/2014/main" val="1037878983"/>
                  </a:ext>
                </a:extLst>
              </a:tr>
              <a:tr h="46560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b-NO" sz="1200" dirty="0"/>
                        <a:t>Liakov</a:t>
                      </a:r>
                      <a:endParaRPr lang="en-US" sz="1200" dirty="0"/>
                    </a:p>
                    <a:p>
                      <a:endParaRPr lang="en-US" sz="1200" dirty="0"/>
                    </a:p>
                  </a:txBody>
                  <a:tcPr/>
                </a:tc>
                <a:tc>
                  <a:txBody>
                    <a:bodyPr/>
                    <a:lstStyle/>
                    <a:p>
                      <a:r>
                        <a:rPr lang="nb-NO" sz="1200" dirty="0"/>
                        <a:t>0,5 m</a:t>
                      </a:r>
                      <a:endParaRPr lang="en-US" sz="1200" dirty="0"/>
                    </a:p>
                  </a:txBody>
                  <a:tcPr/>
                </a:tc>
                <a:tc vMerge="1">
                  <a:txBody>
                    <a:bodyPr/>
                    <a:lstStyle/>
                    <a:p>
                      <a:endParaRPr lang="en-US" sz="1200" dirty="0"/>
                    </a:p>
                  </a:txBody>
                  <a:tcPr/>
                </a:tc>
                <a:tc>
                  <a:txBody>
                    <a:bodyPr/>
                    <a:lstStyle/>
                    <a:p>
                      <a:endParaRPr lang="en-US" sz="1200" dirty="0">
                        <a:solidFill>
                          <a:srgbClr val="FF0000"/>
                        </a:solidFill>
                      </a:endParaRPr>
                    </a:p>
                  </a:txBody>
                  <a:tcPr/>
                </a:tc>
                <a:extLst>
                  <a:ext uri="{0D108BD9-81ED-4DB2-BD59-A6C34878D82A}">
                    <a16:rowId xmlns:a16="http://schemas.microsoft.com/office/drawing/2014/main" val="2026201077"/>
                  </a:ext>
                </a:extLst>
              </a:tr>
              <a:tr h="377660">
                <a:tc>
                  <a:txBody>
                    <a:bodyPr/>
                    <a:lstStyle/>
                    <a:p>
                      <a:r>
                        <a:rPr lang="nb-NO" sz="1200" dirty="0"/>
                        <a:t>Stille lengde</a:t>
                      </a:r>
                      <a:endParaRPr lang="en-US" sz="1200" dirty="0"/>
                    </a:p>
                  </a:txBody>
                  <a:tcPr/>
                </a:tc>
                <a:tc>
                  <a:txBody>
                    <a:bodyPr/>
                    <a:lstStyle/>
                    <a:p>
                      <a:r>
                        <a:rPr lang="nb-NO" sz="1200" dirty="0"/>
                        <a:t>4 cm</a:t>
                      </a:r>
                      <a:endParaRPr lang="en-US" sz="1200" dirty="0"/>
                    </a:p>
                  </a:txBody>
                  <a:tcPr/>
                </a:tc>
                <a:tc vMerge="1">
                  <a:txBody>
                    <a:bodyPr/>
                    <a:lstStyle/>
                    <a:p>
                      <a:endParaRPr lang="en-US" sz="1200" dirty="0"/>
                    </a:p>
                  </a:txBody>
                  <a:tcPr/>
                </a:tc>
                <a:tc>
                  <a:txBody>
                    <a:bodyPr/>
                    <a:lstStyle/>
                    <a:p>
                      <a:endParaRPr lang="en-US" sz="1200" dirty="0">
                        <a:solidFill>
                          <a:srgbClr val="FF0000"/>
                        </a:solidFill>
                      </a:endParaRPr>
                    </a:p>
                  </a:txBody>
                  <a:tcPr/>
                </a:tc>
                <a:extLst>
                  <a:ext uri="{0D108BD9-81ED-4DB2-BD59-A6C34878D82A}">
                    <a16:rowId xmlns:a16="http://schemas.microsoft.com/office/drawing/2014/main" val="864014089"/>
                  </a:ext>
                </a:extLst>
              </a:tr>
              <a:tr h="377660">
                <a:tc>
                  <a:txBody>
                    <a:bodyPr/>
                    <a:lstStyle/>
                    <a:p>
                      <a:r>
                        <a:rPr lang="nb-NO" sz="1200" dirty="0"/>
                        <a:t>Sleng 2kg</a:t>
                      </a:r>
                      <a:endParaRPr lang="en-US" sz="1200" dirty="0"/>
                    </a:p>
                  </a:txBody>
                  <a:tcPr/>
                </a:tc>
                <a:tc>
                  <a:txBody>
                    <a:bodyPr/>
                    <a:lstStyle/>
                    <a:p>
                      <a:r>
                        <a:rPr lang="nb-NO" sz="1200" dirty="0"/>
                        <a:t>0,7 m</a:t>
                      </a:r>
                      <a:endParaRPr lang="en-US" sz="1200" dirty="0"/>
                    </a:p>
                  </a:txBody>
                  <a:tcPr/>
                </a:tc>
                <a:tc vMerge="1">
                  <a:txBody>
                    <a:bodyPr/>
                    <a:lstStyle/>
                    <a:p>
                      <a:endParaRPr lang="en-US" sz="1200" dirty="0"/>
                    </a:p>
                  </a:txBody>
                  <a:tcPr/>
                </a:tc>
                <a:tc>
                  <a:txBody>
                    <a:bodyPr/>
                    <a:lstStyle/>
                    <a:p>
                      <a:endParaRPr lang="en-US" sz="1200" dirty="0">
                        <a:solidFill>
                          <a:srgbClr val="FF0000"/>
                        </a:solidFill>
                      </a:endParaRPr>
                    </a:p>
                  </a:txBody>
                  <a:tcPr/>
                </a:tc>
                <a:extLst>
                  <a:ext uri="{0D108BD9-81ED-4DB2-BD59-A6C34878D82A}">
                    <a16:rowId xmlns:a16="http://schemas.microsoft.com/office/drawing/2014/main" val="2465421186"/>
                  </a:ext>
                </a:extLst>
              </a:tr>
            </a:tbl>
          </a:graphicData>
        </a:graphic>
      </p:graphicFrame>
      <p:sp>
        <p:nvSpPr>
          <p:cNvPr id="137" name="Rectangle 136">
            <a:extLst>
              <a:ext uri="{FF2B5EF4-FFF2-40B4-BE49-F238E27FC236}">
                <a16:creationId xmlns:a16="http://schemas.microsoft.com/office/drawing/2014/main" id="{FD33A458-7C37-45A7-BCCA-E533C653B7F2}"/>
              </a:ext>
            </a:extLst>
          </p:cNvPr>
          <p:cNvSpPr/>
          <p:nvPr/>
        </p:nvSpPr>
        <p:spPr>
          <a:xfrm>
            <a:off x="9208496" y="2401870"/>
            <a:ext cx="809625" cy="814777"/>
          </a:xfrm>
          <a:prstGeom prst="rect">
            <a:avLst/>
          </a:prstGeom>
          <a:solidFill>
            <a:schemeClr val="bg1">
              <a:lumMod val="50000"/>
              <a:lumOff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8" name="TextBox 137">
            <a:extLst>
              <a:ext uri="{FF2B5EF4-FFF2-40B4-BE49-F238E27FC236}">
                <a16:creationId xmlns:a16="http://schemas.microsoft.com/office/drawing/2014/main" id="{B70FE746-E773-44FE-9C8C-F343C7A5BD62}"/>
              </a:ext>
            </a:extLst>
          </p:cNvPr>
          <p:cNvSpPr txBox="1"/>
          <p:nvPr/>
        </p:nvSpPr>
        <p:spPr>
          <a:xfrm>
            <a:off x="7066490" y="5016886"/>
            <a:ext cx="5198859" cy="338554"/>
          </a:xfrm>
          <a:prstGeom prst="rect">
            <a:avLst/>
          </a:prstGeom>
          <a:noFill/>
        </p:spPr>
        <p:txBody>
          <a:bodyPr wrap="none" rtlCol="0">
            <a:spAutoFit/>
          </a:bodyPr>
          <a:lstStyle/>
          <a:p>
            <a:r>
              <a:rPr lang="nb-NO" sz="1600" dirty="0"/>
              <a:t>Sterkeste område:  Styrke  |  Eksplosivitet  | Teknikk</a:t>
            </a:r>
            <a:endParaRPr lang="en-US" sz="1600" dirty="0"/>
          </a:p>
        </p:txBody>
      </p:sp>
      <p:sp>
        <p:nvSpPr>
          <p:cNvPr id="139" name="TextBox 138">
            <a:extLst>
              <a:ext uri="{FF2B5EF4-FFF2-40B4-BE49-F238E27FC236}">
                <a16:creationId xmlns:a16="http://schemas.microsoft.com/office/drawing/2014/main" id="{D2FBFDA8-FA6B-4725-808F-1ABE53E42192}"/>
              </a:ext>
            </a:extLst>
          </p:cNvPr>
          <p:cNvSpPr txBox="1"/>
          <p:nvPr/>
        </p:nvSpPr>
        <p:spPr>
          <a:xfrm>
            <a:off x="6704417" y="5384299"/>
            <a:ext cx="5625258" cy="338554"/>
          </a:xfrm>
          <a:prstGeom prst="rect">
            <a:avLst/>
          </a:prstGeom>
          <a:noFill/>
        </p:spPr>
        <p:txBody>
          <a:bodyPr wrap="none" rtlCol="0">
            <a:spAutoFit/>
          </a:bodyPr>
          <a:lstStyle/>
          <a:p>
            <a:r>
              <a:rPr lang="nb-NO" sz="1600" dirty="0"/>
              <a:t>Innhentingspotensiale:  Styrke  |  Eksplosivitet  | Teknikk</a:t>
            </a:r>
            <a:endParaRPr lang="en-US" sz="1600" dirty="0"/>
          </a:p>
        </p:txBody>
      </p:sp>
      <p:sp>
        <p:nvSpPr>
          <p:cNvPr id="140" name="TextBox 139">
            <a:extLst>
              <a:ext uri="{FF2B5EF4-FFF2-40B4-BE49-F238E27FC236}">
                <a16:creationId xmlns:a16="http://schemas.microsoft.com/office/drawing/2014/main" id="{4BD46EB7-9DD0-4FD3-99AC-70A6B20ECBC9}"/>
              </a:ext>
            </a:extLst>
          </p:cNvPr>
          <p:cNvSpPr txBox="1"/>
          <p:nvPr/>
        </p:nvSpPr>
        <p:spPr>
          <a:xfrm>
            <a:off x="2331585" y="123481"/>
            <a:ext cx="5522859" cy="584775"/>
          </a:xfrm>
          <a:prstGeom prst="rect">
            <a:avLst/>
          </a:prstGeom>
          <a:noFill/>
        </p:spPr>
        <p:txBody>
          <a:bodyPr wrap="none" rtlCol="0">
            <a:spAutoFit/>
          </a:bodyPr>
          <a:lstStyle/>
          <a:p>
            <a:r>
              <a:rPr lang="nb-NO" sz="3200" dirty="0"/>
              <a:t>Egenevaluering – Diskos - Jenter</a:t>
            </a:r>
            <a:endParaRPr lang="en-US" sz="3200" dirty="0"/>
          </a:p>
        </p:txBody>
      </p:sp>
      <p:cxnSp>
        <p:nvCxnSpPr>
          <p:cNvPr id="141" name="Straight Connector 140">
            <a:extLst>
              <a:ext uri="{FF2B5EF4-FFF2-40B4-BE49-F238E27FC236}">
                <a16:creationId xmlns:a16="http://schemas.microsoft.com/office/drawing/2014/main" id="{CD7557AC-4306-424A-A0C3-586589A40CE8}"/>
              </a:ext>
            </a:extLst>
          </p:cNvPr>
          <p:cNvCxnSpPr>
            <a:cxnSpLocks/>
          </p:cNvCxnSpPr>
          <p:nvPr/>
        </p:nvCxnSpPr>
        <p:spPr>
          <a:xfrm>
            <a:off x="6696500" y="854340"/>
            <a:ext cx="66675" cy="5777934"/>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42" name="Straight Connector 141">
            <a:extLst>
              <a:ext uri="{FF2B5EF4-FFF2-40B4-BE49-F238E27FC236}">
                <a16:creationId xmlns:a16="http://schemas.microsoft.com/office/drawing/2014/main" id="{1F9B979E-3550-4CF2-A1A3-F8B85481C26F}"/>
              </a:ext>
            </a:extLst>
          </p:cNvPr>
          <p:cNvCxnSpPr>
            <a:cxnSpLocks/>
          </p:cNvCxnSpPr>
          <p:nvPr/>
        </p:nvCxnSpPr>
        <p:spPr>
          <a:xfrm flipV="1">
            <a:off x="6886575" y="4388642"/>
            <a:ext cx="5091309" cy="19228"/>
          </a:xfrm>
          <a:prstGeom prst="line">
            <a:avLst/>
          </a:prstGeom>
          <a:ln>
            <a:solidFill>
              <a:schemeClr val="tx1"/>
            </a:solidFill>
            <a:prstDash val="lgDash"/>
          </a:ln>
        </p:spPr>
        <p:style>
          <a:lnRef idx="1">
            <a:schemeClr val="accent1"/>
          </a:lnRef>
          <a:fillRef idx="0">
            <a:schemeClr val="accent1"/>
          </a:fillRef>
          <a:effectRef idx="0">
            <a:schemeClr val="accent1"/>
          </a:effectRef>
          <a:fontRef idx="minor">
            <a:schemeClr val="tx1"/>
          </a:fontRef>
        </p:style>
      </p:cxnSp>
      <p:sp>
        <p:nvSpPr>
          <p:cNvPr id="143" name="TextBox 142">
            <a:extLst>
              <a:ext uri="{FF2B5EF4-FFF2-40B4-BE49-F238E27FC236}">
                <a16:creationId xmlns:a16="http://schemas.microsoft.com/office/drawing/2014/main" id="{54D8342B-8302-4148-89C0-731C8BD847D7}"/>
              </a:ext>
            </a:extLst>
          </p:cNvPr>
          <p:cNvSpPr txBox="1"/>
          <p:nvPr/>
        </p:nvSpPr>
        <p:spPr>
          <a:xfrm rot="19736177">
            <a:off x="501821" y="399542"/>
            <a:ext cx="1698555" cy="369332"/>
          </a:xfrm>
          <a:prstGeom prst="rect">
            <a:avLst/>
          </a:prstGeom>
          <a:noFill/>
        </p:spPr>
        <p:txBody>
          <a:bodyPr wrap="square" rtlCol="0">
            <a:spAutoFit/>
          </a:bodyPr>
          <a:lstStyle/>
          <a:p>
            <a:r>
              <a:rPr lang="nb-NO" dirty="0">
                <a:solidFill>
                  <a:srgbClr val="FF0000"/>
                </a:solidFill>
              </a:rPr>
              <a:t>EKSEMPEL</a:t>
            </a:r>
            <a:endParaRPr lang="en-US" dirty="0">
              <a:solidFill>
                <a:srgbClr val="FF0000"/>
              </a:solidFill>
            </a:endParaRPr>
          </a:p>
        </p:txBody>
      </p:sp>
      <p:cxnSp>
        <p:nvCxnSpPr>
          <p:cNvPr id="144" name="Straight Connector 143">
            <a:extLst>
              <a:ext uri="{FF2B5EF4-FFF2-40B4-BE49-F238E27FC236}">
                <a16:creationId xmlns:a16="http://schemas.microsoft.com/office/drawing/2014/main" id="{1217C1A0-364F-45BC-9199-34C7947577BB}"/>
              </a:ext>
            </a:extLst>
          </p:cNvPr>
          <p:cNvCxnSpPr/>
          <p:nvPr/>
        </p:nvCxnSpPr>
        <p:spPr>
          <a:xfrm>
            <a:off x="3787744" y="2549189"/>
            <a:ext cx="1441537" cy="325501"/>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45" name="Straight Connector 144">
            <a:extLst>
              <a:ext uri="{FF2B5EF4-FFF2-40B4-BE49-F238E27FC236}">
                <a16:creationId xmlns:a16="http://schemas.microsoft.com/office/drawing/2014/main" id="{F9233F2A-A135-4519-899B-E4EA335C57F2}"/>
              </a:ext>
            </a:extLst>
          </p:cNvPr>
          <p:cNvCxnSpPr>
            <a:cxnSpLocks/>
            <a:stCxn id="101" idx="2"/>
          </p:cNvCxnSpPr>
          <p:nvPr/>
        </p:nvCxnSpPr>
        <p:spPr>
          <a:xfrm flipH="1" flipV="1">
            <a:off x="5217321" y="2879600"/>
            <a:ext cx="483202" cy="152827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46" name="Straight Connector 145">
            <a:extLst>
              <a:ext uri="{FF2B5EF4-FFF2-40B4-BE49-F238E27FC236}">
                <a16:creationId xmlns:a16="http://schemas.microsoft.com/office/drawing/2014/main" id="{DE78C74B-F04E-4C43-B8A1-9AE222F65E62}"/>
              </a:ext>
            </a:extLst>
          </p:cNvPr>
          <p:cNvCxnSpPr>
            <a:cxnSpLocks/>
            <a:stCxn id="101" idx="2"/>
            <a:endCxn id="108" idx="2"/>
          </p:cNvCxnSpPr>
          <p:nvPr/>
        </p:nvCxnSpPr>
        <p:spPr>
          <a:xfrm flipH="1">
            <a:off x="4581400" y="4407870"/>
            <a:ext cx="1119123" cy="1094565"/>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47" name="Straight Connector 146">
            <a:extLst>
              <a:ext uri="{FF2B5EF4-FFF2-40B4-BE49-F238E27FC236}">
                <a16:creationId xmlns:a16="http://schemas.microsoft.com/office/drawing/2014/main" id="{FB42225F-D800-438B-87AD-86BED829E4B7}"/>
              </a:ext>
            </a:extLst>
          </p:cNvPr>
          <p:cNvCxnSpPr>
            <a:cxnSpLocks/>
            <a:stCxn id="115" idx="0"/>
            <a:endCxn id="108" idx="2"/>
          </p:cNvCxnSpPr>
          <p:nvPr/>
        </p:nvCxnSpPr>
        <p:spPr>
          <a:xfrm>
            <a:off x="3176416" y="5328474"/>
            <a:ext cx="1404984" cy="173961"/>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48" name="Straight Connector 147">
            <a:extLst>
              <a:ext uri="{FF2B5EF4-FFF2-40B4-BE49-F238E27FC236}">
                <a16:creationId xmlns:a16="http://schemas.microsoft.com/office/drawing/2014/main" id="{57938BC0-C6F9-4D54-849A-6BD007CB1E7A}"/>
              </a:ext>
            </a:extLst>
          </p:cNvPr>
          <p:cNvCxnSpPr>
            <a:cxnSpLocks/>
            <a:stCxn id="115" idx="0"/>
          </p:cNvCxnSpPr>
          <p:nvPr/>
        </p:nvCxnSpPr>
        <p:spPr>
          <a:xfrm flipH="1" flipV="1">
            <a:off x="2258658" y="4391454"/>
            <a:ext cx="917758" cy="93702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49" name="Straight Connector 148">
            <a:extLst>
              <a:ext uri="{FF2B5EF4-FFF2-40B4-BE49-F238E27FC236}">
                <a16:creationId xmlns:a16="http://schemas.microsoft.com/office/drawing/2014/main" id="{976856B6-08C8-4EA0-A0A2-B12FEAB0DA4F}"/>
              </a:ext>
            </a:extLst>
          </p:cNvPr>
          <p:cNvCxnSpPr>
            <a:cxnSpLocks/>
            <a:endCxn id="131" idx="2"/>
          </p:cNvCxnSpPr>
          <p:nvPr/>
        </p:nvCxnSpPr>
        <p:spPr>
          <a:xfrm flipV="1">
            <a:off x="2258658" y="3245637"/>
            <a:ext cx="684826" cy="1142202"/>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50" name="Straight Connector 149">
            <a:extLst>
              <a:ext uri="{FF2B5EF4-FFF2-40B4-BE49-F238E27FC236}">
                <a16:creationId xmlns:a16="http://schemas.microsoft.com/office/drawing/2014/main" id="{EAEF3D44-1706-455D-BC7C-55916206E3B8}"/>
              </a:ext>
            </a:extLst>
          </p:cNvPr>
          <p:cNvCxnSpPr>
            <a:cxnSpLocks/>
            <a:stCxn id="83" idx="0"/>
            <a:endCxn id="131" idx="2"/>
          </p:cNvCxnSpPr>
          <p:nvPr/>
        </p:nvCxnSpPr>
        <p:spPr>
          <a:xfrm flipH="1">
            <a:off x="2943484" y="2574858"/>
            <a:ext cx="847636" cy="670779"/>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62" name="Straight Arrow Connector 161">
            <a:extLst>
              <a:ext uri="{FF2B5EF4-FFF2-40B4-BE49-F238E27FC236}">
                <a16:creationId xmlns:a16="http://schemas.microsoft.com/office/drawing/2014/main" id="{32CE7015-9AD3-48E8-909D-F50907B075F0}"/>
              </a:ext>
            </a:extLst>
          </p:cNvPr>
          <p:cNvCxnSpPr>
            <a:cxnSpLocks/>
          </p:cNvCxnSpPr>
          <p:nvPr/>
        </p:nvCxnSpPr>
        <p:spPr>
          <a:xfrm flipH="1">
            <a:off x="9001125" y="498887"/>
            <a:ext cx="704850" cy="334674"/>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63" name="TextBox 162">
            <a:extLst>
              <a:ext uri="{FF2B5EF4-FFF2-40B4-BE49-F238E27FC236}">
                <a16:creationId xmlns:a16="http://schemas.microsoft.com/office/drawing/2014/main" id="{1A0B1F7D-3AB6-4276-8883-EE48E172A6A9}"/>
              </a:ext>
            </a:extLst>
          </p:cNvPr>
          <p:cNvSpPr txBox="1"/>
          <p:nvPr/>
        </p:nvSpPr>
        <p:spPr>
          <a:xfrm>
            <a:off x="8526680" y="2251"/>
            <a:ext cx="3665320" cy="461665"/>
          </a:xfrm>
          <a:prstGeom prst="rect">
            <a:avLst/>
          </a:prstGeom>
          <a:noFill/>
        </p:spPr>
        <p:txBody>
          <a:bodyPr wrap="square" rtlCol="0">
            <a:spAutoFit/>
          </a:bodyPr>
          <a:lstStyle/>
          <a:p>
            <a:r>
              <a:rPr lang="nb-NO" sz="1200" dirty="0">
                <a:solidFill>
                  <a:srgbClr val="FF0000"/>
                </a:solidFill>
              </a:rPr>
              <a:t>Drøfte fremgangskrav vs arbeidskrav</a:t>
            </a:r>
          </a:p>
          <a:p>
            <a:r>
              <a:rPr lang="nb-NO" sz="1200" dirty="0">
                <a:solidFill>
                  <a:srgbClr val="FF0000"/>
                </a:solidFill>
              </a:rPr>
              <a:t>Fremgangskrav er nivå- og teknikkuavhengig (Nesten)</a:t>
            </a:r>
            <a:endParaRPr lang="en-US" sz="1200" dirty="0">
              <a:solidFill>
                <a:srgbClr val="FF0000"/>
              </a:solidFill>
            </a:endParaRPr>
          </a:p>
        </p:txBody>
      </p:sp>
      <p:sp>
        <p:nvSpPr>
          <p:cNvPr id="164" name="TextBox 163">
            <a:extLst>
              <a:ext uri="{FF2B5EF4-FFF2-40B4-BE49-F238E27FC236}">
                <a16:creationId xmlns:a16="http://schemas.microsoft.com/office/drawing/2014/main" id="{60B77252-8989-4A1E-8C80-9F11768C6F91}"/>
              </a:ext>
            </a:extLst>
          </p:cNvPr>
          <p:cNvSpPr txBox="1"/>
          <p:nvPr/>
        </p:nvSpPr>
        <p:spPr>
          <a:xfrm>
            <a:off x="6667935" y="4425460"/>
            <a:ext cx="2900849" cy="646331"/>
          </a:xfrm>
          <a:prstGeom prst="rect">
            <a:avLst/>
          </a:prstGeom>
          <a:noFill/>
        </p:spPr>
        <p:txBody>
          <a:bodyPr wrap="square" rtlCol="0">
            <a:spAutoFit/>
          </a:bodyPr>
          <a:lstStyle/>
          <a:p>
            <a:r>
              <a:rPr lang="nb-NO" dirty="0">
                <a:solidFill>
                  <a:srgbClr val="FF0000"/>
                </a:solidFill>
              </a:rPr>
              <a:t>Drøft utøverens styrker og svakheter med sidemann</a:t>
            </a:r>
            <a:endParaRPr lang="en-US" dirty="0">
              <a:solidFill>
                <a:srgbClr val="FF0000"/>
              </a:solidFill>
            </a:endParaRPr>
          </a:p>
        </p:txBody>
      </p:sp>
      <p:cxnSp>
        <p:nvCxnSpPr>
          <p:cNvPr id="165" name="Straight Arrow Connector 164">
            <a:extLst>
              <a:ext uri="{FF2B5EF4-FFF2-40B4-BE49-F238E27FC236}">
                <a16:creationId xmlns:a16="http://schemas.microsoft.com/office/drawing/2014/main" id="{CAFE33BC-A00B-48A2-84DD-9DA8CD0601B6}"/>
              </a:ext>
            </a:extLst>
          </p:cNvPr>
          <p:cNvCxnSpPr/>
          <p:nvPr/>
        </p:nvCxnSpPr>
        <p:spPr>
          <a:xfrm>
            <a:off x="5990326" y="5103519"/>
            <a:ext cx="896249" cy="280780"/>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68" name="Date Placeholder 167">
            <a:extLst>
              <a:ext uri="{FF2B5EF4-FFF2-40B4-BE49-F238E27FC236}">
                <a16:creationId xmlns:a16="http://schemas.microsoft.com/office/drawing/2014/main" id="{BFE329A7-B204-45DB-B995-B595DFA11AAF}"/>
              </a:ext>
            </a:extLst>
          </p:cNvPr>
          <p:cNvSpPr>
            <a:spLocks noGrp="1"/>
          </p:cNvSpPr>
          <p:nvPr>
            <p:ph type="dt" sz="half" idx="10"/>
          </p:nvPr>
        </p:nvSpPr>
        <p:spPr/>
        <p:txBody>
          <a:bodyPr/>
          <a:lstStyle/>
          <a:p>
            <a:r>
              <a:rPr lang="en-US"/>
              <a:t>02/11/2018</a:t>
            </a:r>
            <a:endParaRPr lang="en-US" dirty="0"/>
          </a:p>
        </p:txBody>
      </p:sp>
      <p:sp>
        <p:nvSpPr>
          <p:cNvPr id="169" name="Footer Placeholder 168">
            <a:extLst>
              <a:ext uri="{FF2B5EF4-FFF2-40B4-BE49-F238E27FC236}">
                <a16:creationId xmlns:a16="http://schemas.microsoft.com/office/drawing/2014/main" id="{2A7FC739-DF56-44F1-A6A1-58FA779E9124}"/>
              </a:ext>
            </a:extLst>
          </p:cNvPr>
          <p:cNvSpPr>
            <a:spLocks noGrp="1"/>
          </p:cNvSpPr>
          <p:nvPr>
            <p:ph type="ftr" sz="quarter" idx="11"/>
          </p:nvPr>
        </p:nvSpPr>
        <p:spPr/>
        <p:txBody>
          <a:bodyPr/>
          <a:lstStyle/>
          <a:p>
            <a:r>
              <a:rPr lang="nb-NO"/>
              <a:t>Magnus R. Aunevik-Berntsen</a:t>
            </a:r>
            <a:endParaRPr lang="en-US" dirty="0"/>
          </a:p>
        </p:txBody>
      </p:sp>
    </p:spTree>
    <p:extLst>
      <p:ext uri="{BB962C8B-B14F-4D97-AF65-F5344CB8AC3E}">
        <p14:creationId xmlns:p14="http://schemas.microsoft.com/office/powerpoint/2010/main" val="410874418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9" name="Chart 78">
            <a:extLst>
              <a:ext uri="{FF2B5EF4-FFF2-40B4-BE49-F238E27FC236}">
                <a16:creationId xmlns:a16="http://schemas.microsoft.com/office/drawing/2014/main" id="{8EBC85A5-B466-43A4-9492-496965F88979}"/>
              </a:ext>
            </a:extLst>
          </p:cNvPr>
          <p:cNvGraphicFramePr>
            <a:graphicFrameLocks/>
          </p:cNvGraphicFramePr>
          <p:nvPr>
            <p:extLst>
              <p:ext uri="{D42A27DB-BD31-4B8C-83A1-F6EECF244321}">
                <p14:modId xmlns:p14="http://schemas.microsoft.com/office/powerpoint/2010/main" val="3459601566"/>
              </p:ext>
            </p:extLst>
          </p:nvPr>
        </p:nvGraphicFramePr>
        <p:xfrm>
          <a:off x="-598197" y="944586"/>
          <a:ext cx="8667022" cy="5825752"/>
        </p:xfrm>
        <a:graphic>
          <a:graphicData uri="http://schemas.openxmlformats.org/drawingml/2006/chart">
            <c:chart xmlns:c="http://schemas.openxmlformats.org/drawingml/2006/chart" xmlns:r="http://schemas.openxmlformats.org/officeDocument/2006/relationships" r:id="rId2"/>
          </a:graphicData>
        </a:graphic>
      </p:graphicFrame>
      <p:sp>
        <p:nvSpPr>
          <p:cNvPr id="80" name="TextBox 79">
            <a:extLst>
              <a:ext uri="{FF2B5EF4-FFF2-40B4-BE49-F238E27FC236}">
                <a16:creationId xmlns:a16="http://schemas.microsoft.com/office/drawing/2014/main" id="{95215E45-E32A-4D4B-8A43-2BD76A26EA8B}"/>
              </a:ext>
            </a:extLst>
          </p:cNvPr>
          <p:cNvSpPr txBox="1"/>
          <p:nvPr/>
        </p:nvSpPr>
        <p:spPr>
          <a:xfrm>
            <a:off x="3580634" y="3507217"/>
            <a:ext cx="316112" cy="246221"/>
          </a:xfrm>
          <a:prstGeom prst="rect">
            <a:avLst/>
          </a:prstGeom>
          <a:noFill/>
        </p:spPr>
        <p:txBody>
          <a:bodyPr wrap="none" rtlCol="0">
            <a:spAutoFit/>
          </a:bodyPr>
          <a:lstStyle/>
          <a:p>
            <a:r>
              <a:rPr lang="nb-NO" sz="1000" dirty="0"/>
              <a:t>42</a:t>
            </a:r>
            <a:endParaRPr lang="en-US" sz="1000" dirty="0"/>
          </a:p>
        </p:txBody>
      </p:sp>
      <p:sp>
        <p:nvSpPr>
          <p:cNvPr id="81" name="TextBox 80">
            <a:extLst>
              <a:ext uri="{FF2B5EF4-FFF2-40B4-BE49-F238E27FC236}">
                <a16:creationId xmlns:a16="http://schemas.microsoft.com/office/drawing/2014/main" id="{F093B99D-7D60-4B78-AB35-1988BEEF304D}"/>
              </a:ext>
            </a:extLst>
          </p:cNvPr>
          <p:cNvSpPr txBox="1"/>
          <p:nvPr/>
        </p:nvSpPr>
        <p:spPr>
          <a:xfrm>
            <a:off x="3580634" y="3250846"/>
            <a:ext cx="316112" cy="246221"/>
          </a:xfrm>
          <a:prstGeom prst="rect">
            <a:avLst/>
          </a:prstGeom>
          <a:noFill/>
        </p:spPr>
        <p:txBody>
          <a:bodyPr wrap="none" rtlCol="0">
            <a:spAutoFit/>
          </a:bodyPr>
          <a:lstStyle/>
          <a:p>
            <a:r>
              <a:rPr lang="nb-NO" sz="1000" dirty="0"/>
              <a:t>44</a:t>
            </a:r>
            <a:endParaRPr lang="en-US" sz="1000" dirty="0"/>
          </a:p>
        </p:txBody>
      </p:sp>
      <p:sp>
        <p:nvSpPr>
          <p:cNvPr id="82" name="TextBox 81">
            <a:extLst>
              <a:ext uri="{FF2B5EF4-FFF2-40B4-BE49-F238E27FC236}">
                <a16:creationId xmlns:a16="http://schemas.microsoft.com/office/drawing/2014/main" id="{7164661A-24AD-4139-B564-17B8B69DD991}"/>
              </a:ext>
            </a:extLst>
          </p:cNvPr>
          <p:cNvSpPr txBox="1"/>
          <p:nvPr/>
        </p:nvSpPr>
        <p:spPr>
          <a:xfrm>
            <a:off x="3580634" y="2917917"/>
            <a:ext cx="316112" cy="246221"/>
          </a:xfrm>
          <a:prstGeom prst="rect">
            <a:avLst/>
          </a:prstGeom>
          <a:noFill/>
        </p:spPr>
        <p:txBody>
          <a:bodyPr wrap="none" rtlCol="0">
            <a:spAutoFit/>
          </a:bodyPr>
          <a:lstStyle/>
          <a:p>
            <a:r>
              <a:rPr lang="nb-NO" sz="1000" dirty="0"/>
              <a:t>46</a:t>
            </a:r>
            <a:endParaRPr lang="en-US" sz="1000" dirty="0"/>
          </a:p>
        </p:txBody>
      </p:sp>
      <p:sp>
        <p:nvSpPr>
          <p:cNvPr id="83" name="TextBox 82">
            <a:extLst>
              <a:ext uri="{FF2B5EF4-FFF2-40B4-BE49-F238E27FC236}">
                <a16:creationId xmlns:a16="http://schemas.microsoft.com/office/drawing/2014/main" id="{546FE22A-7E64-411B-B2A4-2EC02F783C74}"/>
              </a:ext>
            </a:extLst>
          </p:cNvPr>
          <p:cNvSpPr txBox="1"/>
          <p:nvPr/>
        </p:nvSpPr>
        <p:spPr>
          <a:xfrm>
            <a:off x="3580634" y="2584989"/>
            <a:ext cx="316112" cy="246221"/>
          </a:xfrm>
          <a:prstGeom prst="rect">
            <a:avLst/>
          </a:prstGeom>
          <a:noFill/>
        </p:spPr>
        <p:txBody>
          <a:bodyPr wrap="none" rtlCol="0">
            <a:spAutoFit/>
          </a:bodyPr>
          <a:lstStyle/>
          <a:p>
            <a:r>
              <a:rPr lang="nb-NO" sz="1000" dirty="0"/>
              <a:t>48</a:t>
            </a:r>
            <a:endParaRPr lang="en-US" sz="1000" dirty="0"/>
          </a:p>
        </p:txBody>
      </p:sp>
      <p:sp>
        <p:nvSpPr>
          <p:cNvPr id="84" name="TextBox 83">
            <a:extLst>
              <a:ext uri="{FF2B5EF4-FFF2-40B4-BE49-F238E27FC236}">
                <a16:creationId xmlns:a16="http://schemas.microsoft.com/office/drawing/2014/main" id="{49B57C2E-E2F9-415D-89EC-1225046A363C}"/>
              </a:ext>
            </a:extLst>
          </p:cNvPr>
          <p:cNvSpPr txBox="1"/>
          <p:nvPr/>
        </p:nvSpPr>
        <p:spPr>
          <a:xfrm>
            <a:off x="3580634" y="2258923"/>
            <a:ext cx="316112" cy="246221"/>
          </a:xfrm>
          <a:prstGeom prst="rect">
            <a:avLst/>
          </a:prstGeom>
          <a:noFill/>
        </p:spPr>
        <p:txBody>
          <a:bodyPr wrap="none" rtlCol="0">
            <a:spAutoFit/>
          </a:bodyPr>
          <a:lstStyle/>
          <a:p>
            <a:r>
              <a:rPr lang="nb-NO" sz="1000" dirty="0"/>
              <a:t>50</a:t>
            </a:r>
            <a:endParaRPr lang="en-US" sz="1000" dirty="0"/>
          </a:p>
        </p:txBody>
      </p:sp>
      <p:sp>
        <p:nvSpPr>
          <p:cNvPr id="85" name="TextBox 84">
            <a:extLst>
              <a:ext uri="{FF2B5EF4-FFF2-40B4-BE49-F238E27FC236}">
                <a16:creationId xmlns:a16="http://schemas.microsoft.com/office/drawing/2014/main" id="{B582CD63-7F56-458B-998F-44C3265FA318}"/>
              </a:ext>
            </a:extLst>
          </p:cNvPr>
          <p:cNvSpPr txBox="1"/>
          <p:nvPr/>
        </p:nvSpPr>
        <p:spPr>
          <a:xfrm>
            <a:off x="3580634" y="1948126"/>
            <a:ext cx="316112" cy="246221"/>
          </a:xfrm>
          <a:prstGeom prst="rect">
            <a:avLst/>
          </a:prstGeom>
          <a:noFill/>
        </p:spPr>
        <p:txBody>
          <a:bodyPr wrap="none" rtlCol="0">
            <a:spAutoFit/>
          </a:bodyPr>
          <a:lstStyle/>
          <a:p>
            <a:r>
              <a:rPr lang="nb-NO" sz="1000" dirty="0"/>
              <a:t>53</a:t>
            </a:r>
            <a:endParaRPr lang="en-US" sz="1000" dirty="0"/>
          </a:p>
        </p:txBody>
      </p:sp>
      <p:sp>
        <p:nvSpPr>
          <p:cNvPr id="86" name="TextBox 85">
            <a:extLst>
              <a:ext uri="{FF2B5EF4-FFF2-40B4-BE49-F238E27FC236}">
                <a16:creationId xmlns:a16="http://schemas.microsoft.com/office/drawing/2014/main" id="{8A7889F9-11F6-4292-BD4A-AD4DA1DD4CB9}"/>
              </a:ext>
            </a:extLst>
          </p:cNvPr>
          <p:cNvSpPr txBox="1"/>
          <p:nvPr/>
        </p:nvSpPr>
        <p:spPr>
          <a:xfrm>
            <a:off x="3580634" y="1622060"/>
            <a:ext cx="316112" cy="246221"/>
          </a:xfrm>
          <a:prstGeom prst="rect">
            <a:avLst/>
          </a:prstGeom>
          <a:noFill/>
        </p:spPr>
        <p:txBody>
          <a:bodyPr wrap="none" rtlCol="0">
            <a:spAutoFit/>
          </a:bodyPr>
          <a:lstStyle/>
          <a:p>
            <a:r>
              <a:rPr lang="nb-NO" sz="1000" dirty="0"/>
              <a:t>56</a:t>
            </a:r>
            <a:endParaRPr lang="en-US" sz="1000" dirty="0"/>
          </a:p>
        </p:txBody>
      </p:sp>
      <p:sp>
        <p:nvSpPr>
          <p:cNvPr id="87" name="TextBox 86">
            <a:extLst>
              <a:ext uri="{FF2B5EF4-FFF2-40B4-BE49-F238E27FC236}">
                <a16:creationId xmlns:a16="http://schemas.microsoft.com/office/drawing/2014/main" id="{39E5378F-3433-45A7-95D8-B9FAA295F06C}"/>
              </a:ext>
            </a:extLst>
          </p:cNvPr>
          <p:cNvSpPr txBox="1"/>
          <p:nvPr/>
        </p:nvSpPr>
        <p:spPr>
          <a:xfrm>
            <a:off x="3580633" y="1322802"/>
            <a:ext cx="399737" cy="246221"/>
          </a:xfrm>
          <a:prstGeom prst="rect">
            <a:avLst/>
          </a:prstGeom>
          <a:noFill/>
        </p:spPr>
        <p:txBody>
          <a:bodyPr wrap="square" rtlCol="0">
            <a:spAutoFit/>
          </a:bodyPr>
          <a:lstStyle/>
          <a:p>
            <a:r>
              <a:rPr lang="nb-NO" sz="1000" dirty="0"/>
              <a:t>60</a:t>
            </a:r>
            <a:endParaRPr lang="en-US" sz="1000" dirty="0"/>
          </a:p>
        </p:txBody>
      </p:sp>
      <p:sp>
        <p:nvSpPr>
          <p:cNvPr id="88" name="TextBox 87">
            <a:extLst>
              <a:ext uri="{FF2B5EF4-FFF2-40B4-BE49-F238E27FC236}">
                <a16:creationId xmlns:a16="http://schemas.microsoft.com/office/drawing/2014/main" id="{F0C0729D-9928-41E2-A3C3-82B26C26821D}"/>
              </a:ext>
            </a:extLst>
          </p:cNvPr>
          <p:cNvSpPr txBox="1"/>
          <p:nvPr/>
        </p:nvSpPr>
        <p:spPr>
          <a:xfrm>
            <a:off x="3896746" y="3611241"/>
            <a:ext cx="316112" cy="246221"/>
          </a:xfrm>
          <a:prstGeom prst="rect">
            <a:avLst/>
          </a:prstGeom>
          <a:noFill/>
        </p:spPr>
        <p:txBody>
          <a:bodyPr wrap="none" rtlCol="0">
            <a:spAutoFit/>
          </a:bodyPr>
          <a:lstStyle/>
          <a:p>
            <a:r>
              <a:rPr lang="nb-NO" sz="1000" dirty="0"/>
              <a:t>50</a:t>
            </a:r>
            <a:endParaRPr lang="en-US" sz="1000" dirty="0"/>
          </a:p>
        </p:txBody>
      </p:sp>
      <p:sp>
        <p:nvSpPr>
          <p:cNvPr id="89" name="TextBox 88">
            <a:extLst>
              <a:ext uri="{FF2B5EF4-FFF2-40B4-BE49-F238E27FC236}">
                <a16:creationId xmlns:a16="http://schemas.microsoft.com/office/drawing/2014/main" id="{0FF51DF1-9BFE-4833-B0DA-E4144AF7E4C5}"/>
              </a:ext>
            </a:extLst>
          </p:cNvPr>
          <p:cNvSpPr txBox="1"/>
          <p:nvPr/>
        </p:nvSpPr>
        <p:spPr>
          <a:xfrm>
            <a:off x="4128902" y="3411994"/>
            <a:ext cx="316112" cy="246221"/>
          </a:xfrm>
          <a:prstGeom prst="rect">
            <a:avLst/>
          </a:prstGeom>
          <a:noFill/>
        </p:spPr>
        <p:txBody>
          <a:bodyPr wrap="none" rtlCol="0">
            <a:spAutoFit/>
          </a:bodyPr>
          <a:lstStyle/>
          <a:p>
            <a:r>
              <a:rPr lang="nb-NO" sz="1000" dirty="0"/>
              <a:t>55</a:t>
            </a:r>
            <a:endParaRPr lang="en-US" sz="1000" dirty="0"/>
          </a:p>
        </p:txBody>
      </p:sp>
      <p:sp>
        <p:nvSpPr>
          <p:cNvPr id="90" name="TextBox 89">
            <a:extLst>
              <a:ext uri="{FF2B5EF4-FFF2-40B4-BE49-F238E27FC236}">
                <a16:creationId xmlns:a16="http://schemas.microsoft.com/office/drawing/2014/main" id="{68506703-61E4-4155-A94E-7740B8E976F2}"/>
              </a:ext>
            </a:extLst>
          </p:cNvPr>
          <p:cNvSpPr txBox="1"/>
          <p:nvPr/>
        </p:nvSpPr>
        <p:spPr>
          <a:xfrm>
            <a:off x="4306008" y="3208913"/>
            <a:ext cx="316112" cy="246221"/>
          </a:xfrm>
          <a:prstGeom prst="rect">
            <a:avLst/>
          </a:prstGeom>
          <a:noFill/>
        </p:spPr>
        <p:txBody>
          <a:bodyPr wrap="none" rtlCol="0">
            <a:spAutoFit/>
          </a:bodyPr>
          <a:lstStyle/>
          <a:p>
            <a:r>
              <a:rPr lang="nb-NO" sz="1000" dirty="0"/>
              <a:t>60</a:t>
            </a:r>
            <a:endParaRPr lang="en-US" sz="1000" dirty="0"/>
          </a:p>
        </p:txBody>
      </p:sp>
      <p:sp>
        <p:nvSpPr>
          <p:cNvPr id="91" name="TextBox 90">
            <a:extLst>
              <a:ext uri="{FF2B5EF4-FFF2-40B4-BE49-F238E27FC236}">
                <a16:creationId xmlns:a16="http://schemas.microsoft.com/office/drawing/2014/main" id="{84D1CAF4-CC87-4EA8-AF40-125EB6EA275D}"/>
              </a:ext>
            </a:extLst>
          </p:cNvPr>
          <p:cNvSpPr txBox="1"/>
          <p:nvPr/>
        </p:nvSpPr>
        <p:spPr>
          <a:xfrm>
            <a:off x="4584570" y="3036524"/>
            <a:ext cx="316112" cy="246221"/>
          </a:xfrm>
          <a:prstGeom prst="rect">
            <a:avLst/>
          </a:prstGeom>
          <a:noFill/>
        </p:spPr>
        <p:txBody>
          <a:bodyPr wrap="none" rtlCol="0">
            <a:spAutoFit/>
          </a:bodyPr>
          <a:lstStyle/>
          <a:p>
            <a:r>
              <a:rPr lang="nb-NO" sz="1000" dirty="0"/>
              <a:t>66</a:t>
            </a:r>
            <a:endParaRPr lang="en-US" sz="1000" dirty="0"/>
          </a:p>
        </p:txBody>
      </p:sp>
      <p:sp>
        <p:nvSpPr>
          <p:cNvPr id="92" name="TextBox 91">
            <a:extLst>
              <a:ext uri="{FF2B5EF4-FFF2-40B4-BE49-F238E27FC236}">
                <a16:creationId xmlns:a16="http://schemas.microsoft.com/office/drawing/2014/main" id="{38AE81D7-1FAA-4642-9C79-6EAF3F0DC32F}"/>
              </a:ext>
            </a:extLst>
          </p:cNvPr>
          <p:cNvSpPr txBox="1"/>
          <p:nvPr/>
        </p:nvSpPr>
        <p:spPr>
          <a:xfrm>
            <a:off x="4820500" y="2819390"/>
            <a:ext cx="316112" cy="246221"/>
          </a:xfrm>
          <a:prstGeom prst="rect">
            <a:avLst/>
          </a:prstGeom>
          <a:noFill/>
        </p:spPr>
        <p:txBody>
          <a:bodyPr wrap="none" rtlCol="0">
            <a:spAutoFit/>
          </a:bodyPr>
          <a:lstStyle/>
          <a:p>
            <a:r>
              <a:rPr lang="nb-NO" sz="1000" dirty="0"/>
              <a:t>72</a:t>
            </a:r>
            <a:endParaRPr lang="en-US" sz="1000" dirty="0"/>
          </a:p>
        </p:txBody>
      </p:sp>
      <p:sp>
        <p:nvSpPr>
          <p:cNvPr id="93" name="TextBox 92">
            <a:extLst>
              <a:ext uri="{FF2B5EF4-FFF2-40B4-BE49-F238E27FC236}">
                <a16:creationId xmlns:a16="http://schemas.microsoft.com/office/drawing/2014/main" id="{D391E688-A157-41C9-89C7-C10C0864D1EE}"/>
              </a:ext>
            </a:extLst>
          </p:cNvPr>
          <p:cNvSpPr txBox="1"/>
          <p:nvPr/>
        </p:nvSpPr>
        <p:spPr>
          <a:xfrm>
            <a:off x="5048428" y="2602256"/>
            <a:ext cx="316112" cy="246221"/>
          </a:xfrm>
          <a:prstGeom prst="rect">
            <a:avLst/>
          </a:prstGeom>
          <a:noFill/>
        </p:spPr>
        <p:txBody>
          <a:bodyPr wrap="none" rtlCol="0">
            <a:spAutoFit/>
          </a:bodyPr>
          <a:lstStyle/>
          <a:p>
            <a:r>
              <a:rPr lang="nb-NO" sz="1000" dirty="0"/>
              <a:t>80</a:t>
            </a:r>
            <a:endParaRPr lang="en-US" sz="1000" dirty="0"/>
          </a:p>
        </p:txBody>
      </p:sp>
      <p:sp>
        <p:nvSpPr>
          <p:cNvPr id="94" name="TextBox 93">
            <a:extLst>
              <a:ext uri="{FF2B5EF4-FFF2-40B4-BE49-F238E27FC236}">
                <a16:creationId xmlns:a16="http://schemas.microsoft.com/office/drawing/2014/main" id="{A6C8F19C-A370-414E-9064-7306BDD3A85B}"/>
              </a:ext>
            </a:extLst>
          </p:cNvPr>
          <p:cNvSpPr txBox="1"/>
          <p:nvPr/>
        </p:nvSpPr>
        <p:spPr>
          <a:xfrm>
            <a:off x="5277263" y="2429433"/>
            <a:ext cx="316112" cy="246221"/>
          </a:xfrm>
          <a:prstGeom prst="rect">
            <a:avLst/>
          </a:prstGeom>
          <a:noFill/>
        </p:spPr>
        <p:txBody>
          <a:bodyPr wrap="none" rtlCol="0">
            <a:spAutoFit/>
          </a:bodyPr>
          <a:lstStyle/>
          <a:p>
            <a:r>
              <a:rPr lang="nb-NO" sz="1000" dirty="0"/>
              <a:t>90</a:t>
            </a:r>
            <a:endParaRPr lang="en-US" sz="1000" dirty="0"/>
          </a:p>
        </p:txBody>
      </p:sp>
      <p:sp>
        <p:nvSpPr>
          <p:cNvPr id="95" name="TextBox 94">
            <a:extLst>
              <a:ext uri="{FF2B5EF4-FFF2-40B4-BE49-F238E27FC236}">
                <a16:creationId xmlns:a16="http://schemas.microsoft.com/office/drawing/2014/main" id="{E1E74495-F20A-4B07-8116-6DF8B1EF72CA}"/>
              </a:ext>
            </a:extLst>
          </p:cNvPr>
          <p:cNvSpPr txBox="1"/>
          <p:nvPr/>
        </p:nvSpPr>
        <p:spPr>
          <a:xfrm>
            <a:off x="5467998" y="2156247"/>
            <a:ext cx="381836" cy="246221"/>
          </a:xfrm>
          <a:prstGeom prst="rect">
            <a:avLst/>
          </a:prstGeom>
          <a:noFill/>
        </p:spPr>
        <p:txBody>
          <a:bodyPr wrap="none" rtlCol="0">
            <a:spAutoFit/>
          </a:bodyPr>
          <a:lstStyle/>
          <a:p>
            <a:r>
              <a:rPr lang="nb-NO" sz="1000" dirty="0"/>
              <a:t>105</a:t>
            </a:r>
            <a:endParaRPr lang="en-US" sz="1000" dirty="0"/>
          </a:p>
        </p:txBody>
      </p:sp>
      <p:sp>
        <p:nvSpPr>
          <p:cNvPr id="96" name="TextBox 95">
            <a:extLst>
              <a:ext uri="{FF2B5EF4-FFF2-40B4-BE49-F238E27FC236}">
                <a16:creationId xmlns:a16="http://schemas.microsoft.com/office/drawing/2014/main" id="{06C434E0-16BE-49CB-99B7-69A6397D9CE3}"/>
              </a:ext>
            </a:extLst>
          </p:cNvPr>
          <p:cNvSpPr txBox="1"/>
          <p:nvPr/>
        </p:nvSpPr>
        <p:spPr>
          <a:xfrm>
            <a:off x="3980371" y="3914548"/>
            <a:ext cx="316112" cy="246221"/>
          </a:xfrm>
          <a:prstGeom prst="rect">
            <a:avLst/>
          </a:prstGeom>
          <a:noFill/>
        </p:spPr>
        <p:txBody>
          <a:bodyPr wrap="none" rtlCol="0">
            <a:spAutoFit/>
          </a:bodyPr>
          <a:lstStyle/>
          <a:p>
            <a:r>
              <a:rPr lang="nb-NO" sz="1000" dirty="0"/>
              <a:t>45</a:t>
            </a:r>
            <a:endParaRPr lang="en-US" sz="1000" dirty="0"/>
          </a:p>
        </p:txBody>
      </p:sp>
      <p:sp>
        <p:nvSpPr>
          <p:cNvPr id="97" name="TextBox 96">
            <a:extLst>
              <a:ext uri="{FF2B5EF4-FFF2-40B4-BE49-F238E27FC236}">
                <a16:creationId xmlns:a16="http://schemas.microsoft.com/office/drawing/2014/main" id="{246D818B-7847-4AD1-90AD-CE0DE5B8DEAD}"/>
              </a:ext>
            </a:extLst>
          </p:cNvPr>
          <p:cNvSpPr txBox="1"/>
          <p:nvPr/>
        </p:nvSpPr>
        <p:spPr>
          <a:xfrm>
            <a:off x="4268458" y="3940963"/>
            <a:ext cx="316112" cy="246221"/>
          </a:xfrm>
          <a:prstGeom prst="rect">
            <a:avLst/>
          </a:prstGeom>
          <a:noFill/>
        </p:spPr>
        <p:txBody>
          <a:bodyPr wrap="none" rtlCol="0">
            <a:spAutoFit/>
          </a:bodyPr>
          <a:lstStyle/>
          <a:p>
            <a:r>
              <a:rPr lang="nb-NO" sz="1000" dirty="0"/>
              <a:t>52</a:t>
            </a:r>
            <a:endParaRPr lang="en-US" sz="1000" dirty="0"/>
          </a:p>
        </p:txBody>
      </p:sp>
      <p:sp>
        <p:nvSpPr>
          <p:cNvPr id="98" name="TextBox 97">
            <a:extLst>
              <a:ext uri="{FF2B5EF4-FFF2-40B4-BE49-F238E27FC236}">
                <a16:creationId xmlns:a16="http://schemas.microsoft.com/office/drawing/2014/main" id="{46F08A1D-8DE2-46C1-BAC4-33E0CEE3BF07}"/>
              </a:ext>
            </a:extLst>
          </p:cNvPr>
          <p:cNvSpPr txBox="1"/>
          <p:nvPr/>
        </p:nvSpPr>
        <p:spPr>
          <a:xfrm>
            <a:off x="4571052" y="4014795"/>
            <a:ext cx="316112" cy="246221"/>
          </a:xfrm>
          <a:prstGeom prst="rect">
            <a:avLst/>
          </a:prstGeom>
          <a:noFill/>
        </p:spPr>
        <p:txBody>
          <a:bodyPr wrap="none" rtlCol="0">
            <a:spAutoFit/>
          </a:bodyPr>
          <a:lstStyle/>
          <a:p>
            <a:r>
              <a:rPr lang="nb-NO" sz="1000" dirty="0"/>
              <a:t>60</a:t>
            </a:r>
            <a:endParaRPr lang="en-US" sz="1000" dirty="0"/>
          </a:p>
        </p:txBody>
      </p:sp>
      <p:sp>
        <p:nvSpPr>
          <p:cNvPr id="99" name="TextBox 98">
            <a:extLst>
              <a:ext uri="{FF2B5EF4-FFF2-40B4-BE49-F238E27FC236}">
                <a16:creationId xmlns:a16="http://schemas.microsoft.com/office/drawing/2014/main" id="{9FB4A89D-C6F1-4D34-82E8-8FFD6D065573}"/>
              </a:ext>
            </a:extLst>
          </p:cNvPr>
          <p:cNvSpPr txBox="1"/>
          <p:nvPr/>
        </p:nvSpPr>
        <p:spPr>
          <a:xfrm>
            <a:off x="4846970" y="4054692"/>
            <a:ext cx="316112" cy="246221"/>
          </a:xfrm>
          <a:prstGeom prst="rect">
            <a:avLst/>
          </a:prstGeom>
          <a:noFill/>
        </p:spPr>
        <p:txBody>
          <a:bodyPr wrap="none" rtlCol="0">
            <a:spAutoFit/>
          </a:bodyPr>
          <a:lstStyle/>
          <a:p>
            <a:r>
              <a:rPr lang="nb-NO" sz="1000" dirty="0"/>
              <a:t>68</a:t>
            </a:r>
            <a:endParaRPr lang="en-US" sz="1000" dirty="0"/>
          </a:p>
        </p:txBody>
      </p:sp>
      <p:sp>
        <p:nvSpPr>
          <p:cNvPr id="100" name="TextBox 99">
            <a:extLst>
              <a:ext uri="{FF2B5EF4-FFF2-40B4-BE49-F238E27FC236}">
                <a16:creationId xmlns:a16="http://schemas.microsoft.com/office/drawing/2014/main" id="{7AEAD537-BE04-4DC6-936D-425F71D7A402}"/>
              </a:ext>
            </a:extLst>
          </p:cNvPr>
          <p:cNvSpPr txBox="1"/>
          <p:nvPr/>
        </p:nvSpPr>
        <p:spPr>
          <a:xfrm>
            <a:off x="5189986" y="4135919"/>
            <a:ext cx="316112" cy="246221"/>
          </a:xfrm>
          <a:prstGeom prst="rect">
            <a:avLst/>
          </a:prstGeom>
          <a:noFill/>
        </p:spPr>
        <p:txBody>
          <a:bodyPr wrap="none" rtlCol="0">
            <a:spAutoFit/>
          </a:bodyPr>
          <a:lstStyle/>
          <a:p>
            <a:r>
              <a:rPr lang="nb-NO" sz="1000" dirty="0"/>
              <a:t>75</a:t>
            </a:r>
            <a:endParaRPr lang="en-US" sz="1000" dirty="0"/>
          </a:p>
        </p:txBody>
      </p:sp>
      <p:sp>
        <p:nvSpPr>
          <p:cNvPr id="101" name="TextBox 100">
            <a:extLst>
              <a:ext uri="{FF2B5EF4-FFF2-40B4-BE49-F238E27FC236}">
                <a16:creationId xmlns:a16="http://schemas.microsoft.com/office/drawing/2014/main" id="{E2BAC926-0F12-4935-ACF2-372A54090677}"/>
              </a:ext>
            </a:extLst>
          </p:cNvPr>
          <p:cNvSpPr txBox="1"/>
          <p:nvPr/>
        </p:nvSpPr>
        <p:spPr>
          <a:xfrm>
            <a:off x="5490037" y="4171780"/>
            <a:ext cx="316112" cy="246221"/>
          </a:xfrm>
          <a:prstGeom prst="rect">
            <a:avLst/>
          </a:prstGeom>
          <a:noFill/>
        </p:spPr>
        <p:txBody>
          <a:bodyPr wrap="none" rtlCol="0">
            <a:spAutoFit/>
          </a:bodyPr>
          <a:lstStyle/>
          <a:p>
            <a:r>
              <a:rPr lang="nb-NO" sz="1000" dirty="0"/>
              <a:t>90</a:t>
            </a:r>
            <a:endParaRPr lang="en-US" sz="1000" dirty="0"/>
          </a:p>
        </p:txBody>
      </p:sp>
      <p:sp>
        <p:nvSpPr>
          <p:cNvPr id="102" name="TextBox 101">
            <a:extLst>
              <a:ext uri="{FF2B5EF4-FFF2-40B4-BE49-F238E27FC236}">
                <a16:creationId xmlns:a16="http://schemas.microsoft.com/office/drawing/2014/main" id="{E92B3D4B-3F58-48EB-86A4-663EE446CB61}"/>
              </a:ext>
            </a:extLst>
          </p:cNvPr>
          <p:cNvSpPr txBox="1"/>
          <p:nvPr/>
        </p:nvSpPr>
        <p:spPr>
          <a:xfrm>
            <a:off x="5784660" y="4258867"/>
            <a:ext cx="381836" cy="246221"/>
          </a:xfrm>
          <a:prstGeom prst="rect">
            <a:avLst/>
          </a:prstGeom>
          <a:noFill/>
        </p:spPr>
        <p:txBody>
          <a:bodyPr wrap="none" rtlCol="0">
            <a:spAutoFit/>
          </a:bodyPr>
          <a:lstStyle/>
          <a:p>
            <a:r>
              <a:rPr lang="nb-NO" sz="1000" dirty="0"/>
              <a:t>105</a:t>
            </a:r>
            <a:endParaRPr lang="en-US" sz="1000" dirty="0"/>
          </a:p>
        </p:txBody>
      </p:sp>
      <p:sp>
        <p:nvSpPr>
          <p:cNvPr id="103" name="TextBox 102">
            <a:extLst>
              <a:ext uri="{FF2B5EF4-FFF2-40B4-BE49-F238E27FC236}">
                <a16:creationId xmlns:a16="http://schemas.microsoft.com/office/drawing/2014/main" id="{D621ED33-7F72-47F4-8CBF-EDC41A7995FF}"/>
              </a:ext>
            </a:extLst>
          </p:cNvPr>
          <p:cNvSpPr txBox="1"/>
          <p:nvPr/>
        </p:nvSpPr>
        <p:spPr>
          <a:xfrm>
            <a:off x="6100772" y="4302907"/>
            <a:ext cx="381836" cy="246221"/>
          </a:xfrm>
          <a:prstGeom prst="rect">
            <a:avLst/>
          </a:prstGeom>
          <a:noFill/>
        </p:spPr>
        <p:txBody>
          <a:bodyPr wrap="none" rtlCol="0">
            <a:spAutoFit/>
          </a:bodyPr>
          <a:lstStyle/>
          <a:p>
            <a:r>
              <a:rPr lang="nb-NO" sz="1000" dirty="0"/>
              <a:t>125</a:t>
            </a:r>
            <a:endParaRPr lang="en-US" sz="1000" dirty="0"/>
          </a:p>
        </p:txBody>
      </p:sp>
      <p:sp>
        <p:nvSpPr>
          <p:cNvPr id="104" name="TextBox 103">
            <a:extLst>
              <a:ext uri="{FF2B5EF4-FFF2-40B4-BE49-F238E27FC236}">
                <a16:creationId xmlns:a16="http://schemas.microsoft.com/office/drawing/2014/main" id="{2522AD3D-7C40-4E0E-B219-D7F110D4C4F9}"/>
              </a:ext>
            </a:extLst>
          </p:cNvPr>
          <p:cNvSpPr txBox="1"/>
          <p:nvPr/>
        </p:nvSpPr>
        <p:spPr>
          <a:xfrm>
            <a:off x="3834720" y="4179796"/>
            <a:ext cx="316112" cy="246221"/>
          </a:xfrm>
          <a:prstGeom prst="rect">
            <a:avLst/>
          </a:prstGeom>
          <a:noFill/>
        </p:spPr>
        <p:txBody>
          <a:bodyPr wrap="none" rtlCol="0">
            <a:spAutoFit/>
          </a:bodyPr>
          <a:lstStyle/>
          <a:p>
            <a:r>
              <a:rPr lang="nb-NO" sz="1000" dirty="0"/>
              <a:t>40</a:t>
            </a:r>
            <a:endParaRPr lang="en-US" sz="1000" dirty="0"/>
          </a:p>
        </p:txBody>
      </p:sp>
      <p:sp>
        <p:nvSpPr>
          <p:cNvPr id="105" name="TextBox 104">
            <a:extLst>
              <a:ext uri="{FF2B5EF4-FFF2-40B4-BE49-F238E27FC236}">
                <a16:creationId xmlns:a16="http://schemas.microsoft.com/office/drawing/2014/main" id="{1F66BA80-2E94-4503-B13F-41A149275048}"/>
              </a:ext>
            </a:extLst>
          </p:cNvPr>
          <p:cNvSpPr txBox="1"/>
          <p:nvPr/>
        </p:nvSpPr>
        <p:spPr>
          <a:xfrm>
            <a:off x="3962349" y="4436236"/>
            <a:ext cx="316112" cy="246221"/>
          </a:xfrm>
          <a:prstGeom prst="rect">
            <a:avLst/>
          </a:prstGeom>
          <a:noFill/>
        </p:spPr>
        <p:txBody>
          <a:bodyPr wrap="none" rtlCol="0">
            <a:spAutoFit/>
          </a:bodyPr>
          <a:lstStyle/>
          <a:p>
            <a:r>
              <a:rPr lang="nb-NO" sz="1000" dirty="0"/>
              <a:t>45</a:t>
            </a:r>
            <a:endParaRPr lang="en-US" sz="1000" dirty="0"/>
          </a:p>
        </p:txBody>
      </p:sp>
      <p:sp>
        <p:nvSpPr>
          <p:cNvPr id="106" name="TextBox 105">
            <a:extLst>
              <a:ext uri="{FF2B5EF4-FFF2-40B4-BE49-F238E27FC236}">
                <a16:creationId xmlns:a16="http://schemas.microsoft.com/office/drawing/2014/main" id="{EDDDBB15-3CC0-4C41-8555-85CC6D5C7FC8}"/>
              </a:ext>
            </a:extLst>
          </p:cNvPr>
          <p:cNvSpPr txBox="1"/>
          <p:nvPr/>
        </p:nvSpPr>
        <p:spPr>
          <a:xfrm>
            <a:off x="4110402" y="4716336"/>
            <a:ext cx="316112" cy="246221"/>
          </a:xfrm>
          <a:prstGeom prst="rect">
            <a:avLst/>
          </a:prstGeom>
          <a:noFill/>
        </p:spPr>
        <p:txBody>
          <a:bodyPr wrap="none" rtlCol="0">
            <a:spAutoFit/>
          </a:bodyPr>
          <a:lstStyle/>
          <a:p>
            <a:r>
              <a:rPr lang="nb-NO" sz="1000" dirty="0"/>
              <a:t>50</a:t>
            </a:r>
            <a:endParaRPr lang="en-US" sz="1000" dirty="0"/>
          </a:p>
        </p:txBody>
      </p:sp>
      <p:sp>
        <p:nvSpPr>
          <p:cNvPr id="107" name="TextBox 106">
            <a:extLst>
              <a:ext uri="{FF2B5EF4-FFF2-40B4-BE49-F238E27FC236}">
                <a16:creationId xmlns:a16="http://schemas.microsoft.com/office/drawing/2014/main" id="{A192A584-3750-41C3-BE61-436BC9EB61D5}"/>
              </a:ext>
            </a:extLst>
          </p:cNvPr>
          <p:cNvSpPr txBox="1"/>
          <p:nvPr/>
        </p:nvSpPr>
        <p:spPr>
          <a:xfrm>
            <a:off x="4212858" y="4993066"/>
            <a:ext cx="316112" cy="246221"/>
          </a:xfrm>
          <a:prstGeom prst="rect">
            <a:avLst/>
          </a:prstGeom>
          <a:noFill/>
        </p:spPr>
        <p:txBody>
          <a:bodyPr wrap="none" rtlCol="0">
            <a:spAutoFit/>
          </a:bodyPr>
          <a:lstStyle/>
          <a:p>
            <a:r>
              <a:rPr lang="nb-NO" sz="1000" dirty="0"/>
              <a:t>55</a:t>
            </a:r>
            <a:endParaRPr lang="en-US" sz="1000" dirty="0"/>
          </a:p>
        </p:txBody>
      </p:sp>
      <p:sp>
        <p:nvSpPr>
          <p:cNvPr id="108" name="TextBox 107">
            <a:extLst>
              <a:ext uri="{FF2B5EF4-FFF2-40B4-BE49-F238E27FC236}">
                <a16:creationId xmlns:a16="http://schemas.microsoft.com/office/drawing/2014/main" id="{72AB8B3A-BD47-45A0-A80A-F9B27143B93E}"/>
              </a:ext>
            </a:extLst>
          </p:cNvPr>
          <p:cNvSpPr txBox="1"/>
          <p:nvPr/>
        </p:nvSpPr>
        <p:spPr>
          <a:xfrm>
            <a:off x="4370914" y="5266345"/>
            <a:ext cx="316112" cy="246221"/>
          </a:xfrm>
          <a:prstGeom prst="rect">
            <a:avLst/>
          </a:prstGeom>
          <a:noFill/>
        </p:spPr>
        <p:txBody>
          <a:bodyPr wrap="none" rtlCol="0">
            <a:spAutoFit/>
          </a:bodyPr>
          <a:lstStyle/>
          <a:p>
            <a:r>
              <a:rPr lang="nb-NO" sz="1000" dirty="0"/>
              <a:t>60</a:t>
            </a:r>
            <a:endParaRPr lang="en-US" sz="1000" dirty="0"/>
          </a:p>
        </p:txBody>
      </p:sp>
      <p:sp>
        <p:nvSpPr>
          <p:cNvPr id="109" name="TextBox 108">
            <a:extLst>
              <a:ext uri="{FF2B5EF4-FFF2-40B4-BE49-F238E27FC236}">
                <a16:creationId xmlns:a16="http://schemas.microsoft.com/office/drawing/2014/main" id="{ECA9C11C-E820-4889-95D8-BDC7D6F6BF21}"/>
              </a:ext>
            </a:extLst>
          </p:cNvPr>
          <p:cNvSpPr txBox="1"/>
          <p:nvPr/>
        </p:nvSpPr>
        <p:spPr>
          <a:xfrm>
            <a:off x="4504388" y="5545026"/>
            <a:ext cx="316112" cy="246221"/>
          </a:xfrm>
          <a:prstGeom prst="rect">
            <a:avLst/>
          </a:prstGeom>
          <a:noFill/>
        </p:spPr>
        <p:txBody>
          <a:bodyPr wrap="none" rtlCol="0">
            <a:spAutoFit/>
          </a:bodyPr>
          <a:lstStyle/>
          <a:p>
            <a:r>
              <a:rPr lang="nb-NO" sz="1000" dirty="0"/>
              <a:t>65</a:t>
            </a:r>
            <a:endParaRPr lang="en-US" sz="1000" dirty="0"/>
          </a:p>
        </p:txBody>
      </p:sp>
      <p:sp>
        <p:nvSpPr>
          <p:cNvPr id="110" name="TextBox 109">
            <a:extLst>
              <a:ext uri="{FF2B5EF4-FFF2-40B4-BE49-F238E27FC236}">
                <a16:creationId xmlns:a16="http://schemas.microsoft.com/office/drawing/2014/main" id="{48A80CEB-A76B-4C16-BE7E-FE35BA05C8B5}"/>
              </a:ext>
            </a:extLst>
          </p:cNvPr>
          <p:cNvSpPr txBox="1"/>
          <p:nvPr/>
        </p:nvSpPr>
        <p:spPr>
          <a:xfrm>
            <a:off x="4806779" y="6093359"/>
            <a:ext cx="316112" cy="246221"/>
          </a:xfrm>
          <a:prstGeom prst="rect">
            <a:avLst/>
          </a:prstGeom>
          <a:noFill/>
        </p:spPr>
        <p:txBody>
          <a:bodyPr wrap="none" rtlCol="0">
            <a:spAutoFit/>
          </a:bodyPr>
          <a:lstStyle/>
          <a:p>
            <a:r>
              <a:rPr lang="nb-NO" sz="1000" dirty="0"/>
              <a:t>85</a:t>
            </a:r>
            <a:endParaRPr lang="en-US" sz="1000" dirty="0"/>
          </a:p>
        </p:txBody>
      </p:sp>
      <p:sp>
        <p:nvSpPr>
          <p:cNvPr id="111" name="TextBox 110">
            <a:extLst>
              <a:ext uri="{FF2B5EF4-FFF2-40B4-BE49-F238E27FC236}">
                <a16:creationId xmlns:a16="http://schemas.microsoft.com/office/drawing/2014/main" id="{5A736DBB-7124-4392-9FFA-2D095EE503D7}"/>
              </a:ext>
            </a:extLst>
          </p:cNvPr>
          <p:cNvSpPr txBox="1"/>
          <p:nvPr/>
        </p:nvSpPr>
        <p:spPr>
          <a:xfrm>
            <a:off x="3240046" y="4012808"/>
            <a:ext cx="316112" cy="246221"/>
          </a:xfrm>
          <a:prstGeom prst="rect">
            <a:avLst/>
          </a:prstGeom>
          <a:noFill/>
        </p:spPr>
        <p:txBody>
          <a:bodyPr wrap="none" rtlCol="0">
            <a:spAutoFit/>
          </a:bodyPr>
          <a:lstStyle/>
          <a:p>
            <a:r>
              <a:rPr lang="nb-NO" sz="1000" dirty="0"/>
              <a:t>13</a:t>
            </a:r>
            <a:endParaRPr lang="en-US" sz="1000" dirty="0"/>
          </a:p>
        </p:txBody>
      </p:sp>
      <p:sp>
        <p:nvSpPr>
          <p:cNvPr id="112" name="TextBox 111">
            <a:extLst>
              <a:ext uri="{FF2B5EF4-FFF2-40B4-BE49-F238E27FC236}">
                <a16:creationId xmlns:a16="http://schemas.microsoft.com/office/drawing/2014/main" id="{A3B08A13-64A7-46BE-9794-79AF13AD9829}"/>
              </a:ext>
            </a:extLst>
          </p:cNvPr>
          <p:cNvSpPr txBox="1"/>
          <p:nvPr/>
        </p:nvSpPr>
        <p:spPr>
          <a:xfrm>
            <a:off x="4662567" y="5819433"/>
            <a:ext cx="316112" cy="246221"/>
          </a:xfrm>
          <a:prstGeom prst="rect">
            <a:avLst/>
          </a:prstGeom>
          <a:noFill/>
        </p:spPr>
        <p:txBody>
          <a:bodyPr wrap="none" rtlCol="0">
            <a:spAutoFit/>
          </a:bodyPr>
          <a:lstStyle/>
          <a:p>
            <a:r>
              <a:rPr lang="nb-NO" sz="1000" dirty="0"/>
              <a:t>72</a:t>
            </a:r>
            <a:endParaRPr lang="en-US" sz="1000" dirty="0"/>
          </a:p>
        </p:txBody>
      </p:sp>
      <p:sp>
        <p:nvSpPr>
          <p:cNvPr id="113" name="TextBox 112">
            <a:extLst>
              <a:ext uri="{FF2B5EF4-FFF2-40B4-BE49-F238E27FC236}">
                <a16:creationId xmlns:a16="http://schemas.microsoft.com/office/drawing/2014/main" id="{1FC4663F-D62B-4F8E-BD67-08193E0EAAC6}"/>
              </a:ext>
            </a:extLst>
          </p:cNvPr>
          <p:cNvSpPr txBox="1"/>
          <p:nvPr/>
        </p:nvSpPr>
        <p:spPr>
          <a:xfrm>
            <a:off x="3508278" y="4250008"/>
            <a:ext cx="316112" cy="246221"/>
          </a:xfrm>
          <a:prstGeom prst="rect">
            <a:avLst/>
          </a:prstGeom>
          <a:noFill/>
        </p:spPr>
        <p:txBody>
          <a:bodyPr wrap="none" rtlCol="0">
            <a:spAutoFit/>
          </a:bodyPr>
          <a:lstStyle/>
          <a:p>
            <a:r>
              <a:rPr lang="nb-NO" sz="1000" dirty="0"/>
              <a:t>35</a:t>
            </a:r>
            <a:endParaRPr lang="en-US" sz="1000" dirty="0"/>
          </a:p>
        </p:txBody>
      </p:sp>
      <p:sp>
        <p:nvSpPr>
          <p:cNvPr id="114" name="TextBox 113">
            <a:extLst>
              <a:ext uri="{FF2B5EF4-FFF2-40B4-BE49-F238E27FC236}">
                <a16:creationId xmlns:a16="http://schemas.microsoft.com/office/drawing/2014/main" id="{9C8C7E4D-668B-44BD-8AD7-78E1D266C65A}"/>
              </a:ext>
            </a:extLst>
          </p:cNvPr>
          <p:cNvSpPr txBox="1"/>
          <p:nvPr/>
        </p:nvSpPr>
        <p:spPr>
          <a:xfrm>
            <a:off x="3419202" y="4526784"/>
            <a:ext cx="316112" cy="246221"/>
          </a:xfrm>
          <a:prstGeom prst="rect">
            <a:avLst/>
          </a:prstGeom>
          <a:noFill/>
        </p:spPr>
        <p:txBody>
          <a:bodyPr wrap="none" rtlCol="0">
            <a:spAutoFit/>
          </a:bodyPr>
          <a:lstStyle/>
          <a:p>
            <a:r>
              <a:rPr lang="nb-NO" sz="1000" dirty="0"/>
              <a:t>40</a:t>
            </a:r>
            <a:endParaRPr lang="en-US" sz="1000" dirty="0"/>
          </a:p>
        </p:txBody>
      </p:sp>
      <p:sp>
        <p:nvSpPr>
          <p:cNvPr id="115" name="TextBox 114">
            <a:extLst>
              <a:ext uri="{FF2B5EF4-FFF2-40B4-BE49-F238E27FC236}">
                <a16:creationId xmlns:a16="http://schemas.microsoft.com/office/drawing/2014/main" id="{33E96DBF-EE6D-4AAC-A276-3B0A5F187D68}"/>
              </a:ext>
            </a:extLst>
          </p:cNvPr>
          <p:cNvSpPr txBox="1"/>
          <p:nvPr/>
        </p:nvSpPr>
        <p:spPr>
          <a:xfrm>
            <a:off x="2965930" y="5338605"/>
            <a:ext cx="316112" cy="246221"/>
          </a:xfrm>
          <a:prstGeom prst="rect">
            <a:avLst/>
          </a:prstGeom>
          <a:noFill/>
        </p:spPr>
        <p:txBody>
          <a:bodyPr wrap="none" rtlCol="0">
            <a:spAutoFit/>
          </a:bodyPr>
          <a:lstStyle/>
          <a:p>
            <a:r>
              <a:rPr lang="nb-NO" sz="1000" dirty="0"/>
              <a:t>55</a:t>
            </a:r>
            <a:endParaRPr lang="en-US" sz="1000" dirty="0"/>
          </a:p>
        </p:txBody>
      </p:sp>
      <p:sp>
        <p:nvSpPr>
          <p:cNvPr id="116" name="TextBox 115">
            <a:extLst>
              <a:ext uri="{FF2B5EF4-FFF2-40B4-BE49-F238E27FC236}">
                <a16:creationId xmlns:a16="http://schemas.microsoft.com/office/drawing/2014/main" id="{19661D89-1716-43E3-BFA6-0BABD3FD96CC}"/>
              </a:ext>
            </a:extLst>
          </p:cNvPr>
          <p:cNvSpPr txBox="1"/>
          <p:nvPr/>
        </p:nvSpPr>
        <p:spPr>
          <a:xfrm>
            <a:off x="3261146" y="4780796"/>
            <a:ext cx="316112" cy="246221"/>
          </a:xfrm>
          <a:prstGeom prst="rect">
            <a:avLst/>
          </a:prstGeom>
          <a:noFill/>
        </p:spPr>
        <p:txBody>
          <a:bodyPr wrap="none" rtlCol="0">
            <a:spAutoFit/>
          </a:bodyPr>
          <a:lstStyle/>
          <a:p>
            <a:r>
              <a:rPr lang="nb-NO" sz="1000" dirty="0"/>
              <a:t>45</a:t>
            </a:r>
            <a:endParaRPr lang="en-US" sz="1000" dirty="0"/>
          </a:p>
        </p:txBody>
      </p:sp>
      <p:sp>
        <p:nvSpPr>
          <p:cNvPr id="117" name="TextBox 116">
            <a:extLst>
              <a:ext uri="{FF2B5EF4-FFF2-40B4-BE49-F238E27FC236}">
                <a16:creationId xmlns:a16="http://schemas.microsoft.com/office/drawing/2014/main" id="{55292D15-E4F3-444F-9556-BB2AC88599C2}"/>
              </a:ext>
            </a:extLst>
          </p:cNvPr>
          <p:cNvSpPr txBox="1"/>
          <p:nvPr/>
        </p:nvSpPr>
        <p:spPr>
          <a:xfrm>
            <a:off x="3106361" y="5113650"/>
            <a:ext cx="316112" cy="246221"/>
          </a:xfrm>
          <a:prstGeom prst="rect">
            <a:avLst/>
          </a:prstGeom>
          <a:noFill/>
        </p:spPr>
        <p:txBody>
          <a:bodyPr wrap="none" rtlCol="0">
            <a:spAutoFit/>
          </a:bodyPr>
          <a:lstStyle/>
          <a:p>
            <a:r>
              <a:rPr lang="nb-NO" sz="1000" dirty="0"/>
              <a:t>50</a:t>
            </a:r>
            <a:endParaRPr lang="en-US" sz="1000" dirty="0"/>
          </a:p>
        </p:txBody>
      </p:sp>
      <p:sp>
        <p:nvSpPr>
          <p:cNvPr id="118" name="TextBox 117">
            <a:extLst>
              <a:ext uri="{FF2B5EF4-FFF2-40B4-BE49-F238E27FC236}">
                <a16:creationId xmlns:a16="http://schemas.microsoft.com/office/drawing/2014/main" id="{659E9ED7-C153-438F-8169-246E1C2BCE69}"/>
              </a:ext>
            </a:extLst>
          </p:cNvPr>
          <p:cNvSpPr txBox="1"/>
          <p:nvPr/>
        </p:nvSpPr>
        <p:spPr>
          <a:xfrm>
            <a:off x="2829140" y="5611173"/>
            <a:ext cx="316112" cy="246221"/>
          </a:xfrm>
          <a:prstGeom prst="rect">
            <a:avLst/>
          </a:prstGeom>
          <a:noFill/>
        </p:spPr>
        <p:txBody>
          <a:bodyPr wrap="none" rtlCol="0">
            <a:spAutoFit/>
          </a:bodyPr>
          <a:lstStyle/>
          <a:p>
            <a:r>
              <a:rPr lang="nb-NO" sz="1000" dirty="0"/>
              <a:t>60</a:t>
            </a:r>
            <a:endParaRPr lang="en-US" sz="1000" dirty="0"/>
          </a:p>
        </p:txBody>
      </p:sp>
      <p:sp>
        <p:nvSpPr>
          <p:cNvPr id="119" name="TextBox 118">
            <a:extLst>
              <a:ext uri="{FF2B5EF4-FFF2-40B4-BE49-F238E27FC236}">
                <a16:creationId xmlns:a16="http://schemas.microsoft.com/office/drawing/2014/main" id="{87350561-D0B8-4EFB-B274-36B64D59A4BE}"/>
              </a:ext>
            </a:extLst>
          </p:cNvPr>
          <p:cNvSpPr txBox="1"/>
          <p:nvPr/>
        </p:nvSpPr>
        <p:spPr>
          <a:xfrm>
            <a:off x="2692350" y="5920633"/>
            <a:ext cx="316112" cy="246221"/>
          </a:xfrm>
          <a:prstGeom prst="rect">
            <a:avLst/>
          </a:prstGeom>
          <a:noFill/>
        </p:spPr>
        <p:txBody>
          <a:bodyPr wrap="none" rtlCol="0">
            <a:spAutoFit/>
          </a:bodyPr>
          <a:lstStyle/>
          <a:p>
            <a:r>
              <a:rPr lang="nb-NO" sz="1000" dirty="0"/>
              <a:t>65</a:t>
            </a:r>
            <a:endParaRPr lang="en-US" sz="1000" dirty="0"/>
          </a:p>
        </p:txBody>
      </p:sp>
      <p:sp>
        <p:nvSpPr>
          <p:cNvPr id="120" name="TextBox 119">
            <a:extLst>
              <a:ext uri="{FF2B5EF4-FFF2-40B4-BE49-F238E27FC236}">
                <a16:creationId xmlns:a16="http://schemas.microsoft.com/office/drawing/2014/main" id="{CC9BEB69-4D65-41B5-B4C8-A8DE2B7405B9}"/>
              </a:ext>
            </a:extLst>
          </p:cNvPr>
          <p:cNvSpPr txBox="1"/>
          <p:nvPr/>
        </p:nvSpPr>
        <p:spPr>
          <a:xfrm>
            <a:off x="2588945" y="6211433"/>
            <a:ext cx="316112" cy="246221"/>
          </a:xfrm>
          <a:prstGeom prst="rect">
            <a:avLst/>
          </a:prstGeom>
          <a:noFill/>
        </p:spPr>
        <p:txBody>
          <a:bodyPr wrap="none" rtlCol="0">
            <a:spAutoFit/>
          </a:bodyPr>
          <a:lstStyle/>
          <a:p>
            <a:r>
              <a:rPr lang="nb-NO" sz="1000" dirty="0"/>
              <a:t>72</a:t>
            </a:r>
            <a:endParaRPr lang="en-US" sz="1000" dirty="0"/>
          </a:p>
        </p:txBody>
      </p:sp>
      <p:sp>
        <p:nvSpPr>
          <p:cNvPr id="121" name="TextBox 120">
            <a:extLst>
              <a:ext uri="{FF2B5EF4-FFF2-40B4-BE49-F238E27FC236}">
                <a16:creationId xmlns:a16="http://schemas.microsoft.com/office/drawing/2014/main" id="{61E0C7A4-61FE-4050-9B83-8BBB8F4F3C9B}"/>
              </a:ext>
            </a:extLst>
          </p:cNvPr>
          <p:cNvSpPr txBox="1"/>
          <p:nvPr/>
        </p:nvSpPr>
        <p:spPr>
          <a:xfrm>
            <a:off x="2961484" y="4099441"/>
            <a:ext cx="316112" cy="246221"/>
          </a:xfrm>
          <a:prstGeom prst="rect">
            <a:avLst/>
          </a:prstGeom>
          <a:noFill/>
        </p:spPr>
        <p:txBody>
          <a:bodyPr wrap="none" rtlCol="0">
            <a:spAutoFit/>
          </a:bodyPr>
          <a:lstStyle/>
          <a:p>
            <a:r>
              <a:rPr lang="nb-NO" sz="1000" dirty="0"/>
              <a:t>14</a:t>
            </a:r>
            <a:endParaRPr lang="en-US" sz="1000" dirty="0"/>
          </a:p>
        </p:txBody>
      </p:sp>
      <p:sp>
        <p:nvSpPr>
          <p:cNvPr id="122" name="TextBox 121">
            <a:extLst>
              <a:ext uri="{FF2B5EF4-FFF2-40B4-BE49-F238E27FC236}">
                <a16:creationId xmlns:a16="http://schemas.microsoft.com/office/drawing/2014/main" id="{C8D52DD1-967F-4AA9-A134-D5F95A811C61}"/>
              </a:ext>
            </a:extLst>
          </p:cNvPr>
          <p:cNvSpPr txBox="1"/>
          <p:nvPr/>
        </p:nvSpPr>
        <p:spPr>
          <a:xfrm>
            <a:off x="2645371" y="4187462"/>
            <a:ext cx="455888" cy="246221"/>
          </a:xfrm>
          <a:prstGeom prst="rect">
            <a:avLst/>
          </a:prstGeom>
          <a:noFill/>
        </p:spPr>
        <p:txBody>
          <a:bodyPr wrap="square" rtlCol="0">
            <a:spAutoFit/>
          </a:bodyPr>
          <a:lstStyle/>
          <a:p>
            <a:r>
              <a:rPr lang="nb-NO" sz="1000" dirty="0"/>
              <a:t>15</a:t>
            </a:r>
            <a:endParaRPr lang="en-US" sz="1000" dirty="0"/>
          </a:p>
        </p:txBody>
      </p:sp>
      <p:sp>
        <p:nvSpPr>
          <p:cNvPr id="123" name="TextBox 122">
            <a:extLst>
              <a:ext uri="{FF2B5EF4-FFF2-40B4-BE49-F238E27FC236}">
                <a16:creationId xmlns:a16="http://schemas.microsoft.com/office/drawing/2014/main" id="{380CDF76-2C33-4E30-8498-CC0366B17E88}"/>
              </a:ext>
            </a:extLst>
          </p:cNvPr>
          <p:cNvSpPr txBox="1"/>
          <p:nvPr/>
        </p:nvSpPr>
        <p:spPr>
          <a:xfrm>
            <a:off x="2329260" y="4222551"/>
            <a:ext cx="316112" cy="246221"/>
          </a:xfrm>
          <a:prstGeom prst="rect">
            <a:avLst/>
          </a:prstGeom>
          <a:noFill/>
        </p:spPr>
        <p:txBody>
          <a:bodyPr wrap="none" rtlCol="0">
            <a:spAutoFit/>
          </a:bodyPr>
          <a:lstStyle/>
          <a:p>
            <a:r>
              <a:rPr lang="nb-NO" sz="1000" dirty="0"/>
              <a:t>16</a:t>
            </a:r>
            <a:endParaRPr lang="en-US" sz="1000" dirty="0"/>
          </a:p>
        </p:txBody>
      </p:sp>
      <p:sp>
        <p:nvSpPr>
          <p:cNvPr id="124" name="TextBox 123">
            <a:extLst>
              <a:ext uri="{FF2B5EF4-FFF2-40B4-BE49-F238E27FC236}">
                <a16:creationId xmlns:a16="http://schemas.microsoft.com/office/drawing/2014/main" id="{17D93196-859C-49CE-9812-648C5BA29511}"/>
              </a:ext>
            </a:extLst>
          </p:cNvPr>
          <p:cNvSpPr txBox="1"/>
          <p:nvPr/>
        </p:nvSpPr>
        <p:spPr>
          <a:xfrm>
            <a:off x="2033245" y="4275662"/>
            <a:ext cx="316112" cy="246221"/>
          </a:xfrm>
          <a:prstGeom prst="rect">
            <a:avLst/>
          </a:prstGeom>
          <a:noFill/>
        </p:spPr>
        <p:txBody>
          <a:bodyPr wrap="none" rtlCol="0">
            <a:spAutoFit/>
          </a:bodyPr>
          <a:lstStyle/>
          <a:p>
            <a:r>
              <a:rPr lang="nb-NO" sz="1000" dirty="0"/>
              <a:t>17</a:t>
            </a:r>
            <a:endParaRPr lang="en-US" sz="1000" dirty="0"/>
          </a:p>
        </p:txBody>
      </p:sp>
      <p:sp>
        <p:nvSpPr>
          <p:cNvPr id="125" name="TextBox 124">
            <a:extLst>
              <a:ext uri="{FF2B5EF4-FFF2-40B4-BE49-F238E27FC236}">
                <a16:creationId xmlns:a16="http://schemas.microsoft.com/office/drawing/2014/main" id="{B48A1E9C-7955-4BAF-936E-E4DD0F415DFF}"/>
              </a:ext>
            </a:extLst>
          </p:cNvPr>
          <p:cNvSpPr txBox="1"/>
          <p:nvPr/>
        </p:nvSpPr>
        <p:spPr>
          <a:xfrm>
            <a:off x="1728955" y="4345661"/>
            <a:ext cx="316112" cy="246221"/>
          </a:xfrm>
          <a:prstGeom prst="rect">
            <a:avLst/>
          </a:prstGeom>
          <a:noFill/>
        </p:spPr>
        <p:txBody>
          <a:bodyPr wrap="none" rtlCol="0">
            <a:spAutoFit/>
          </a:bodyPr>
          <a:lstStyle/>
          <a:p>
            <a:r>
              <a:rPr lang="nb-NO" sz="1000" dirty="0"/>
              <a:t>18</a:t>
            </a:r>
            <a:endParaRPr lang="en-US" sz="1000" dirty="0"/>
          </a:p>
        </p:txBody>
      </p:sp>
      <p:sp>
        <p:nvSpPr>
          <p:cNvPr id="126" name="TextBox 125">
            <a:extLst>
              <a:ext uri="{FF2B5EF4-FFF2-40B4-BE49-F238E27FC236}">
                <a16:creationId xmlns:a16="http://schemas.microsoft.com/office/drawing/2014/main" id="{A5932BA9-E97D-4A91-81FE-DBE073FC4F98}"/>
              </a:ext>
            </a:extLst>
          </p:cNvPr>
          <p:cNvSpPr txBox="1"/>
          <p:nvPr/>
        </p:nvSpPr>
        <p:spPr>
          <a:xfrm>
            <a:off x="1422892" y="4433683"/>
            <a:ext cx="316112" cy="246221"/>
          </a:xfrm>
          <a:prstGeom prst="rect">
            <a:avLst/>
          </a:prstGeom>
          <a:noFill/>
        </p:spPr>
        <p:txBody>
          <a:bodyPr wrap="none" rtlCol="0">
            <a:spAutoFit/>
          </a:bodyPr>
          <a:lstStyle/>
          <a:p>
            <a:r>
              <a:rPr lang="nb-NO" sz="1000" dirty="0"/>
              <a:t>19</a:t>
            </a:r>
            <a:endParaRPr lang="en-US" sz="1000" dirty="0"/>
          </a:p>
        </p:txBody>
      </p:sp>
      <p:sp>
        <p:nvSpPr>
          <p:cNvPr id="127" name="TextBox 126">
            <a:extLst>
              <a:ext uri="{FF2B5EF4-FFF2-40B4-BE49-F238E27FC236}">
                <a16:creationId xmlns:a16="http://schemas.microsoft.com/office/drawing/2014/main" id="{8554C08A-0AAF-4395-8B32-08759184E1FB}"/>
              </a:ext>
            </a:extLst>
          </p:cNvPr>
          <p:cNvSpPr txBox="1"/>
          <p:nvPr/>
        </p:nvSpPr>
        <p:spPr>
          <a:xfrm>
            <a:off x="1122744" y="4540755"/>
            <a:ext cx="316112" cy="246221"/>
          </a:xfrm>
          <a:prstGeom prst="rect">
            <a:avLst/>
          </a:prstGeom>
          <a:noFill/>
        </p:spPr>
        <p:txBody>
          <a:bodyPr wrap="none" rtlCol="0">
            <a:spAutoFit/>
          </a:bodyPr>
          <a:lstStyle/>
          <a:p>
            <a:r>
              <a:rPr lang="nb-NO" sz="1000" dirty="0"/>
              <a:t>20</a:t>
            </a:r>
            <a:endParaRPr lang="en-US" sz="1000" dirty="0"/>
          </a:p>
        </p:txBody>
      </p:sp>
      <p:sp>
        <p:nvSpPr>
          <p:cNvPr id="128" name="TextBox 127">
            <a:extLst>
              <a:ext uri="{FF2B5EF4-FFF2-40B4-BE49-F238E27FC236}">
                <a16:creationId xmlns:a16="http://schemas.microsoft.com/office/drawing/2014/main" id="{D3FC8DC4-7500-45E7-82EB-B9C6B558BC01}"/>
              </a:ext>
            </a:extLst>
          </p:cNvPr>
          <p:cNvSpPr txBox="1"/>
          <p:nvPr/>
        </p:nvSpPr>
        <p:spPr>
          <a:xfrm>
            <a:off x="3036639" y="3399891"/>
            <a:ext cx="413896" cy="246221"/>
          </a:xfrm>
          <a:prstGeom prst="rect">
            <a:avLst/>
          </a:prstGeom>
          <a:noFill/>
        </p:spPr>
        <p:txBody>
          <a:bodyPr wrap="none" rtlCol="0">
            <a:spAutoFit/>
          </a:bodyPr>
          <a:lstStyle/>
          <a:p>
            <a:r>
              <a:rPr lang="nb-NO" sz="1000" dirty="0"/>
              <a:t>2,18</a:t>
            </a:r>
            <a:endParaRPr lang="en-US" sz="1000" dirty="0"/>
          </a:p>
        </p:txBody>
      </p:sp>
      <p:sp>
        <p:nvSpPr>
          <p:cNvPr id="129" name="TextBox 128">
            <a:extLst>
              <a:ext uri="{FF2B5EF4-FFF2-40B4-BE49-F238E27FC236}">
                <a16:creationId xmlns:a16="http://schemas.microsoft.com/office/drawing/2014/main" id="{CA8B7B21-2547-4149-AC1B-D65FC4AD6058}"/>
              </a:ext>
            </a:extLst>
          </p:cNvPr>
          <p:cNvSpPr txBox="1"/>
          <p:nvPr/>
        </p:nvSpPr>
        <p:spPr>
          <a:xfrm>
            <a:off x="3245116" y="3580298"/>
            <a:ext cx="348172" cy="246221"/>
          </a:xfrm>
          <a:prstGeom prst="rect">
            <a:avLst/>
          </a:prstGeom>
          <a:noFill/>
        </p:spPr>
        <p:txBody>
          <a:bodyPr wrap="none" rtlCol="0">
            <a:spAutoFit/>
          </a:bodyPr>
          <a:lstStyle/>
          <a:p>
            <a:r>
              <a:rPr lang="nb-NO" sz="1000" dirty="0"/>
              <a:t>2,1</a:t>
            </a:r>
            <a:endParaRPr lang="en-US" sz="1000" dirty="0"/>
          </a:p>
        </p:txBody>
      </p:sp>
      <p:sp>
        <p:nvSpPr>
          <p:cNvPr id="130" name="TextBox 129">
            <a:extLst>
              <a:ext uri="{FF2B5EF4-FFF2-40B4-BE49-F238E27FC236}">
                <a16:creationId xmlns:a16="http://schemas.microsoft.com/office/drawing/2014/main" id="{61F5460A-E762-4ADD-BA95-7692AC1B0CC7}"/>
              </a:ext>
            </a:extLst>
          </p:cNvPr>
          <p:cNvSpPr txBox="1"/>
          <p:nvPr/>
        </p:nvSpPr>
        <p:spPr>
          <a:xfrm>
            <a:off x="2864785" y="3209636"/>
            <a:ext cx="413896" cy="246221"/>
          </a:xfrm>
          <a:prstGeom prst="rect">
            <a:avLst/>
          </a:prstGeom>
          <a:noFill/>
        </p:spPr>
        <p:txBody>
          <a:bodyPr wrap="none" rtlCol="0">
            <a:spAutoFit/>
          </a:bodyPr>
          <a:lstStyle/>
          <a:p>
            <a:r>
              <a:rPr lang="nb-NO" sz="1000" dirty="0"/>
              <a:t>2,25</a:t>
            </a:r>
            <a:endParaRPr lang="en-US" sz="1000" dirty="0"/>
          </a:p>
        </p:txBody>
      </p:sp>
      <p:sp>
        <p:nvSpPr>
          <p:cNvPr id="131" name="TextBox 130">
            <a:extLst>
              <a:ext uri="{FF2B5EF4-FFF2-40B4-BE49-F238E27FC236}">
                <a16:creationId xmlns:a16="http://schemas.microsoft.com/office/drawing/2014/main" id="{05D0D0ED-A696-4C2E-923A-18447DCAB475}"/>
              </a:ext>
            </a:extLst>
          </p:cNvPr>
          <p:cNvSpPr txBox="1"/>
          <p:nvPr/>
        </p:nvSpPr>
        <p:spPr>
          <a:xfrm>
            <a:off x="2636856" y="3009547"/>
            <a:ext cx="508396" cy="246221"/>
          </a:xfrm>
          <a:prstGeom prst="rect">
            <a:avLst/>
          </a:prstGeom>
          <a:noFill/>
        </p:spPr>
        <p:txBody>
          <a:bodyPr wrap="square" rtlCol="0">
            <a:spAutoFit/>
          </a:bodyPr>
          <a:lstStyle/>
          <a:p>
            <a:r>
              <a:rPr lang="nb-NO" sz="1000" dirty="0"/>
              <a:t>2,35</a:t>
            </a:r>
            <a:endParaRPr lang="en-US" sz="1000" dirty="0"/>
          </a:p>
        </p:txBody>
      </p:sp>
      <p:sp>
        <p:nvSpPr>
          <p:cNvPr id="132" name="TextBox 131">
            <a:extLst>
              <a:ext uri="{FF2B5EF4-FFF2-40B4-BE49-F238E27FC236}">
                <a16:creationId xmlns:a16="http://schemas.microsoft.com/office/drawing/2014/main" id="{6991A3BF-C4F3-48BB-B426-B0B3D267FD09}"/>
              </a:ext>
            </a:extLst>
          </p:cNvPr>
          <p:cNvSpPr txBox="1"/>
          <p:nvPr/>
        </p:nvSpPr>
        <p:spPr>
          <a:xfrm>
            <a:off x="2376238" y="2809458"/>
            <a:ext cx="516572" cy="246221"/>
          </a:xfrm>
          <a:prstGeom prst="rect">
            <a:avLst/>
          </a:prstGeom>
          <a:noFill/>
        </p:spPr>
        <p:txBody>
          <a:bodyPr wrap="square" rtlCol="0">
            <a:spAutoFit/>
          </a:bodyPr>
          <a:lstStyle/>
          <a:p>
            <a:r>
              <a:rPr lang="nb-NO" sz="1000" dirty="0"/>
              <a:t>2,39</a:t>
            </a:r>
            <a:endParaRPr lang="en-US" sz="1000" dirty="0"/>
          </a:p>
        </p:txBody>
      </p:sp>
      <p:sp>
        <p:nvSpPr>
          <p:cNvPr id="133" name="TextBox 132">
            <a:extLst>
              <a:ext uri="{FF2B5EF4-FFF2-40B4-BE49-F238E27FC236}">
                <a16:creationId xmlns:a16="http://schemas.microsoft.com/office/drawing/2014/main" id="{08B4078B-8BFE-468F-B9B9-103662BB36BD}"/>
              </a:ext>
            </a:extLst>
          </p:cNvPr>
          <p:cNvSpPr txBox="1"/>
          <p:nvPr/>
        </p:nvSpPr>
        <p:spPr>
          <a:xfrm>
            <a:off x="2147403" y="2633236"/>
            <a:ext cx="348172" cy="246221"/>
          </a:xfrm>
          <a:prstGeom prst="rect">
            <a:avLst/>
          </a:prstGeom>
          <a:noFill/>
        </p:spPr>
        <p:txBody>
          <a:bodyPr wrap="none" rtlCol="0">
            <a:spAutoFit/>
          </a:bodyPr>
          <a:lstStyle/>
          <a:p>
            <a:r>
              <a:rPr lang="nb-NO" sz="1000" dirty="0"/>
              <a:t>2,5</a:t>
            </a:r>
            <a:endParaRPr lang="en-US" sz="1000" dirty="0"/>
          </a:p>
        </p:txBody>
      </p:sp>
      <p:sp>
        <p:nvSpPr>
          <p:cNvPr id="134" name="TextBox 133">
            <a:extLst>
              <a:ext uri="{FF2B5EF4-FFF2-40B4-BE49-F238E27FC236}">
                <a16:creationId xmlns:a16="http://schemas.microsoft.com/office/drawing/2014/main" id="{2CEA4E51-85A0-4BF6-BF9A-106DFD93A16F}"/>
              </a:ext>
            </a:extLst>
          </p:cNvPr>
          <p:cNvSpPr txBox="1"/>
          <p:nvPr/>
        </p:nvSpPr>
        <p:spPr>
          <a:xfrm>
            <a:off x="1870404" y="2440568"/>
            <a:ext cx="413896" cy="246221"/>
          </a:xfrm>
          <a:prstGeom prst="rect">
            <a:avLst/>
          </a:prstGeom>
          <a:noFill/>
        </p:spPr>
        <p:txBody>
          <a:bodyPr wrap="none" rtlCol="0">
            <a:spAutoFit/>
          </a:bodyPr>
          <a:lstStyle/>
          <a:p>
            <a:r>
              <a:rPr lang="nb-NO" sz="1000" dirty="0"/>
              <a:t>2,62</a:t>
            </a:r>
            <a:endParaRPr lang="en-US" sz="1000" dirty="0"/>
          </a:p>
        </p:txBody>
      </p:sp>
      <p:sp>
        <p:nvSpPr>
          <p:cNvPr id="135" name="TextBox 134">
            <a:extLst>
              <a:ext uri="{FF2B5EF4-FFF2-40B4-BE49-F238E27FC236}">
                <a16:creationId xmlns:a16="http://schemas.microsoft.com/office/drawing/2014/main" id="{0BC6C587-7176-4175-BBD1-2D087A6A8746}"/>
              </a:ext>
            </a:extLst>
          </p:cNvPr>
          <p:cNvSpPr txBox="1"/>
          <p:nvPr/>
        </p:nvSpPr>
        <p:spPr>
          <a:xfrm>
            <a:off x="1641569" y="2183212"/>
            <a:ext cx="413896" cy="246221"/>
          </a:xfrm>
          <a:prstGeom prst="rect">
            <a:avLst/>
          </a:prstGeom>
          <a:noFill/>
        </p:spPr>
        <p:txBody>
          <a:bodyPr wrap="none" rtlCol="0">
            <a:spAutoFit/>
          </a:bodyPr>
          <a:lstStyle/>
          <a:p>
            <a:r>
              <a:rPr lang="nb-NO" sz="1000" dirty="0"/>
              <a:t>2,75</a:t>
            </a:r>
            <a:endParaRPr lang="en-US" sz="1000" dirty="0"/>
          </a:p>
        </p:txBody>
      </p:sp>
      <p:graphicFrame>
        <p:nvGraphicFramePr>
          <p:cNvPr id="136" name="Table 135">
            <a:extLst>
              <a:ext uri="{FF2B5EF4-FFF2-40B4-BE49-F238E27FC236}">
                <a16:creationId xmlns:a16="http://schemas.microsoft.com/office/drawing/2014/main" id="{27465F37-A803-466E-8244-6CC097B12229}"/>
              </a:ext>
            </a:extLst>
          </p:cNvPr>
          <p:cNvGraphicFramePr>
            <a:graphicFrameLocks noGrp="1"/>
          </p:cNvGraphicFramePr>
          <p:nvPr>
            <p:extLst/>
          </p:nvPr>
        </p:nvGraphicFramePr>
        <p:xfrm>
          <a:off x="6929153" y="872782"/>
          <a:ext cx="5145696" cy="3188768"/>
        </p:xfrm>
        <a:graphic>
          <a:graphicData uri="http://schemas.openxmlformats.org/drawingml/2006/table">
            <a:tbl>
              <a:tblPr firstRow="1" bandRow="1">
                <a:tableStyleId>{5C22544A-7EE6-4342-B048-85BDC9FD1C3A}</a:tableStyleId>
              </a:tblPr>
              <a:tblGrid>
                <a:gridCol w="978021">
                  <a:extLst>
                    <a:ext uri="{9D8B030D-6E8A-4147-A177-3AD203B41FA5}">
                      <a16:colId xmlns:a16="http://schemas.microsoft.com/office/drawing/2014/main" val="2519103240"/>
                    </a:ext>
                  </a:extLst>
                </a:gridCol>
                <a:gridCol w="994230">
                  <a:extLst>
                    <a:ext uri="{9D8B030D-6E8A-4147-A177-3AD203B41FA5}">
                      <a16:colId xmlns:a16="http://schemas.microsoft.com/office/drawing/2014/main" val="730542394"/>
                    </a:ext>
                  </a:extLst>
                </a:gridCol>
                <a:gridCol w="1666031">
                  <a:extLst>
                    <a:ext uri="{9D8B030D-6E8A-4147-A177-3AD203B41FA5}">
                      <a16:colId xmlns:a16="http://schemas.microsoft.com/office/drawing/2014/main" val="2210732052"/>
                    </a:ext>
                  </a:extLst>
                </a:gridCol>
                <a:gridCol w="1507414">
                  <a:extLst>
                    <a:ext uri="{9D8B030D-6E8A-4147-A177-3AD203B41FA5}">
                      <a16:colId xmlns:a16="http://schemas.microsoft.com/office/drawing/2014/main" val="3976326057"/>
                    </a:ext>
                  </a:extLst>
                </a:gridCol>
              </a:tblGrid>
              <a:tr h="443167">
                <a:tc>
                  <a:txBody>
                    <a:bodyPr/>
                    <a:lstStyle/>
                    <a:p>
                      <a:r>
                        <a:rPr lang="nb-NO" sz="1200" dirty="0"/>
                        <a:t>Øvelse</a:t>
                      </a:r>
                      <a:endParaRPr lang="en-US" sz="1200" dirty="0"/>
                    </a:p>
                  </a:txBody>
                  <a:tcPr/>
                </a:tc>
                <a:tc>
                  <a:txBody>
                    <a:bodyPr/>
                    <a:lstStyle/>
                    <a:p>
                      <a:r>
                        <a:rPr lang="nb-NO" sz="1200" dirty="0"/>
                        <a:t>Fremgang per meter</a:t>
                      </a:r>
                      <a:endParaRPr lang="en-US" sz="1200" dirty="0"/>
                    </a:p>
                  </a:txBody>
                  <a:tcPr/>
                </a:tc>
                <a:tc>
                  <a:txBody>
                    <a:bodyPr/>
                    <a:lstStyle/>
                    <a:p>
                      <a:r>
                        <a:rPr lang="nb-NO" sz="1200" dirty="0"/>
                        <a:t>Fremgangsmål i diskos</a:t>
                      </a:r>
                      <a:endParaRPr lang="en-US" sz="1200" dirty="0"/>
                    </a:p>
                  </a:txBody>
                  <a:tcPr/>
                </a:tc>
                <a:tc>
                  <a:txBody>
                    <a:bodyPr/>
                    <a:lstStyle/>
                    <a:p>
                      <a:r>
                        <a:rPr lang="nb-NO" sz="1200" dirty="0"/>
                        <a:t>Fremgangsbehov</a:t>
                      </a:r>
                      <a:endParaRPr lang="en-US" sz="1200" dirty="0"/>
                    </a:p>
                  </a:txBody>
                  <a:tcPr/>
                </a:tc>
                <a:extLst>
                  <a:ext uri="{0D108BD9-81ED-4DB2-BD59-A6C34878D82A}">
                    <a16:rowId xmlns:a16="http://schemas.microsoft.com/office/drawing/2014/main" val="3926666635"/>
                  </a:ext>
                </a:extLst>
              </a:tr>
              <a:tr h="377660">
                <a:tc>
                  <a:txBody>
                    <a:bodyPr/>
                    <a:lstStyle/>
                    <a:p>
                      <a:r>
                        <a:rPr lang="nb-NO" sz="1200" dirty="0"/>
                        <a:t>Benkpress</a:t>
                      </a:r>
                      <a:endParaRPr lang="en-US" sz="1200" dirty="0"/>
                    </a:p>
                  </a:txBody>
                  <a:tcPr/>
                </a:tc>
                <a:tc>
                  <a:txBody>
                    <a:bodyPr/>
                    <a:lstStyle/>
                    <a:p>
                      <a:r>
                        <a:rPr lang="nb-NO" sz="1200" dirty="0"/>
                        <a:t>3 kg</a:t>
                      </a:r>
                      <a:endParaRPr lang="en-US" sz="1200" dirty="0"/>
                    </a:p>
                  </a:txBody>
                  <a:tcPr/>
                </a:tc>
                <a:tc rowSpan="7">
                  <a:txBody>
                    <a:bodyPr/>
                    <a:lstStyle/>
                    <a:p>
                      <a:endParaRPr lang="en-US" sz="1200" dirty="0"/>
                    </a:p>
                  </a:txBody>
                  <a:tcPr/>
                </a:tc>
                <a:tc>
                  <a:txBody>
                    <a:bodyPr/>
                    <a:lstStyle/>
                    <a:p>
                      <a:r>
                        <a:rPr lang="nb-NO" sz="1200" dirty="0">
                          <a:solidFill>
                            <a:srgbClr val="FF0000"/>
                          </a:solidFill>
                        </a:rPr>
                        <a:t>12  kg</a:t>
                      </a:r>
                      <a:endParaRPr lang="en-US" sz="1200" dirty="0">
                        <a:solidFill>
                          <a:srgbClr val="FF0000"/>
                        </a:solidFill>
                      </a:endParaRPr>
                    </a:p>
                  </a:txBody>
                  <a:tcPr/>
                </a:tc>
                <a:extLst>
                  <a:ext uri="{0D108BD9-81ED-4DB2-BD59-A6C34878D82A}">
                    <a16:rowId xmlns:a16="http://schemas.microsoft.com/office/drawing/2014/main" val="1103051651"/>
                  </a:ext>
                </a:extLst>
              </a:tr>
              <a:tr h="377660">
                <a:tc>
                  <a:txBody>
                    <a:bodyPr/>
                    <a:lstStyle/>
                    <a:p>
                      <a:r>
                        <a:rPr lang="nb-NO" sz="1200" dirty="0"/>
                        <a:t>Knebøy</a:t>
                      </a:r>
                      <a:endParaRPr lang="en-US" sz="1200" dirty="0"/>
                    </a:p>
                  </a:txBody>
                  <a:tcPr/>
                </a:tc>
                <a:tc>
                  <a:txBody>
                    <a:bodyPr/>
                    <a:lstStyle/>
                    <a:p>
                      <a:r>
                        <a:rPr lang="nb-NO" sz="1200" dirty="0"/>
                        <a:t>4 kg</a:t>
                      </a:r>
                      <a:endParaRPr lang="en-US" sz="1200" dirty="0"/>
                    </a:p>
                  </a:txBody>
                  <a:tcPr/>
                </a:tc>
                <a:tc vMerge="1">
                  <a:txBody>
                    <a:bodyPr/>
                    <a:lstStyle/>
                    <a:p>
                      <a:endParaRPr lang="en-US" sz="1200" dirty="0"/>
                    </a:p>
                  </a:txBody>
                  <a:tcPr/>
                </a:tc>
                <a:tc>
                  <a:txBody>
                    <a:bodyPr/>
                    <a:lstStyle/>
                    <a:p>
                      <a:r>
                        <a:rPr lang="nb-NO" sz="1200" dirty="0">
                          <a:solidFill>
                            <a:srgbClr val="FF0000"/>
                          </a:solidFill>
                        </a:rPr>
                        <a:t>16kg</a:t>
                      </a:r>
                      <a:endParaRPr lang="en-US" sz="1200" dirty="0">
                        <a:solidFill>
                          <a:srgbClr val="FF0000"/>
                        </a:solidFill>
                      </a:endParaRPr>
                    </a:p>
                  </a:txBody>
                  <a:tcPr/>
                </a:tc>
                <a:extLst>
                  <a:ext uri="{0D108BD9-81ED-4DB2-BD59-A6C34878D82A}">
                    <a16:rowId xmlns:a16="http://schemas.microsoft.com/office/drawing/2014/main" val="1211063343"/>
                  </a:ext>
                </a:extLst>
              </a:tr>
              <a:tr h="377660">
                <a:tc>
                  <a:txBody>
                    <a:bodyPr/>
                    <a:lstStyle/>
                    <a:p>
                      <a:r>
                        <a:rPr lang="nb-NO" sz="1200" dirty="0"/>
                        <a:t>Vending</a:t>
                      </a:r>
                      <a:endParaRPr lang="en-US" sz="1200" dirty="0"/>
                    </a:p>
                  </a:txBody>
                  <a:tcPr/>
                </a:tc>
                <a:tc>
                  <a:txBody>
                    <a:bodyPr/>
                    <a:lstStyle/>
                    <a:p>
                      <a:r>
                        <a:rPr lang="nb-NO" sz="1200" dirty="0"/>
                        <a:t>2,5 kg</a:t>
                      </a:r>
                      <a:endParaRPr lang="en-US" sz="1200" dirty="0"/>
                    </a:p>
                  </a:txBody>
                  <a:tcPr/>
                </a:tc>
                <a:tc vMerge="1">
                  <a:txBody>
                    <a:bodyPr/>
                    <a:lstStyle/>
                    <a:p>
                      <a:endParaRPr lang="en-US" sz="1200" dirty="0"/>
                    </a:p>
                  </a:txBody>
                  <a:tcPr/>
                </a:tc>
                <a:tc>
                  <a:txBody>
                    <a:bodyPr/>
                    <a:lstStyle/>
                    <a:p>
                      <a:r>
                        <a:rPr lang="nb-NO" sz="1200" dirty="0">
                          <a:solidFill>
                            <a:srgbClr val="FF0000"/>
                          </a:solidFill>
                        </a:rPr>
                        <a:t>10 kg</a:t>
                      </a:r>
                      <a:endParaRPr lang="en-US" sz="1200" dirty="0">
                        <a:solidFill>
                          <a:srgbClr val="FF0000"/>
                        </a:solidFill>
                      </a:endParaRPr>
                    </a:p>
                  </a:txBody>
                  <a:tcPr/>
                </a:tc>
                <a:extLst>
                  <a:ext uri="{0D108BD9-81ED-4DB2-BD59-A6C34878D82A}">
                    <a16:rowId xmlns:a16="http://schemas.microsoft.com/office/drawing/2014/main" val="1308478159"/>
                  </a:ext>
                </a:extLst>
              </a:tr>
              <a:tr h="377660">
                <a:tc>
                  <a:txBody>
                    <a:bodyPr/>
                    <a:lstStyle/>
                    <a:p>
                      <a:r>
                        <a:rPr lang="nb-NO" sz="1200" dirty="0"/>
                        <a:t>Rykk</a:t>
                      </a:r>
                      <a:endParaRPr lang="en-US" sz="1200" dirty="0"/>
                    </a:p>
                  </a:txBody>
                  <a:tcPr/>
                </a:tc>
                <a:tc>
                  <a:txBody>
                    <a:bodyPr/>
                    <a:lstStyle/>
                    <a:p>
                      <a:r>
                        <a:rPr lang="nb-NO" sz="1200" dirty="0"/>
                        <a:t>2,5 kg</a:t>
                      </a:r>
                      <a:endParaRPr lang="en-US" sz="1200" dirty="0"/>
                    </a:p>
                  </a:txBody>
                  <a:tcPr/>
                </a:tc>
                <a:tc vMerge="1">
                  <a:txBody>
                    <a:bodyPr/>
                    <a:lstStyle/>
                    <a:p>
                      <a:endParaRPr lang="en-US" sz="1200" dirty="0"/>
                    </a:p>
                  </a:txBody>
                  <a:tcPr/>
                </a:tc>
                <a:tc>
                  <a:txBody>
                    <a:bodyPr/>
                    <a:lstStyle/>
                    <a:p>
                      <a:r>
                        <a:rPr lang="nb-NO" sz="1200" dirty="0">
                          <a:solidFill>
                            <a:srgbClr val="FF0000"/>
                          </a:solidFill>
                        </a:rPr>
                        <a:t>10 kg</a:t>
                      </a:r>
                      <a:endParaRPr lang="en-US" sz="1200" dirty="0">
                        <a:solidFill>
                          <a:srgbClr val="FF0000"/>
                        </a:solidFill>
                      </a:endParaRPr>
                    </a:p>
                  </a:txBody>
                  <a:tcPr/>
                </a:tc>
                <a:extLst>
                  <a:ext uri="{0D108BD9-81ED-4DB2-BD59-A6C34878D82A}">
                    <a16:rowId xmlns:a16="http://schemas.microsoft.com/office/drawing/2014/main" val="1037878983"/>
                  </a:ext>
                </a:extLst>
              </a:tr>
              <a:tr h="46560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b-NO" sz="1200" dirty="0"/>
                        <a:t>Liakov</a:t>
                      </a:r>
                      <a:endParaRPr lang="en-US" sz="1200" dirty="0"/>
                    </a:p>
                    <a:p>
                      <a:endParaRPr lang="en-US" sz="1200" dirty="0"/>
                    </a:p>
                  </a:txBody>
                  <a:tcPr/>
                </a:tc>
                <a:tc>
                  <a:txBody>
                    <a:bodyPr/>
                    <a:lstStyle/>
                    <a:p>
                      <a:r>
                        <a:rPr lang="nb-NO" sz="1200" dirty="0"/>
                        <a:t>0,5 m</a:t>
                      </a:r>
                      <a:endParaRPr lang="en-US" sz="1200" dirty="0"/>
                    </a:p>
                  </a:txBody>
                  <a:tcPr/>
                </a:tc>
                <a:tc vMerge="1">
                  <a:txBody>
                    <a:bodyPr/>
                    <a:lstStyle/>
                    <a:p>
                      <a:endParaRPr lang="en-US" sz="1200" dirty="0"/>
                    </a:p>
                  </a:txBody>
                  <a:tcPr/>
                </a:tc>
                <a:tc>
                  <a:txBody>
                    <a:bodyPr/>
                    <a:lstStyle/>
                    <a:p>
                      <a:r>
                        <a:rPr lang="nb-NO" sz="1200" dirty="0">
                          <a:solidFill>
                            <a:srgbClr val="FF0000"/>
                          </a:solidFill>
                        </a:rPr>
                        <a:t>2 m</a:t>
                      </a:r>
                      <a:endParaRPr lang="en-US" sz="1200" dirty="0">
                        <a:solidFill>
                          <a:srgbClr val="FF0000"/>
                        </a:solidFill>
                      </a:endParaRPr>
                    </a:p>
                  </a:txBody>
                  <a:tcPr/>
                </a:tc>
                <a:extLst>
                  <a:ext uri="{0D108BD9-81ED-4DB2-BD59-A6C34878D82A}">
                    <a16:rowId xmlns:a16="http://schemas.microsoft.com/office/drawing/2014/main" val="2026201077"/>
                  </a:ext>
                </a:extLst>
              </a:tr>
              <a:tr h="377660">
                <a:tc>
                  <a:txBody>
                    <a:bodyPr/>
                    <a:lstStyle/>
                    <a:p>
                      <a:r>
                        <a:rPr lang="nb-NO" sz="1200" dirty="0"/>
                        <a:t>Stille lengde</a:t>
                      </a:r>
                      <a:endParaRPr lang="en-US" sz="1200" dirty="0"/>
                    </a:p>
                  </a:txBody>
                  <a:tcPr/>
                </a:tc>
                <a:tc>
                  <a:txBody>
                    <a:bodyPr/>
                    <a:lstStyle/>
                    <a:p>
                      <a:r>
                        <a:rPr lang="nb-NO" sz="1200" dirty="0"/>
                        <a:t>4 cm</a:t>
                      </a:r>
                      <a:endParaRPr lang="en-US" sz="1200" dirty="0"/>
                    </a:p>
                  </a:txBody>
                  <a:tcPr/>
                </a:tc>
                <a:tc vMerge="1">
                  <a:txBody>
                    <a:bodyPr/>
                    <a:lstStyle/>
                    <a:p>
                      <a:endParaRPr lang="en-US" sz="1200" dirty="0"/>
                    </a:p>
                  </a:txBody>
                  <a:tcPr/>
                </a:tc>
                <a:tc>
                  <a:txBody>
                    <a:bodyPr/>
                    <a:lstStyle/>
                    <a:p>
                      <a:r>
                        <a:rPr lang="nb-NO" sz="1200" dirty="0">
                          <a:solidFill>
                            <a:srgbClr val="FF0000"/>
                          </a:solidFill>
                        </a:rPr>
                        <a:t>16 cm</a:t>
                      </a:r>
                      <a:endParaRPr lang="en-US" sz="1200" dirty="0">
                        <a:solidFill>
                          <a:srgbClr val="FF0000"/>
                        </a:solidFill>
                      </a:endParaRPr>
                    </a:p>
                  </a:txBody>
                  <a:tcPr/>
                </a:tc>
                <a:extLst>
                  <a:ext uri="{0D108BD9-81ED-4DB2-BD59-A6C34878D82A}">
                    <a16:rowId xmlns:a16="http://schemas.microsoft.com/office/drawing/2014/main" val="864014089"/>
                  </a:ext>
                </a:extLst>
              </a:tr>
              <a:tr h="377660">
                <a:tc>
                  <a:txBody>
                    <a:bodyPr/>
                    <a:lstStyle/>
                    <a:p>
                      <a:r>
                        <a:rPr lang="nb-NO" sz="1200" dirty="0"/>
                        <a:t>Sleng 2kg</a:t>
                      </a:r>
                      <a:endParaRPr lang="en-US" sz="1200" dirty="0"/>
                    </a:p>
                  </a:txBody>
                  <a:tcPr/>
                </a:tc>
                <a:tc>
                  <a:txBody>
                    <a:bodyPr/>
                    <a:lstStyle/>
                    <a:p>
                      <a:r>
                        <a:rPr lang="nb-NO" sz="1200" dirty="0"/>
                        <a:t>0,7 m</a:t>
                      </a:r>
                      <a:endParaRPr lang="en-US" sz="1200" dirty="0"/>
                    </a:p>
                  </a:txBody>
                  <a:tcPr/>
                </a:tc>
                <a:tc vMerge="1">
                  <a:txBody>
                    <a:bodyPr/>
                    <a:lstStyle/>
                    <a:p>
                      <a:endParaRPr lang="en-US" sz="1200" dirty="0"/>
                    </a:p>
                  </a:txBody>
                  <a:tcPr/>
                </a:tc>
                <a:tc>
                  <a:txBody>
                    <a:bodyPr/>
                    <a:lstStyle/>
                    <a:p>
                      <a:r>
                        <a:rPr lang="nb-NO" sz="1200" dirty="0">
                          <a:solidFill>
                            <a:srgbClr val="FF0000"/>
                          </a:solidFill>
                        </a:rPr>
                        <a:t>2,8</a:t>
                      </a:r>
                      <a:endParaRPr lang="en-US" sz="1200" dirty="0">
                        <a:solidFill>
                          <a:srgbClr val="FF0000"/>
                        </a:solidFill>
                      </a:endParaRPr>
                    </a:p>
                  </a:txBody>
                  <a:tcPr/>
                </a:tc>
                <a:extLst>
                  <a:ext uri="{0D108BD9-81ED-4DB2-BD59-A6C34878D82A}">
                    <a16:rowId xmlns:a16="http://schemas.microsoft.com/office/drawing/2014/main" val="2465421186"/>
                  </a:ext>
                </a:extLst>
              </a:tr>
            </a:tbl>
          </a:graphicData>
        </a:graphic>
      </p:graphicFrame>
      <p:sp>
        <p:nvSpPr>
          <p:cNvPr id="137" name="Rectangle 136">
            <a:extLst>
              <a:ext uri="{FF2B5EF4-FFF2-40B4-BE49-F238E27FC236}">
                <a16:creationId xmlns:a16="http://schemas.microsoft.com/office/drawing/2014/main" id="{FD33A458-7C37-45A7-BCCA-E533C653B7F2}"/>
              </a:ext>
            </a:extLst>
          </p:cNvPr>
          <p:cNvSpPr/>
          <p:nvPr/>
        </p:nvSpPr>
        <p:spPr>
          <a:xfrm>
            <a:off x="9208496" y="2401870"/>
            <a:ext cx="809625" cy="814777"/>
          </a:xfrm>
          <a:prstGeom prst="rect">
            <a:avLst/>
          </a:prstGeom>
          <a:solidFill>
            <a:schemeClr val="bg1">
              <a:lumMod val="50000"/>
              <a:lumOff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8" name="TextBox 137">
            <a:extLst>
              <a:ext uri="{FF2B5EF4-FFF2-40B4-BE49-F238E27FC236}">
                <a16:creationId xmlns:a16="http://schemas.microsoft.com/office/drawing/2014/main" id="{B70FE746-E773-44FE-9C8C-F343C7A5BD62}"/>
              </a:ext>
            </a:extLst>
          </p:cNvPr>
          <p:cNvSpPr txBox="1"/>
          <p:nvPr/>
        </p:nvSpPr>
        <p:spPr>
          <a:xfrm>
            <a:off x="7218890" y="5016886"/>
            <a:ext cx="5198859" cy="338554"/>
          </a:xfrm>
          <a:prstGeom prst="rect">
            <a:avLst/>
          </a:prstGeom>
          <a:noFill/>
        </p:spPr>
        <p:txBody>
          <a:bodyPr wrap="none" rtlCol="0">
            <a:spAutoFit/>
          </a:bodyPr>
          <a:lstStyle/>
          <a:p>
            <a:r>
              <a:rPr lang="nb-NO" sz="1600" dirty="0"/>
              <a:t>Sterkeste område:  Styrke  |  Eksplosivitet  | Teknikk</a:t>
            </a:r>
            <a:endParaRPr lang="en-US" sz="1600" dirty="0"/>
          </a:p>
        </p:txBody>
      </p:sp>
      <p:sp>
        <p:nvSpPr>
          <p:cNvPr id="139" name="TextBox 138">
            <a:extLst>
              <a:ext uri="{FF2B5EF4-FFF2-40B4-BE49-F238E27FC236}">
                <a16:creationId xmlns:a16="http://schemas.microsoft.com/office/drawing/2014/main" id="{D2FBFDA8-FA6B-4725-808F-1ABE53E42192}"/>
              </a:ext>
            </a:extLst>
          </p:cNvPr>
          <p:cNvSpPr txBox="1"/>
          <p:nvPr/>
        </p:nvSpPr>
        <p:spPr>
          <a:xfrm>
            <a:off x="6752042" y="5384299"/>
            <a:ext cx="5625258" cy="338554"/>
          </a:xfrm>
          <a:prstGeom prst="rect">
            <a:avLst/>
          </a:prstGeom>
          <a:noFill/>
        </p:spPr>
        <p:txBody>
          <a:bodyPr wrap="none" rtlCol="0">
            <a:spAutoFit/>
          </a:bodyPr>
          <a:lstStyle/>
          <a:p>
            <a:r>
              <a:rPr lang="nb-NO" sz="1600" dirty="0"/>
              <a:t>Innhentingspotensiale:  Styrke  |  Eksplosivitet  | Teknikk</a:t>
            </a:r>
            <a:endParaRPr lang="en-US" sz="1600" dirty="0"/>
          </a:p>
        </p:txBody>
      </p:sp>
      <p:sp>
        <p:nvSpPr>
          <p:cNvPr id="140" name="TextBox 139">
            <a:extLst>
              <a:ext uri="{FF2B5EF4-FFF2-40B4-BE49-F238E27FC236}">
                <a16:creationId xmlns:a16="http://schemas.microsoft.com/office/drawing/2014/main" id="{4BD46EB7-9DD0-4FD3-99AC-70A6B20ECBC9}"/>
              </a:ext>
            </a:extLst>
          </p:cNvPr>
          <p:cNvSpPr txBox="1"/>
          <p:nvPr/>
        </p:nvSpPr>
        <p:spPr>
          <a:xfrm>
            <a:off x="2331585" y="123481"/>
            <a:ext cx="5522859" cy="584775"/>
          </a:xfrm>
          <a:prstGeom prst="rect">
            <a:avLst/>
          </a:prstGeom>
          <a:noFill/>
        </p:spPr>
        <p:txBody>
          <a:bodyPr wrap="none" rtlCol="0">
            <a:spAutoFit/>
          </a:bodyPr>
          <a:lstStyle/>
          <a:p>
            <a:r>
              <a:rPr lang="nb-NO" sz="3200" dirty="0"/>
              <a:t>Egenevaluering – Diskos - Jenter</a:t>
            </a:r>
            <a:endParaRPr lang="en-US" sz="3200" dirty="0"/>
          </a:p>
        </p:txBody>
      </p:sp>
      <p:cxnSp>
        <p:nvCxnSpPr>
          <p:cNvPr id="141" name="Straight Connector 140">
            <a:extLst>
              <a:ext uri="{FF2B5EF4-FFF2-40B4-BE49-F238E27FC236}">
                <a16:creationId xmlns:a16="http://schemas.microsoft.com/office/drawing/2014/main" id="{CD7557AC-4306-424A-A0C3-586589A40CE8}"/>
              </a:ext>
            </a:extLst>
          </p:cNvPr>
          <p:cNvCxnSpPr>
            <a:cxnSpLocks/>
          </p:cNvCxnSpPr>
          <p:nvPr/>
        </p:nvCxnSpPr>
        <p:spPr>
          <a:xfrm>
            <a:off x="6715351" y="854340"/>
            <a:ext cx="66675" cy="5777934"/>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42" name="Straight Connector 141">
            <a:extLst>
              <a:ext uri="{FF2B5EF4-FFF2-40B4-BE49-F238E27FC236}">
                <a16:creationId xmlns:a16="http://schemas.microsoft.com/office/drawing/2014/main" id="{1F9B979E-3550-4CF2-A1A3-F8B85481C26F}"/>
              </a:ext>
            </a:extLst>
          </p:cNvPr>
          <p:cNvCxnSpPr>
            <a:cxnSpLocks/>
          </p:cNvCxnSpPr>
          <p:nvPr/>
        </p:nvCxnSpPr>
        <p:spPr>
          <a:xfrm flipV="1">
            <a:off x="6772275" y="4388641"/>
            <a:ext cx="5205609" cy="27245"/>
          </a:xfrm>
          <a:prstGeom prst="line">
            <a:avLst/>
          </a:prstGeom>
          <a:ln>
            <a:solidFill>
              <a:schemeClr val="tx1"/>
            </a:solidFill>
            <a:prstDash val="lgDash"/>
          </a:ln>
        </p:spPr>
        <p:style>
          <a:lnRef idx="1">
            <a:schemeClr val="accent1"/>
          </a:lnRef>
          <a:fillRef idx="0">
            <a:schemeClr val="accent1"/>
          </a:fillRef>
          <a:effectRef idx="0">
            <a:schemeClr val="accent1"/>
          </a:effectRef>
          <a:fontRef idx="minor">
            <a:schemeClr val="tx1"/>
          </a:fontRef>
        </p:style>
      </p:cxnSp>
      <p:sp>
        <p:nvSpPr>
          <p:cNvPr id="143" name="TextBox 142">
            <a:extLst>
              <a:ext uri="{FF2B5EF4-FFF2-40B4-BE49-F238E27FC236}">
                <a16:creationId xmlns:a16="http://schemas.microsoft.com/office/drawing/2014/main" id="{54D8342B-8302-4148-89C0-731C8BD847D7}"/>
              </a:ext>
            </a:extLst>
          </p:cNvPr>
          <p:cNvSpPr txBox="1"/>
          <p:nvPr/>
        </p:nvSpPr>
        <p:spPr>
          <a:xfrm rot="19736177">
            <a:off x="501821" y="399542"/>
            <a:ext cx="1698555" cy="369332"/>
          </a:xfrm>
          <a:prstGeom prst="rect">
            <a:avLst/>
          </a:prstGeom>
          <a:noFill/>
        </p:spPr>
        <p:txBody>
          <a:bodyPr wrap="square" rtlCol="0">
            <a:spAutoFit/>
          </a:bodyPr>
          <a:lstStyle/>
          <a:p>
            <a:r>
              <a:rPr lang="nb-NO" dirty="0">
                <a:solidFill>
                  <a:srgbClr val="FF0000"/>
                </a:solidFill>
              </a:rPr>
              <a:t>EKSEMPEL</a:t>
            </a:r>
            <a:endParaRPr lang="en-US" dirty="0">
              <a:solidFill>
                <a:srgbClr val="FF0000"/>
              </a:solidFill>
            </a:endParaRPr>
          </a:p>
        </p:txBody>
      </p:sp>
      <p:cxnSp>
        <p:nvCxnSpPr>
          <p:cNvPr id="144" name="Straight Connector 143">
            <a:extLst>
              <a:ext uri="{FF2B5EF4-FFF2-40B4-BE49-F238E27FC236}">
                <a16:creationId xmlns:a16="http://schemas.microsoft.com/office/drawing/2014/main" id="{1217C1A0-364F-45BC-9199-34C7947577BB}"/>
              </a:ext>
            </a:extLst>
          </p:cNvPr>
          <p:cNvCxnSpPr/>
          <p:nvPr/>
        </p:nvCxnSpPr>
        <p:spPr>
          <a:xfrm>
            <a:off x="3735314" y="2559320"/>
            <a:ext cx="1441537" cy="325501"/>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45" name="Straight Connector 144">
            <a:extLst>
              <a:ext uri="{FF2B5EF4-FFF2-40B4-BE49-F238E27FC236}">
                <a16:creationId xmlns:a16="http://schemas.microsoft.com/office/drawing/2014/main" id="{F9233F2A-A135-4519-899B-E4EA335C57F2}"/>
              </a:ext>
            </a:extLst>
          </p:cNvPr>
          <p:cNvCxnSpPr>
            <a:cxnSpLocks/>
            <a:stCxn id="101" idx="2"/>
          </p:cNvCxnSpPr>
          <p:nvPr/>
        </p:nvCxnSpPr>
        <p:spPr>
          <a:xfrm flipH="1" flipV="1">
            <a:off x="5164891" y="2889731"/>
            <a:ext cx="483202" cy="152827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46" name="Straight Connector 145">
            <a:extLst>
              <a:ext uri="{FF2B5EF4-FFF2-40B4-BE49-F238E27FC236}">
                <a16:creationId xmlns:a16="http://schemas.microsoft.com/office/drawing/2014/main" id="{DE78C74B-F04E-4C43-B8A1-9AE222F65E62}"/>
              </a:ext>
            </a:extLst>
          </p:cNvPr>
          <p:cNvCxnSpPr>
            <a:cxnSpLocks/>
            <a:stCxn id="101" idx="2"/>
            <a:endCxn id="108" idx="2"/>
          </p:cNvCxnSpPr>
          <p:nvPr/>
        </p:nvCxnSpPr>
        <p:spPr>
          <a:xfrm flipH="1">
            <a:off x="4528970" y="4418001"/>
            <a:ext cx="1119123" cy="1094565"/>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47" name="Straight Connector 146">
            <a:extLst>
              <a:ext uri="{FF2B5EF4-FFF2-40B4-BE49-F238E27FC236}">
                <a16:creationId xmlns:a16="http://schemas.microsoft.com/office/drawing/2014/main" id="{FB42225F-D800-438B-87AD-86BED829E4B7}"/>
              </a:ext>
            </a:extLst>
          </p:cNvPr>
          <p:cNvCxnSpPr>
            <a:cxnSpLocks/>
            <a:stCxn id="115" idx="0"/>
            <a:endCxn id="108" idx="2"/>
          </p:cNvCxnSpPr>
          <p:nvPr/>
        </p:nvCxnSpPr>
        <p:spPr>
          <a:xfrm>
            <a:off x="3123986" y="5338605"/>
            <a:ext cx="1404984" cy="173961"/>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48" name="Straight Connector 147">
            <a:extLst>
              <a:ext uri="{FF2B5EF4-FFF2-40B4-BE49-F238E27FC236}">
                <a16:creationId xmlns:a16="http://schemas.microsoft.com/office/drawing/2014/main" id="{57938BC0-C6F9-4D54-849A-6BD007CB1E7A}"/>
              </a:ext>
            </a:extLst>
          </p:cNvPr>
          <p:cNvCxnSpPr>
            <a:cxnSpLocks/>
            <a:stCxn id="115" idx="0"/>
          </p:cNvCxnSpPr>
          <p:nvPr/>
        </p:nvCxnSpPr>
        <p:spPr>
          <a:xfrm flipH="1" flipV="1">
            <a:off x="2206228" y="4401585"/>
            <a:ext cx="917758" cy="93702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49" name="Straight Connector 148">
            <a:extLst>
              <a:ext uri="{FF2B5EF4-FFF2-40B4-BE49-F238E27FC236}">
                <a16:creationId xmlns:a16="http://schemas.microsoft.com/office/drawing/2014/main" id="{976856B6-08C8-4EA0-A0A2-B12FEAB0DA4F}"/>
              </a:ext>
            </a:extLst>
          </p:cNvPr>
          <p:cNvCxnSpPr>
            <a:cxnSpLocks/>
            <a:endCxn id="131" idx="2"/>
          </p:cNvCxnSpPr>
          <p:nvPr/>
        </p:nvCxnSpPr>
        <p:spPr>
          <a:xfrm flipV="1">
            <a:off x="2206228" y="3255768"/>
            <a:ext cx="684826" cy="1142202"/>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50" name="Straight Connector 149">
            <a:extLst>
              <a:ext uri="{FF2B5EF4-FFF2-40B4-BE49-F238E27FC236}">
                <a16:creationId xmlns:a16="http://schemas.microsoft.com/office/drawing/2014/main" id="{EAEF3D44-1706-455D-BC7C-55916206E3B8}"/>
              </a:ext>
            </a:extLst>
          </p:cNvPr>
          <p:cNvCxnSpPr>
            <a:cxnSpLocks/>
            <a:stCxn id="83" idx="0"/>
            <a:endCxn id="131" idx="2"/>
          </p:cNvCxnSpPr>
          <p:nvPr/>
        </p:nvCxnSpPr>
        <p:spPr>
          <a:xfrm flipH="1">
            <a:off x="2891054" y="2584989"/>
            <a:ext cx="847636" cy="670779"/>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151" name="TextBox 150">
            <a:extLst>
              <a:ext uri="{FF2B5EF4-FFF2-40B4-BE49-F238E27FC236}">
                <a16:creationId xmlns:a16="http://schemas.microsoft.com/office/drawing/2014/main" id="{F80448CB-1954-4A1E-B4F0-C35657752D96}"/>
              </a:ext>
            </a:extLst>
          </p:cNvPr>
          <p:cNvSpPr txBox="1"/>
          <p:nvPr/>
        </p:nvSpPr>
        <p:spPr>
          <a:xfrm>
            <a:off x="9336675" y="2653680"/>
            <a:ext cx="486030" cy="369332"/>
          </a:xfrm>
          <a:prstGeom prst="rect">
            <a:avLst/>
          </a:prstGeom>
          <a:noFill/>
        </p:spPr>
        <p:txBody>
          <a:bodyPr wrap="none" rtlCol="0">
            <a:spAutoFit/>
          </a:bodyPr>
          <a:lstStyle/>
          <a:p>
            <a:r>
              <a:rPr lang="nb-NO" dirty="0">
                <a:solidFill>
                  <a:srgbClr val="FF0000"/>
                </a:solidFill>
              </a:rPr>
              <a:t>4m</a:t>
            </a:r>
            <a:endParaRPr lang="en-US" dirty="0">
              <a:solidFill>
                <a:srgbClr val="FF0000"/>
              </a:solidFill>
            </a:endParaRPr>
          </a:p>
        </p:txBody>
      </p:sp>
      <p:sp>
        <p:nvSpPr>
          <p:cNvPr id="152" name="Oval 151">
            <a:extLst>
              <a:ext uri="{FF2B5EF4-FFF2-40B4-BE49-F238E27FC236}">
                <a16:creationId xmlns:a16="http://schemas.microsoft.com/office/drawing/2014/main" id="{F144E56E-6FF6-4003-BF1C-548D32551A21}"/>
              </a:ext>
            </a:extLst>
          </p:cNvPr>
          <p:cNvSpPr/>
          <p:nvPr/>
        </p:nvSpPr>
        <p:spPr>
          <a:xfrm>
            <a:off x="8856445" y="5016886"/>
            <a:ext cx="738057" cy="332854"/>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3" name="Oval 152">
            <a:extLst>
              <a:ext uri="{FF2B5EF4-FFF2-40B4-BE49-F238E27FC236}">
                <a16:creationId xmlns:a16="http://schemas.microsoft.com/office/drawing/2014/main" id="{8D0296C6-F181-44A5-8F15-5135C5A3EAA2}"/>
              </a:ext>
            </a:extLst>
          </p:cNvPr>
          <p:cNvSpPr/>
          <p:nvPr/>
        </p:nvSpPr>
        <p:spPr>
          <a:xfrm>
            <a:off x="10376593" y="5867185"/>
            <a:ext cx="1292384" cy="332854"/>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54" name="Straight Arrow Connector 153">
            <a:extLst>
              <a:ext uri="{FF2B5EF4-FFF2-40B4-BE49-F238E27FC236}">
                <a16:creationId xmlns:a16="http://schemas.microsoft.com/office/drawing/2014/main" id="{C79D6B48-A874-43B5-B5C4-8711E5FC8C78}"/>
              </a:ext>
            </a:extLst>
          </p:cNvPr>
          <p:cNvCxnSpPr/>
          <p:nvPr/>
        </p:nvCxnSpPr>
        <p:spPr>
          <a:xfrm>
            <a:off x="5876026" y="5103519"/>
            <a:ext cx="896249" cy="280780"/>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58" name="Straight Arrow Connector 157">
            <a:extLst>
              <a:ext uri="{FF2B5EF4-FFF2-40B4-BE49-F238E27FC236}">
                <a16:creationId xmlns:a16="http://schemas.microsoft.com/office/drawing/2014/main" id="{6E398E8E-266E-4B4B-B7A4-303951C7D09F}"/>
              </a:ext>
            </a:extLst>
          </p:cNvPr>
          <p:cNvCxnSpPr>
            <a:cxnSpLocks/>
          </p:cNvCxnSpPr>
          <p:nvPr/>
        </p:nvCxnSpPr>
        <p:spPr>
          <a:xfrm flipH="1">
            <a:off x="9001125" y="498887"/>
            <a:ext cx="704850" cy="334674"/>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60" name="TextBox 159">
            <a:extLst>
              <a:ext uri="{FF2B5EF4-FFF2-40B4-BE49-F238E27FC236}">
                <a16:creationId xmlns:a16="http://schemas.microsoft.com/office/drawing/2014/main" id="{4EE68DE6-0BE4-4A3E-9C65-CC15B1FF1BC1}"/>
              </a:ext>
            </a:extLst>
          </p:cNvPr>
          <p:cNvSpPr txBox="1"/>
          <p:nvPr/>
        </p:nvSpPr>
        <p:spPr>
          <a:xfrm>
            <a:off x="8526680" y="2251"/>
            <a:ext cx="3665320" cy="461665"/>
          </a:xfrm>
          <a:prstGeom prst="rect">
            <a:avLst/>
          </a:prstGeom>
          <a:noFill/>
        </p:spPr>
        <p:txBody>
          <a:bodyPr wrap="square" rtlCol="0">
            <a:spAutoFit/>
          </a:bodyPr>
          <a:lstStyle/>
          <a:p>
            <a:r>
              <a:rPr lang="nb-NO" sz="1200" dirty="0">
                <a:solidFill>
                  <a:srgbClr val="FF0000"/>
                </a:solidFill>
              </a:rPr>
              <a:t>Drøfte fremgangskrav vs arbeidskrav</a:t>
            </a:r>
          </a:p>
          <a:p>
            <a:r>
              <a:rPr lang="nb-NO" sz="1200" dirty="0">
                <a:solidFill>
                  <a:srgbClr val="FF0000"/>
                </a:solidFill>
              </a:rPr>
              <a:t>Fremgangskrav er nivå- og teknikkuavhengig (Nesten)</a:t>
            </a:r>
            <a:endParaRPr lang="en-US" sz="1200" dirty="0">
              <a:solidFill>
                <a:srgbClr val="FF0000"/>
              </a:solidFill>
            </a:endParaRPr>
          </a:p>
        </p:txBody>
      </p:sp>
      <p:cxnSp>
        <p:nvCxnSpPr>
          <p:cNvPr id="3" name="Straight Arrow Connector 2">
            <a:extLst>
              <a:ext uri="{FF2B5EF4-FFF2-40B4-BE49-F238E27FC236}">
                <a16:creationId xmlns:a16="http://schemas.microsoft.com/office/drawing/2014/main" id="{F9AE8685-7C83-4BFC-9887-8B9509538E13}"/>
              </a:ext>
            </a:extLst>
          </p:cNvPr>
          <p:cNvCxnSpPr/>
          <p:nvPr/>
        </p:nvCxnSpPr>
        <p:spPr>
          <a:xfrm flipH="1" flipV="1">
            <a:off x="10617484" y="5658005"/>
            <a:ext cx="152774" cy="189258"/>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55" name="Straight Arrow Connector 154">
            <a:extLst>
              <a:ext uri="{FF2B5EF4-FFF2-40B4-BE49-F238E27FC236}">
                <a16:creationId xmlns:a16="http://schemas.microsoft.com/office/drawing/2014/main" id="{EC6B4DE0-6536-4290-8716-CB031FA23379}"/>
              </a:ext>
            </a:extLst>
          </p:cNvPr>
          <p:cNvCxnSpPr>
            <a:cxnSpLocks/>
          </p:cNvCxnSpPr>
          <p:nvPr/>
        </p:nvCxnSpPr>
        <p:spPr>
          <a:xfrm flipV="1">
            <a:off x="11303374" y="5658005"/>
            <a:ext cx="79001" cy="189258"/>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8" name="Date Placeholder 7">
            <a:extLst>
              <a:ext uri="{FF2B5EF4-FFF2-40B4-BE49-F238E27FC236}">
                <a16:creationId xmlns:a16="http://schemas.microsoft.com/office/drawing/2014/main" id="{3AAF3877-F00D-4D70-A2DD-9C4DE4AB4100}"/>
              </a:ext>
            </a:extLst>
          </p:cNvPr>
          <p:cNvSpPr>
            <a:spLocks noGrp="1"/>
          </p:cNvSpPr>
          <p:nvPr>
            <p:ph type="dt" sz="half" idx="10"/>
          </p:nvPr>
        </p:nvSpPr>
        <p:spPr/>
        <p:txBody>
          <a:bodyPr/>
          <a:lstStyle/>
          <a:p>
            <a:r>
              <a:rPr lang="en-US"/>
              <a:t>02/11/2018</a:t>
            </a:r>
            <a:endParaRPr lang="en-US" dirty="0"/>
          </a:p>
        </p:txBody>
      </p:sp>
      <p:sp>
        <p:nvSpPr>
          <p:cNvPr id="9" name="Footer Placeholder 8">
            <a:extLst>
              <a:ext uri="{FF2B5EF4-FFF2-40B4-BE49-F238E27FC236}">
                <a16:creationId xmlns:a16="http://schemas.microsoft.com/office/drawing/2014/main" id="{CA33BBA1-DE2E-46E9-B8DD-A6B632B5B0EE}"/>
              </a:ext>
            </a:extLst>
          </p:cNvPr>
          <p:cNvSpPr>
            <a:spLocks noGrp="1"/>
          </p:cNvSpPr>
          <p:nvPr>
            <p:ph type="ftr" sz="quarter" idx="11"/>
          </p:nvPr>
        </p:nvSpPr>
        <p:spPr/>
        <p:txBody>
          <a:bodyPr/>
          <a:lstStyle/>
          <a:p>
            <a:r>
              <a:rPr lang="nb-NO"/>
              <a:t>Magnus R. Aunevik-Berntsen</a:t>
            </a:r>
            <a:endParaRPr lang="en-US" dirty="0"/>
          </a:p>
        </p:txBody>
      </p:sp>
    </p:spTree>
    <p:extLst>
      <p:ext uri="{BB962C8B-B14F-4D97-AF65-F5344CB8AC3E}">
        <p14:creationId xmlns:p14="http://schemas.microsoft.com/office/powerpoint/2010/main" val="29731072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9100C8-9F4A-4367-BFD9-9AAC6E7FAEEB}"/>
              </a:ext>
            </a:extLst>
          </p:cNvPr>
          <p:cNvSpPr>
            <a:spLocks noGrp="1"/>
          </p:cNvSpPr>
          <p:nvPr>
            <p:ph type="title"/>
          </p:nvPr>
        </p:nvSpPr>
        <p:spPr/>
        <p:txBody>
          <a:bodyPr/>
          <a:lstStyle/>
          <a:p>
            <a:r>
              <a:rPr lang="nb-NO" dirty="0"/>
              <a:t>Ola Stunes Isene</a:t>
            </a:r>
            <a:endParaRPr lang="en-US" dirty="0"/>
          </a:p>
        </p:txBody>
      </p:sp>
      <p:pic>
        <p:nvPicPr>
          <p:cNvPr id="1026" name="Picture 2" descr="https://scontent.fsvg1-1.fna.fbcdn.net/v/t1.15752-9/41976603_309202923223110_7843416194454388736_n.png?_nc_cat=102&amp;_nc_ht=scontent.fsvg1-1.fna&amp;oh=31249781877d5490ee1ffd11cc942daa&amp;oe=5C85F3B2">
            <a:extLst>
              <a:ext uri="{FF2B5EF4-FFF2-40B4-BE49-F238E27FC236}">
                <a16:creationId xmlns:a16="http://schemas.microsoft.com/office/drawing/2014/main" id="{2451141B-C0B9-41F0-AE22-0E3997EE92F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50976" y="1304924"/>
            <a:ext cx="9507499" cy="5362657"/>
          </a:xfrm>
          <a:prstGeom prst="rect">
            <a:avLst/>
          </a:prstGeom>
          <a:noFill/>
          <a:extLst>
            <a:ext uri="{909E8E84-426E-40DD-AFC4-6F175D3DCCD1}">
              <a14:hiddenFill xmlns:a14="http://schemas.microsoft.com/office/drawing/2010/main">
                <a:solidFill>
                  <a:srgbClr val="FFFFFF"/>
                </a:solidFill>
              </a14:hiddenFill>
            </a:ext>
          </a:extLst>
        </p:spPr>
      </p:pic>
      <p:cxnSp>
        <p:nvCxnSpPr>
          <p:cNvPr id="6" name="Straight Connector 5">
            <a:extLst>
              <a:ext uri="{FF2B5EF4-FFF2-40B4-BE49-F238E27FC236}">
                <a16:creationId xmlns:a16="http://schemas.microsoft.com/office/drawing/2014/main" id="{31D1ADEF-CF71-4082-85BB-C600F44A6228}"/>
              </a:ext>
            </a:extLst>
          </p:cNvPr>
          <p:cNvCxnSpPr/>
          <p:nvPr/>
        </p:nvCxnSpPr>
        <p:spPr>
          <a:xfrm>
            <a:off x="838200" y="4876800"/>
            <a:ext cx="93345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7" name="Date Placeholder 6">
            <a:extLst>
              <a:ext uri="{FF2B5EF4-FFF2-40B4-BE49-F238E27FC236}">
                <a16:creationId xmlns:a16="http://schemas.microsoft.com/office/drawing/2014/main" id="{4BD4E93B-A8A8-4E2D-983C-076E31E33FB8}"/>
              </a:ext>
            </a:extLst>
          </p:cNvPr>
          <p:cNvSpPr>
            <a:spLocks noGrp="1"/>
          </p:cNvSpPr>
          <p:nvPr>
            <p:ph type="dt" sz="half" idx="10"/>
          </p:nvPr>
        </p:nvSpPr>
        <p:spPr/>
        <p:txBody>
          <a:bodyPr/>
          <a:lstStyle/>
          <a:p>
            <a:r>
              <a:rPr lang="en-US"/>
              <a:t>02/11/2018</a:t>
            </a:r>
            <a:endParaRPr lang="en-US" dirty="0"/>
          </a:p>
        </p:txBody>
      </p:sp>
      <p:sp>
        <p:nvSpPr>
          <p:cNvPr id="8" name="Footer Placeholder 7">
            <a:extLst>
              <a:ext uri="{FF2B5EF4-FFF2-40B4-BE49-F238E27FC236}">
                <a16:creationId xmlns:a16="http://schemas.microsoft.com/office/drawing/2014/main" id="{740B5FB5-AC79-43F8-B966-A5A7FE0A0A43}"/>
              </a:ext>
            </a:extLst>
          </p:cNvPr>
          <p:cNvSpPr>
            <a:spLocks noGrp="1"/>
          </p:cNvSpPr>
          <p:nvPr>
            <p:ph type="ftr" sz="quarter" idx="11"/>
          </p:nvPr>
        </p:nvSpPr>
        <p:spPr/>
        <p:txBody>
          <a:bodyPr/>
          <a:lstStyle/>
          <a:p>
            <a:r>
              <a:rPr lang="nb-NO"/>
              <a:t>Magnus R. Aunevik-Berntsen</a:t>
            </a:r>
            <a:endParaRPr lang="en-US" dirty="0"/>
          </a:p>
        </p:txBody>
      </p:sp>
    </p:spTree>
    <p:extLst>
      <p:ext uri="{BB962C8B-B14F-4D97-AF65-F5344CB8AC3E}">
        <p14:creationId xmlns:p14="http://schemas.microsoft.com/office/powerpoint/2010/main" val="401795357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F5E372-42CC-4BA9-B80B-57741A34F42A}"/>
              </a:ext>
            </a:extLst>
          </p:cNvPr>
          <p:cNvSpPr>
            <a:spLocks noGrp="1"/>
          </p:cNvSpPr>
          <p:nvPr>
            <p:ph type="title"/>
          </p:nvPr>
        </p:nvSpPr>
        <p:spPr/>
        <p:txBody>
          <a:bodyPr/>
          <a:lstStyle/>
          <a:p>
            <a:r>
              <a:rPr lang="nb-NO" dirty="0"/>
              <a:t>Alle regler er til for å brytes</a:t>
            </a:r>
            <a:endParaRPr lang="en-US" dirty="0"/>
          </a:p>
        </p:txBody>
      </p:sp>
      <p:sp>
        <p:nvSpPr>
          <p:cNvPr id="3" name="Content Placeholder 2">
            <a:extLst>
              <a:ext uri="{FF2B5EF4-FFF2-40B4-BE49-F238E27FC236}">
                <a16:creationId xmlns:a16="http://schemas.microsoft.com/office/drawing/2014/main" id="{D555E1DE-805E-4D13-AB0C-9562E78D2F8A}"/>
              </a:ext>
            </a:extLst>
          </p:cNvPr>
          <p:cNvSpPr>
            <a:spLocks noGrp="1"/>
          </p:cNvSpPr>
          <p:nvPr>
            <p:ph idx="1"/>
          </p:nvPr>
        </p:nvSpPr>
        <p:spPr/>
        <p:txBody>
          <a:bodyPr/>
          <a:lstStyle/>
          <a:p>
            <a:r>
              <a:rPr lang="nb-NO" dirty="0"/>
              <a:t>Kaja Mørch Pettersens kapasitetsprofil</a:t>
            </a:r>
            <a:endParaRPr lang="en-US" dirty="0"/>
          </a:p>
        </p:txBody>
      </p:sp>
      <p:sp>
        <p:nvSpPr>
          <p:cNvPr id="4" name="Date Placeholder 3">
            <a:extLst>
              <a:ext uri="{FF2B5EF4-FFF2-40B4-BE49-F238E27FC236}">
                <a16:creationId xmlns:a16="http://schemas.microsoft.com/office/drawing/2014/main" id="{C859A55E-B25E-4791-A1CC-BC28CB130CB8}"/>
              </a:ext>
            </a:extLst>
          </p:cNvPr>
          <p:cNvSpPr>
            <a:spLocks noGrp="1"/>
          </p:cNvSpPr>
          <p:nvPr>
            <p:ph type="dt" sz="half" idx="10"/>
          </p:nvPr>
        </p:nvSpPr>
        <p:spPr/>
        <p:txBody>
          <a:bodyPr/>
          <a:lstStyle/>
          <a:p>
            <a:r>
              <a:rPr lang="en-US"/>
              <a:t>02/11/2018</a:t>
            </a:r>
            <a:endParaRPr lang="en-US" dirty="0"/>
          </a:p>
        </p:txBody>
      </p:sp>
      <p:sp>
        <p:nvSpPr>
          <p:cNvPr id="5" name="Footer Placeholder 4">
            <a:extLst>
              <a:ext uri="{FF2B5EF4-FFF2-40B4-BE49-F238E27FC236}">
                <a16:creationId xmlns:a16="http://schemas.microsoft.com/office/drawing/2014/main" id="{01ACACF5-96AC-4FED-A2AD-C8A3296490F6}"/>
              </a:ext>
            </a:extLst>
          </p:cNvPr>
          <p:cNvSpPr>
            <a:spLocks noGrp="1"/>
          </p:cNvSpPr>
          <p:nvPr>
            <p:ph type="ftr" sz="quarter" idx="11"/>
          </p:nvPr>
        </p:nvSpPr>
        <p:spPr/>
        <p:txBody>
          <a:bodyPr/>
          <a:lstStyle/>
          <a:p>
            <a:r>
              <a:rPr lang="nb-NO"/>
              <a:t>Magnus R. Aunevik-Berntsen</a:t>
            </a:r>
            <a:endParaRPr lang="en-US" dirty="0"/>
          </a:p>
        </p:txBody>
      </p:sp>
    </p:spTree>
    <p:extLst>
      <p:ext uri="{BB962C8B-B14F-4D97-AF65-F5344CB8AC3E}">
        <p14:creationId xmlns:p14="http://schemas.microsoft.com/office/powerpoint/2010/main" val="426967543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a:extLst>
              <a:ext uri="{FF2B5EF4-FFF2-40B4-BE49-F238E27FC236}">
                <a16:creationId xmlns:a16="http://schemas.microsoft.com/office/drawing/2014/main" id="{DAC81A45-BC48-42B1-94A8-3B618DF43B2E}"/>
              </a:ext>
            </a:extLst>
          </p:cNvPr>
          <p:cNvGraphicFramePr>
            <a:graphicFrameLocks noGrp="1"/>
          </p:cNvGraphicFramePr>
          <p:nvPr>
            <p:extLst>
              <p:ext uri="{D42A27DB-BD31-4B8C-83A1-F6EECF244321}">
                <p14:modId xmlns:p14="http://schemas.microsoft.com/office/powerpoint/2010/main" val="359054317"/>
              </p:ext>
            </p:extLst>
          </p:nvPr>
        </p:nvGraphicFramePr>
        <p:xfrm>
          <a:off x="6924690" y="1301534"/>
          <a:ext cx="5011339" cy="2899056"/>
        </p:xfrm>
        <a:graphic>
          <a:graphicData uri="http://schemas.openxmlformats.org/drawingml/2006/table">
            <a:tbl>
              <a:tblPr firstRow="1" bandRow="1">
                <a:tableStyleId>{5C22544A-7EE6-4342-B048-85BDC9FD1C3A}</a:tableStyleId>
              </a:tblPr>
              <a:tblGrid>
                <a:gridCol w="952485">
                  <a:extLst>
                    <a:ext uri="{9D8B030D-6E8A-4147-A177-3AD203B41FA5}">
                      <a16:colId xmlns:a16="http://schemas.microsoft.com/office/drawing/2014/main" val="2519103240"/>
                    </a:ext>
                  </a:extLst>
                </a:gridCol>
                <a:gridCol w="828675">
                  <a:extLst>
                    <a:ext uri="{9D8B030D-6E8A-4147-A177-3AD203B41FA5}">
                      <a16:colId xmlns:a16="http://schemas.microsoft.com/office/drawing/2014/main" val="730542394"/>
                    </a:ext>
                  </a:extLst>
                </a:gridCol>
                <a:gridCol w="1762125">
                  <a:extLst>
                    <a:ext uri="{9D8B030D-6E8A-4147-A177-3AD203B41FA5}">
                      <a16:colId xmlns:a16="http://schemas.microsoft.com/office/drawing/2014/main" val="2210732052"/>
                    </a:ext>
                  </a:extLst>
                </a:gridCol>
                <a:gridCol w="1468054">
                  <a:extLst>
                    <a:ext uri="{9D8B030D-6E8A-4147-A177-3AD203B41FA5}">
                      <a16:colId xmlns:a16="http://schemas.microsoft.com/office/drawing/2014/main" val="3976326057"/>
                    </a:ext>
                  </a:extLst>
                </a:gridCol>
              </a:tblGrid>
              <a:tr h="465608">
                <a:tc>
                  <a:txBody>
                    <a:bodyPr/>
                    <a:lstStyle/>
                    <a:p>
                      <a:r>
                        <a:rPr lang="nb-NO" sz="1200" dirty="0"/>
                        <a:t>Øvelse</a:t>
                      </a:r>
                      <a:endParaRPr lang="en-US" sz="1200" dirty="0"/>
                    </a:p>
                  </a:txBody>
                  <a:tcPr/>
                </a:tc>
                <a:tc>
                  <a:txBody>
                    <a:bodyPr/>
                    <a:lstStyle/>
                    <a:p>
                      <a:r>
                        <a:rPr lang="nb-NO" sz="1200" dirty="0"/>
                        <a:t>Fremgang per meter</a:t>
                      </a:r>
                      <a:endParaRPr lang="en-US" sz="1200" dirty="0"/>
                    </a:p>
                  </a:txBody>
                  <a:tcPr/>
                </a:tc>
                <a:tc>
                  <a:txBody>
                    <a:bodyPr/>
                    <a:lstStyle/>
                    <a:p>
                      <a:r>
                        <a:rPr lang="nb-NO" sz="1200" dirty="0"/>
                        <a:t>Fremgangsmål i spyd</a:t>
                      </a:r>
                      <a:endParaRPr lang="en-US" sz="1200" dirty="0"/>
                    </a:p>
                  </a:txBody>
                  <a:tcPr/>
                </a:tc>
                <a:tc>
                  <a:txBody>
                    <a:bodyPr/>
                    <a:lstStyle/>
                    <a:p>
                      <a:r>
                        <a:rPr lang="nb-NO" sz="1200" dirty="0"/>
                        <a:t>Fremgangsbehov</a:t>
                      </a:r>
                      <a:endParaRPr lang="en-US" sz="1200" dirty="0"/>
                    </a:p>
                  </a:txBody>
                  <a:tcPr/>
                </a:tc>
                <a:extLst>
                  <a:ext uri="{0D108BD9-81ED-4DB2-BD59-A6C34878D82A}">
                    <a16:rowId xmlns:a16="http://schemas.microsoft.com/office/drawing/2014/main" val="3926666635"/>
                  </a:ext>
                </a:extLst>
              </a:tr>
              <a:tr h="377660">
                <a:tc>
                  <a:txBody>
                    <a:bodyPr/>
                    <a:lstStyle/>
                    <a:p>
                      <a:r>
                        <a:rPr lang="nb-NO" sz="1200" dirty="0"/>
                        <a:t>Benkpress</a:t>
                      </a:r>
                      <a:endParaRPr lang="en-US" sz="1200" dirty="0"/>
                    </a:p>
                  </a:txBody>
                  <a:tcPr/>
                </a:tc>
                <a:tc>
                  <a:txBody>
                    <a:bodyPr/>
                    <a:lstStyle/>
                    <a:p>
                      <a:r>
                        <a:rPr lang="nb-NO" sz="1200" dirty="0"/>
                        <a:t>5kg</a:t>
                      </a:r>
                      <a:endParaRPr lang="en-US" sz="1200" dirty="0"/>
                    </a:p>
                  </a:txBody>
                  <a:tcPr/>
                </a:tc>
                <a:tc rowSpan="6">
                  <a:txBody>
                    <a:bodyPr/>
                    <a:lstStyle/>
                    <a:p>
                      <a:endParaRPr lang="en-US" sz="1200" dirty="0"/>
                    </a:p>
                  </a:txBody>
                  <a:tcPr/>
                </a:tc>
                <a:tc>
                  <a:txBody>
                    <a:bodyPr/>
                    <a:lstStyle/>
                    <a:p>
                      <a:r>
                        <a:rPr lang="nb-NO" sz="1200" dirty="0">
                          <a:solidFill>
                            <a:srgbClr val="FF0000"/>
                          </a:solidFill>
                        </a:rPr>
                        <a:t>10</a:t>
                      </a:r>
                      <a:endParaRPr lang="en-US" sz="1200" dirty="0">
                        <a:solidFill>
                          <a:srgbClr val="FF0000"/>
                        </a:solidFill>
                      </a:endParaRPr>
                    </a:p>
                  </a:txBody>
                  <a:tcPr/>
                </a:tc>
                <a:extLst>
                  <a:ext uri="{0D108BD9-81ED-4DB2-BD59-A6C34878D82A}">
                    <a16:rowId xmlns:a16="http://schemas.microsoft.com/office/drawing/2014/main" val="1103051651"/>
                  </a:ext>
                </a:extLst>
              </a:tr>
              <a:tr h="377660">
                <a:tc>
                  <a:txBody>
                    <a:bodyPr/>
                    <a:lstStyle/>
                    <a:p>
                      <a:r>
                        <a:rPr lang="nb-NO" sz="1200" dirty="0"/>
                        <a:t>Knebøy</a:t>
                      </a:r>
                      <a:endParaRPr lang="en-US" sz="1200" dirty="0"/>
                    </a:p>
                  </a:txBody>
                  <a:tcPr/>
                </a:tc>
                <a:tc>
                  <a:txBody>
                    <a:bodyPr/>
                    <a:lstStyle/>
                    <a:p>
                      <a:r>
                        <a:rPr lang="nb-NO" sz="1200" dirty="0"/>
                        <a:t>4kg</a:t>
                      </a:r>
                      <a:endParaRPr lang="en-US" sz="1200" dirty="0"/>
                    </a:p>
                  </a:txBody>
                  <a:tcPr/>
                </a:tc>
                <a:tc vMerge="1">
                  <a:txBody>
                    <a:bodyPr/>
                    <a:lstStyle/>
                    <a:p>
                      <a:endParaRPr lang="en-US" sz="1200" dirty="0"/>
                    </a:p>
                  </a:txBody>
                  <a:tcPr/>
                </a:tc>
                <a:tc>
                  <a:txBody>
                    <a:bodyPr/>
                    <a:lstStyle/>
                    <a:p>
                      <a:r>
                        <a:rPr lang="nb-NO" sz="1200" dirty="0">
                          <a:solidFill>
                            <a:srgbClr val="FF0000"/>
                          </a:solidFill>
                        </a:rPr>
                        <a:t>8</a:t>
                      </a:r>
                      <a:endParaRPr lang="en-US" sz="1200" dirty="0">
                        <a:solidFill>
                          <a:srgbClr val="FF0000"/>
                        </a:solidFill>
                      </a:endParaRPr>
                    </a:p>
                  </a:txBody>
                  <a:tcPr/>
                </a:tc>
                <a:extLst>
                  <a:ext uri="{0D108BD9-81ED-4DB2-BD59-A6C34878D82A}">
                    <a16:rowId xmlns:a16="http://schemas.microsoft.com/office/drawing/2014/main" val="1211063343"/>
                  </a:ext>
                </a:extLst>
              </a:tr>
              <a:tr h="377660">
                <a:tc>
                  <a:txBody>
                    <a:bodyPr/>
                    <a:lstStyle/>
                    <a:p>
                      <a:r>
                        <a:rPr lang="nb-NO" sz="1200" dirty="0"/>
                        <a:t>Vending</a:t>
                      </a:r>
                      <a:endParaRPr lang="en-US" sz="1200" dirty="0"/>
                    </a:p>
                  </a:txBody>
                  <a:tcPr/>
                </a:tc>
                <a:tc>
                  <a:txBody>
                    <a:bodyPr/>
                    <a:lstStyle/>
                    <a:p>
                      <a:r>
                        <a:rPr lang="nb-NO" sz="1200" dirty="0"/>
                        <a:t>3kg</a:t>
                      </a:r>
                      <a:endParaRPr lang="en-US" sz="1200" dirty="0"/>
                    </a:p>
                  </a:txBody>
                  <a:tcPr/>
                </a:tc>
                <a:tc vMerge="1">
                  <a:txBody>
                    <a:bodyPr/>
                    <a:lstStyle/>
                    <a:p>
                      <a:endParaRPr lang="en-US" sz="1200" dirty="0"/>
                    </a:p>
                  </a:txBody>
                  <a:tcPr/>
                </a:tc>
                <a:tc>
                  <a:txBody>
                    <a:bodyPr/>
                    <a:lstStyle/>
                    <a:p>
                      <a:r>
                        <a:rPr lang="nb-NO" sz="1200" dirty="0">
                          <a:solidFill>
                            <a:srgbClr val="FF0000"/>
                          </a:solidFill>
                        </a:rPr>
                        <a:t>6</a:t>
                      </a:r>
                      <a:endParaRPr lang="en-US" sz="1200" dirty="0">
                        <a:solidFill>
                          <a:srgbClr val="FF0000"/>
                        </a:solidFill>
                      </a:endParaRPr>
                    </a:p>
                  </a:txBody>
                  <a:tcPr/>
                </a:tc>
                <a:extLst>
                  <a:ext uri="{0D108BD9-81ED-4DB2-BD59-A6C34878D82A}">
                    <a16:rowId xmlns:a16="http://schemas.microsoft.com/office/drawing/2014/main" val="1308478159"/>
                  </a:ext>
                </a:extLst>
              </a:tr>
              <a:tr h="377660">
                <a:tc>
                  <a:txBody>
                    <a:bodyPr/>
                    <a:lstStyle/>
                    <a:p>
                      <a:r>
                        <a:rPr lang="nb-NO" sz="1200" dirty="0"/>
                        <a:t>Rykk</a:t>
                      </a:r>
                      <a:endParaRPr lang="en-US" sz="1200" dirty="0"/>
                    </a:p>
                  </a:txBody>
                  <a:tcPr/>
                </a:tc>
                <a:tc>
                  <a:txBody>
                    <a:bodyPr/>
                    <a:lstStyle/>
                    <a:p>
                      <a:r>
                        <a:rPr lang="nb-NO" sz="1200" dirty="0"/>
                        <a:t>3kg</a:t>
                      </a:r>
                      <a:endParaRPr lang="en-US" sz="1200" dirty="0"/>
                    </a:p>
                  </a:txBody>
                  <a:tcPr/>
                </a:tc>
                <a:tc vMerge="1">
                  <a:txBody>
                    <a:bodyPr/>
                    <a:lstStyle/>
                    <a:p>
                      <a:endParaRPr lang="en-US" sz="1200" dirty="0"/>
                    </a:p>
                  </a:txBody>
                  <a:tcPr/>
                </a:tc>
                <a:tc>
                  <a:txBody>
                    <a:bodyPr/>
                    <a:lstStyle/>
                    <a:p>
                      <a:r>
                        <a:rPr lang="nb-NO" sz="1200" dirty="0">
                          <a:solidFill>
                            <a:srgbClr val="FF0000"/>
                          </a:solidFill>
                        </a:rPr>
                        <a:t>6</a:t>
                      </a:r>
                      <a:endParaRPr lang="en-US" sz="1200" dirty="0">
                        <a:solidFill>
                          <a:srgbClr val="FF0000"/>
                        </a:solidFill>
                      </a:endParaRPr>
                    </a:p>
                  </a:txBody>
                  <a:tcPr/>
                </a:tc>
                <a:extLst>
                  <a:ext uri="{0D108BD9-81ED-4DB2-BD59-A6C34878D82A}">
                    <a16:rowId xmlns:a16="http://schemas.microsoft.com/office/drawing/2014/main" val="1037878983"/>
                  </a:ext>
                </a:extLst>
              </a:tr>
              <a:tr h="46560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b-NO" sz="1200" dirty="0"/>
                        <a:t>Liakov</a:t>
                      </a:r>
                      <a:endParaRPr lang="en-US" sz="1200" dirty="0"/>
                    </a:p>
                    <a:p>
                      <a:endParaRPr lang="en-US" sz="1200" dirty="0"/>
                    </a:p>
                  </a:txBody>
                  <a:tcPr/>
                </a:tc>
                <a:tc>
                  <a:txBody>
                    <a:bodyPr/>
                    <a:lstStyle/>
                    <a:p>
                      <a:r>
                        <a:rPr lang="nb-NO" sz="1200" dirty="0"/>
                        <a:t>30cm</a:t>
                      </a:r>
                      <a:endParaRPr lang="en-US" sz="1200" dirty="0"/>
                    </a:p>
                  </a:txBody>
                  <a:tcPr/>
                </a:tc>
                <a:tc vMerge="1">
                  <a:txBody>
                    <a:bodyPr/>
                    <a:lstStyle/>
                    <a:p>
                      <a:endParaRPr lang="en-US" sz="1200" dirty="0"/>
                    </a:p>
                  </a:txBody>
                  <a:tcPr/>
                </a:tc>
                <a:tc>
                  <a:txBody>
                    <a:bodyPr/>
                    <a:lstStyle/>
                    <a:p>
                      <a:r>
                        <a:rPr lang="nb-NO" sz="1200" dirty="0">
                          <a:solidFill>
                            <a:srgbClr val="FF0000"/>
                          </a:solidFill>
                        </a:rPr>
                        <a:t>60cm</a:t>
                      </a:r>
                      <a:endParaRPr lang="en-US" sz="1200" dirty="0">
                        <a:solidFill>
                          <a:srgbClr val="FF0000"/>
                        </a:solidFill>
                      </a:endParaRPr>
                    </a:p>
                  </a:txBody>
                  <a:tcPr/>
                </a:tc>
                <a:extLst>
                  <a:ext uri="{0D108BD9-81ED-4DB2-BD59-A6C34878D82A}">
                    <a16:rowId xmlns:a16="http://schemas.microsoft.com/office/drawing/2014/main" val="2026201077"/>
                  </a:ext>
                </a:extLst>
              </a:tr>
              <a:tr h="377660">
                <a:tc>
                  <a:txBody>
                    <a:bodyPr/>
                    <a:lstStyle/>
                    <a:p>
                      <a:r>
                        <a:rPr lang="nb-NO" sz="1200" dirty="0"/>
                        <a:t>Stille lengde</a:t>
                      </a:r>
                      <a:endParaRPr lang="en-US" sz="1200" dirty="0"/>
                    </a:p>
                  </a:txBody>
                  <a:tcPr/>
                </a:tc>
                <a:tc>
                  <a:txBody>
                    <a:bodyPr/>
                    <a:lstStyle/>
                    <a:p>
                      <a:r>
                        <a:rPr lang="nb-NO" sz="1200" dirty="0"/>
                        <a:t>5cm</a:t>
                      </a:r>
                      <a:endParaRPr lang="en-US" sz="1200" dirty="0"/>
                    </a:p>
                  </a:txBody>
                  <a:tcPr/>
                </a:tc>
                <a:tc vMerge="1">
                  <a:txBody>
                    <a:bodyPr/>
                    <a:lstStyle/>
                    <a:p>
                      <a:endParaRPr lang="en-US" sz="1200" dirty="0"/>
                    </a:p>
                  </a:txBody>
                  <a:tcPr/>
                </a:tc>
                <a:tc>
                  <a:txBody>
                    <a:bodyPr/>
                    <a:lstStyle/>
                    <a:p>
                      <a:r>
                        <a:rPr lang="nb-NO" sz="1200" dirty="0">
                          <a:solidFill>
                            <a:srgbClr val="FF0000"/>
                          </a:solidFill>
                        </a:rPr>
                        <a:t>10cm</a:t>
                      </a:r>
                      <a:endParaRPr lang="en-US" sz="1200" dirty="0">
                        <a:solidFill>
                          <a:srgbClr val="FF0000"/>
                        </a:solidFill>
                      </a:endParaRPr>
                    </a:p>
                  </a:txBody>
                  <a:tcPr/>
                </a:tc>
                <a:extLst>
                  <a:ext uri="{0D108BD9-81ED-4DB2-BD59-A6C34878D82A}">
                    <a16:rowId xmlns:a16="http://schemas.microsoft.com/office/drawing/2014/main" val="864014089"/>
                  </a:ext>
                </a:extLst>
              </a:tr>
            </a:tbl>
          </a:graphicData>
        </a:graphic>
      </p:graphicFrame>
      <p:sp>
        <p:nvSpPr>
          <p:cNvPr id="5" name="Rectangle 4">
            <a:extLst>
              <a:ext uri="{FF2B5EF4-FFF2-40B4-BE49-F238E27FC236}">
                <a16:creationId xmlns:a16="http://schemas.microsoft.com/office/drawing/2014/main" id="{A98713A4-3A04-4AC7-82D5-D6ABDA1121D5}"/>
              </a:ext>
            </a:extLst>
          </p:cNvPr>
          <p:cNvSpPr/>
          <p:nvPr/>
        </p:nvSpPr>
        <p:spPr>
          <a:xfrm>
            <a:off x="9226733" y="2500397"/>
            <a:ext cx="809625" cy="814777"/>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b-NO" dirty="0">
                <a:solidFill>
                  <a:srgbClr val="FF0000"/>
                </a:solidFill>
              </a:rPr>
              <a:t>2</a:t>
            </a:r>
            <a:endParaRPr lang="en-US" dirty="0">
              <a:solidFill>
                <a:srgbClr val="FF0000"/>
              </a:solidFill>
            </a:endParaRPr>
          </a:p>
        </p:txBody>
      </p:sp>
      <p:sp>
        <p:nvSpPr>
          <p:cNvPr id="6" name="TextBox 5">
            <a:extLst>
              <a:ext uri="{FF2B5EF4-FFF2-40B4-BE49-F238E27FC236}">
                <a16:creationId xmlns:a16="http://schemas.microsoft.com/office/drawing/2014/main" id="{5CAB9F5F-B5AB-4164-8E20-5A2F074401E8}"/>
              </a:ext>
            </a:extLst>
          </p:cNvPr>
          <p:cNvSpPr txBox="1"/>
          <p:nvPr/>
        </p:nvSpPr>
        <p:spPr>
          <a:xfrm>
            <a:off x="6942665" y="5016886"/>
            <a:ext cx="5111656" cy="369332"/>
          </a:xfrm>
          <a:prstGeom prst="rect">
            <a:avLst/>
          </a:prstGeom>
          <a:noFill/>
        </p:spPr>
        <p:txBody>
          <a:bodyPr wrap="none" rtlCol="0">
            <a:spAutoFit/>
          </a:bodyPr>
          <a:lstStyle/>
          <a:p>
            <a:r>
              <a:rPr lang="nb-NO" dirty="0"/>
              <a:t>Sterkeste område:  Styrke  |  Eksplosivitet  | Teknikk</a:t>
            </a:r>
            <a:endParaRPr lang="en-US" dirty="0"/>
          </a:p>
        </p:txBody>
      </p:sp>
      <p:sp>
        <p:nvSpPr>
          <p:cNvPr id="7" name="TextBox 6">
            <a:extLst>
              <a:ext uri="{FF2B5EF4-FFF2-40B4-BE49-F238E27FC236}">
                <a16:creationId xmlns:a16="http://schemas.microsoft.com/office/drawing/2014/main" id="{E42C1D21-7921-4A01-8D55-ED06D1A10D29}"/>
              </a:ext>
            </a:extLst>
          </p:cNvPr>
          <p:cNvSpPr txBox="1"/>
          <p:nvPr/>
        </p:nvSpPr>
        <p:spPr>
          <a:xfrm>
            <a:off x="6475817" y="5384299"/>
            <a:ext cx="5460213" cy="369332"/>
          </a:xfrm>
          <a:prstGeom prst="rect">
            <a:avLst/>
          </a:prstGeom>
          <a:noFill/>
        </p:spPr>
        <p:txBody>
          <a:bodyPr wrap="none" rtlCol="0">
            <a:spAutoFit/>
          </a:bodyPr>
          <a:lstStyle/>
          <a:p>
            <a:r>
              <a:rPr lang="nb-NO" dirty="0"/>
              <a:t>Innhentingspotensiale:  Styrke  |  Eksplosivitet  | Teknikk</a:t>
            </a:r>
            <a:endParaRPr lang="en-US" dirty="0"/>
          </a:p>
        </p:txBody>
      </p:sp>
      <p:cxnSp>
        <p:nvCxnSpPr>
          <p:cNvPr id="9" name="Straight Connector 8">
            <a:extLst>
              <a:ext uri="{FF2B5EF4-FFF2-40B4-BE49-F238E27FC236}">
                <a16:creationId xmlns:a16="http://schemas.microsoft.com/office/drawing/2014/main" id="{F06CDFA0-DF66-4D49-9504-CD343251F789}"/>
              </a:ext>
            </a:extLst>
          </p:cNvPr>
          <p:cNvCxnSpPr>
            <a:cxnSpLocks/>
          </p:cNvCxnSpPr>
          <p:nvPr/>
        </p:nvCxnSpPr>
        <p:spPr>
          <a:xfrm>
            <a:off x="6504392" y="4388641"/>
            <a:ext cx="5502067" cy="0"/>
          </a:xfrm>
          <a:prstGeom prst="line">
            <a:avLst/>
          </a:prstGeom>
          <a:ln>
            <a:solidFill>
              <a:schemeClr val="tx1"/>
            </a:solidFill>
            <a:prstDash val="lgDash"/>
          </a:ln>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07882C08-362A-4422-B9DE-9269DEC1CF55}"/>
              </a:ext>
            </a:extLst>
          </p:cNvPr>
          <p:cNvSpPr txBox="1"/>
          <p:nvPr/>
        </p:nvSpPr>
        <p:spPr>
          <a:xfrm>
            <a:off x="3829935" y="76255"/>
            <a:ext cx="5267019" cy="584775"/>
          </a:xfrm>
          <a:prstGeom prst="rect">
            <a:avLst/>
          </a:prstGeom>
          <a:noFill/>
        </p:spPr>
        <p:txBody>
          <a:bodyPr wrap="none" rtlCol="0">
            <a:spAutoFit/>
          </a:bodyPr>
          <a:lstStyle/>
          <a:p>
            <a:r>
              <a:rPr lang="nb-NO" sz="3200" dirty="0"/>
              <a:t>Egenevaluering – Spyd - Jenter</a:t>
            </a:r>
            <a:endParaRPr lang="en-US" sz="3200" dirty="0"/>
          </a:p>
        </p:txBody>
      </p:sp>
      <p:graphicFrame>
        <p:nvGraphicFramePr>
          <p:cNvPr id="11" name="Chart 10">
            <a:extLst>
              <a:ext uri="{FF2B5EF4-FFF2-40B4-BE49-F238E27FC236}">
                <a16:creationId xmlns:a16="http://schemas.microsoft.com/office/drawing/2014/main" id="{79085082-B032-4BE6-BC6A-B522847927EB}"/>
              </a:ext>
            </a:extLst>
          </p:cNvPr>
          <p:cNvGraphicFramePr>
            <a:graphicFrameLocks/>
          </p:cNvGraphicFramePr>
          <p:nvPr>
            <p:extLst>
              <p:ext uri="{D42A27DB-BD31-4B8C-83A1-F6EECF244321}">
                <p14:modId xmlns:p14="http://schemas.microsoft.com/office/powerpoint/2010/main" val="304837324"/>
              </p:ext>
            </p:extLst>
          </p:nvPr>
        </p:nvGraphicFramePr>
        <p:xfrm>
          <a:off x="-167423" y="661030"/>
          <a:ext cx="7527868" cy="5851559"/>
        </p:xfrm>
        <a:graphic>
          <a:graphicData uri="http://schemas.openxmlformats.org/drawingml/2006/chart">
            <c:chart xmlns:c="http://schemas.openxmlformats.org/drawingml/2006/chart" xmlns:r="http://schemas.openxmlformats.org/officeDocument/2006/relationships" r:id="rId2"/>
          </a:graphicData>
        </a:graphic>
      </p:graphicFrame>
      <p:sp>
        <p:nvSpPr>
          <p:cNvPr id="2" name="TextBox 1">
            <a:extLst>
              <a:ext uri="{FF2B5EF4-FFF2-40B4-BE49-F238E27FC236}">
                <a16:creationId xmlns:a16="http://schemas.microsoft.com/office/drawing/2014/main" id="{37EBE12F-2969-4623-9885-14520D900BA1}"/>
              </a:ext>
            </a:extLst>
          </p:cNvPr>
          <p:cNvSpPr txBox="1"/>
          <p:nvPr/>
        </p:nvSpPr>
        <p:spPr>
          <a:xfrm>
            <a:off x="3501261" y="3239214"/>
            <a:ext cx="316112" cy="246221"/>
          </a:xfrm>
          <a:prstGeom prst="rect">
            <a:avLst/>
          </a:prstGeom>
          <a:noFill/>
        </p:spPr>
        <p:txBody>
          <a:bodyPr wrap="none" rtlCol="0">
            <a:spAutoFit/>
          </a:bodyPr>
          <a:lstStyle/>
          <a:p>
            <a:r>
              <a:rPr lang="nb-NO" sz="1000" dirty="0"/>
              <a:t>40</a:t>
            </a:r>
            <a:endParaRPr lang="en-US" sz="1000" dirty="0"/>
          </a:p>
        </p:txBody>
      </p:sp>
      <p:sp>
        <p:nvSpPr>
          <p:cNvPr id="12" name="TextBox 11">
            <a:extLst>
              <a:ext uri="{FF2B5EF4-FFF2-40B4-BE49-F238E27FC236}">
                <a16:creationId xmlns:a16="http://schemas.microsoft.com/office/drawing/2014/main" id="{ED7676B8-74CA-4C3D-B59A-B2FFEB4CFF67}"/>
              </a:ext>
            </a:extLst>
          </p:cNvPr>
          <p:cNvSpPr txBox="1"/>
          <p:nvPr/>
        </p:nvSpPr>
        <p:spPr>
          <a:xfrm>
            <a:off x="3501261" y="2875937"/>
            <a:ext cx="316112" cy="246221"/>
          </a:xfrm>
          <a:prstGeom prst="rect">
            <a:avLst/>
          </a:prstGeom>
          <a:noFill/>
        </p:spPr>
        <p:txBody>
          <a:bodyPr wrap="none" rtlCol="0">
            <a:spAutoFit/>
          </a:bodyPr>
          <a:lstStyle/>
          <a:p>
            <a:r>
              <a:rPr lang="nb-NO" sz="1000" dirty="0"/>
              <a:t>45</a:t>
            </a:r>
            <a:endParaRPr lang="en-US" sz="1000" dirty="0"/>
          </a:p>
        </p:txBody>
      </p:sp>
      <p:sp>
        <p:nvSpPr>
          <p:cNvPr id="13" name="TextBox 12">
            <a:extLst>
              <a:ext uri="{FF2B5EF4-FFF2-40B4-BE49-F238E27FC236}">
                <a16:creationId xmlns:a16="http://schemas.microsoft.com/office/drawing/2014/main" id="{CB02BA25-EAEA-477D-AA8C-2290CAACA22A}"/>
              </a:ext>
            </a:extLst>
          </p:cNvPr>
          <p:cNvSpPr txBox="1"/>
          <p:nvPr/>
        </p:nvSpPr>
        <p:spPr>
          <a:xfrm>
            <a:off x="3501261" y="2508060"/>
            <a:ext cx="316112" cy="246221"/>
          </a:xfrm>
          <a:prstGeom prst="rect">
            <a:avLst/>
          </a:prstGeom>
          <a:noFill/>
        </p:spPr>
        <p:txBody>
          <a:bodyPr wrap="none" rtlCol="0">
            <a:spAutoFit/>
          </a:bodyPr>
          <a:lstStyle/>
          <a:p>
            <a:r>
              <a:rPr lang="nb-NO" sz="1000" dirty="0"/>
              <a:t>50</a:t>
            </a:r>
            <a:endParaRPr lang="en-US" sz="1000" dirty="0"/>
          </a:p>
        </p:txBody>
      </p:sp>
      <p:sp>
        <p:nvSpPr>
          <p:cNvPr id="14" name="TextBox 13">
            <a:extLst>
              <a:ext uri="{FF2B5EF4-FFF2-40B4-BE49-F238E27FC236}">
                <a16:creationId xmlns:a16="http://schemas.microsoft.com/office/drawing/2014/main" id="{B0398E7F-67BD-40B2-99D2-68DC0E6CC023}"/>
              </a:ext>
            </a:extLst>
          </p:cNvPr>
          <p:cNvSpPr txBox="1"/>
          <p:nvPr/>
        </p:nvSpPr>
        <p:spPr>
          <a:xfrm>
            <a:off x="3501261" y="2140183"/>
            <a:ext cx="316112" cy="246221"/>
          </a:xfrm>
          <a:prstGeom prst="rect">
            <a:avLst/>
          </a:prstGeom>
          <a:noFill/>
        </p:spPr>
        <p:txBody>
          <a:bodyPr wrap="none" rtlCol="0">
            <a:spAutoFit/>
          </a:bodyPr>
          <a:lstStyle/>
          <a:p>
            <a:r>
              <a:rPr lang="nb-NO" sz="1000" dirty="0"/>
              <a:t>55</a:t>
            </a:r>
            <a:endParaRPr lang="en-US" sz="1000" dirty="0"/>
          </a:p>
        </p:txBody>
      </p:sp>
      <p:sp>
        <p:nvSpPr>
          <p:cNvPr id="16" name="TextBox 15">
            <a:extLst>
              <a:ext uri="{FF2B5EF4-FFF2-40B4-BE49-F238E27FC236}">
                <a16:creationId xmlns:a16="http://schemas.microsoft.com/office/drawing/2014/main" id="{E10F0633-85DC-4EA4-82FE-A62C9FD48D9A}"/>
              </a:ext>
            </a:extLst>
          </p:cNvPr>
          <p:cNvSpPr txBox="1"/>
          <p:nvPr/>
        </p:nvSpPr>
        <p:spPr>
          <a:xfrm>
            <a:off x="3501261" y="1774902"/>
            <a:ext cx="316112" cy="246221"/>
          </a:xfrm>
          <a:prstGeom prst="rect">
            <a:avLst/>
          </a:prstGeom>
          <a:noFill/>
        </p:spPr>
        <p:txBody>
          <a:bodyPr wrap="none" rtlCol="0">
            <a:spAutoFit/>
          </a:bodyPr>
          <a:lstStyle/>
          <a:p>
            <a:r>
              <a:rPr lang="nb-NO" sz="1000" dirty="0"/>
              <a:t>60</a:t>
            </a:r>
            <a:endParaRPr lang="en-US" sz="1000" dirty="0"/>
          </a:p>
        </p:txBody>
      </p:sp>
      <p:sp>
        <p:nvSpPr>
          <p:cNvPr id="18" name="TextBox 17">
            <a:extLst>
              <a:ext uri="{FF2B5EF4-FFF2-40B4-BE49-F238E27FC236}">
                <a16:creationId xmlns:a16="http://schemas.microsoft.com/office/drawing/2014/main" id="{5F12D3D3-7C02-4F0D-9091-870D77D6BDE1}"/>
              </a:ext>
            </a:extLst>
          </p:cNvPr>
          <p:cNvSpPr txBox="1"/>
          <p:nvPr/>
        </p:nvSpPr>
        <p:spPr>
          <a:xfrm>
            <a:off x="3495605" y="1436314"/>
            <a:ext cx="316112" cy="246221"/>
          </a:xfrm>
          <a:prstGeom prst="rect">
            <a:avLst/>
          </a:prstGeom>
          <a:noFill/>
        </p:spPr>
        <p:txBody>
          <a:bodyPr wrap="none" rtlCol="0">
            <a:spAutoFit/>
          </a:bodyPr>
          <a:lstStyle/>
          <a:p>
            <a:r>
              <a:rPr lang="nb-NO" sz="1000" dirty="0"/>
              <a:t>65</a:t>
            </a:r>
            <a:endParaRPr lang="en-US" sz="1000" dirty="0"/>
          </a:p>
        </p:txBody>
      </p:sp>
      <p:sp>
        <p:nvSpPr>
          <p:cNvPr id="19" name="TextBox 18">
            <a:extLst>
              <a:ext uri="{FF2B5EF4-FFF2-40B4-BE49-F238E27FC236}">
                <a16:creationId xmlns:a16="http://schemas.microsoft.com/office/drawing/2014/main" id="{68985250-3D08-439C-BD21-B4EA5FE97A26}"/>
              </a:ext>
            </a:extLst>
          </p:cNvPr>
          <p:cNvSpPr txBox="1"/>
          <p:nvPr/>
        </p:nvSpPr>
        <p:spPr>
          <a:xfrm>
            <a:off x="3540193" y="1093869"/>
            <a:ext cx="315980" cy="246221"/>
          </a:xfrm>
          <a:prstGeom prst="rect">
            <a:avLst/>
          </a:prstGeom>
          <a:noFill/>
        </p:spPr>
        <p:txBody>
          <a:bodyPr wrap="square" rtlCol="0">
            <a:spAutoFit/>
          </a:bodyPr>
          <a:lstStyle/>
          <a:p>
            <a:r>
              <a:rPr lang="nb-NO" sz="1000" dirty="0"/>
              <a:t>70</a:t>
            </a:r>
            <a:endParaRPr lang="en-US" sz="1000" dirty="0"/>
          </a:p>
        </p:txBody>
      </p:sp>
      <p:sp>
        <p:nvSpPr>
          <p:cNvPr id="20" name="TextBox 19">
            <a:extLst>
              <a:ext uri="{FF2B5EF4-FFF2-40B4-BE49-F238E27FC236}">
                <a16:creationId xmlns:a16="http://schemas.microsoft.com/office/drawing/2014/main" id="{568A30AB-A1F5-4D15-9D16-9C76518F5F4A}"/>
              </a:ext>
            </a:extLst>
          </p:cNvPr>
          <p:cNvSpPr txBox="1"/>
          <p:nvPr/>
        </p:nvSpPr>
        <p:spPr>
          <a:xfrm>
            <a:off x="3811717" y="3401753"/>
            <a:ext cx="479618" cy="246221"/>
          </a:xfrm>
          <a:prstGeom prst="rect">
            <a:avLst/>
          </a:prstGeom>
          <a:noFill/>
        </p:spPr>
        <p:txBody>
          <a:bodyPr wrap="none" rtlCol="0">
            <a:spAutoFit/>
          </a:bodyPr>
          <a:lstStyle/>
          <a:p>
            <a:r>
              <a:rPr lang="nb-NO" sz="1000" dirty="0"/>
              <a:t>13,50</a:t>
            </a:r>
            <a:endParaRPr lang="en-US" sz="1000" dirty="0"/>
          </a:p>
        </p:txBody>
      </p:sp>
      <p:sp>
        <p:nvSpPr>
          <p:cNvPr id="21" name="TextBox 20">
            <a:extLst>
              <a:ext uri="{FF2B5EF4-FFF2-40B4-BE49-F238E27FC236}">
                <a16:creationId xmlns:a16="http://schemas.microsoft.com/office/drawing/2014/main" id="{C693A64F-4548-479D-9F5B-83FAD944220F}"/>
              </a:ext>
            </a:extLst>
          </p:cNvPr>
          <p:cNvSpPr txBox="1"/>
          <p:nvPr/>
        </p:nvSpPr>
        <p:spPr>
          <a:xfrm>
            <a:off x="4742290" y="2863753"/>
            <a:ext cx="316112" cy="246221"/>
          </a:xfrm>
          <a:prstGeom prst="rect">
            <a:avLst/>
          </a:prstGeom>
          <a:noFill/>
        </p:spPr>
        <p:txBody>
          <a:bodyPr wrap="none" rtlCol="0">
            <a:spAutoFit/>
          </a:bodyPr>
          <a:lstStyle/>
          <a:p>
            <a:r>
              <a:rPr lang="nb-NO" sz="1000" dirty="0"/>
              <a:t>15</a:t>
            </a:r>
            <a:endParaRPr lang="en-US" sz="1000" dirty="0"/>
          </a:p>
        </p:txBody>
      </p:sp>
      <p:sp>
        <p:nvSpPr>
          <p:cNvPr id="22" name="TextBox 21">
            <a:extLst>
              <a:ext uri="{FF2B5EF4-FFF2-40B4-BE49-F238E27FC236}">
                <a16:creationId xmlns:a16="http://schemas.microsoft.com/office/drawing/2014/main" id="{C083FAE5-B2C1-440F-93DD-A53A9D4A6210}"/>
              </a:ext>
            </a:extLst>
          </p:cNvPr>
          <p:cNvSpPr txBox="1"/>
          <p:nvPr/>
        </p:nvSpPr>
        <p:spPr>
          <a:xfrm>
            <a:off x="4127829" y="3239214"/>
            <a:ext cx="316112" cy="246221"/>
          </a:xfrm>
          <a:prstGeom prst="rect">
            <a:avLst/>
          </a:prstGeom>
          <a:noFill/>
        </p:spPr>
        <p:txBody>
          <a:bodyPr wrap="none" rtlCol="0">
            <a:spAutoFit/>
          </a:bodyPr>
          <a:lstStyle/>
          <a:p>
            <a:r>
              <a:rPr lang="nb-NO" sz="1000" dirty="0"/>
              <a:t>14</a:t>
            </a:r>
            <a:endParaRPr lang="en-US" sz="1000" dirty="0"/>
          </a:p>
        </p:txBody>
      </p:sp>
      <p:sp>
        <p:nvSpPr>
          <p:cNvPr id="23" name="TextBox 22">
            <a:extLst>
              <a:ext uri="{FF2B5EF4-FFF2-40B4-BE49-F238E27FC236}">
                <a16:creationId xmlns:a16="http://schemas.microsoft.com/office/drawing/2014/main" id="{B3E70083-A4DC-4C9B-B9C6-66C5580108B0}"/>
              </a:ext>
            </a:extLst>
          </p:cNvPr>
          <p:cNvSpPr txBox="1"/>
          <p:nvPr/>
        </p:nvSpPr>
        <p:spPr>
          <a:xfrm>
            <a:off x="4429874" y="3059428"/>
            <a:ext cx="479618" cy="246221"/>
          </a:xfrm>
          <a:prstGeom prst="rect">
            <a:avLst/>
          </a:prstGeom>
          <a:noFill/>
        </p:spPr>
        <p:txBody>
          <a:bodyPr wrap="none" rtlCol="0">
            <a:spAutoFit/>
          </a:bodyPr>
          <a:lstStyle/>
          <a:p>
            <a:r>
              <a:rPr lang="nb-NO" sz="1000" dirty="0"/>
              <a:t>14,50</a:t>
            </a:r>
            <a:endParaRPr lang="en-US" sz="1000" dirty="0"/>
          </a:p>
        </p:txBody>
      </p:sp>
      <p:sp>
        <p:nvSpPr>
          <p:cNvPr id="24" name="TextBox 23">
            <a:extLst>
              <a:ext uri="{FF2B5EF4-FFF2-40B4-BE49-F238E27FC236}">
                <a16:creationId xmlns:a16="http://schemas.microsoft.com/office/drawing/2014/main" id="{956C5E19-0FB0-47E8-A554-276E5CB2FFF4}"/>
              </a:ext>
            </a:extLst>
          </p:cNvPr>
          <p:cNvSpPr txBox="1"/>
          <p:nvPr/>
        </p:nvSpPr>
        <p:spPr>
          <a:xfrm>
            <a:off x="5049783" y="2680451"/>
            <a:ext cx="316112" cy="246221"/>
          </a:xfrm>
          <a:prstGeom prst="rect">
            <a:avLst/>
          </a:prstGeom>
          <a:noFill/>
        </p:spPr>
        <p:txBody>
          <a:bodyPr wrap="none" rtlCol="0">
            <a:spAutoFit/>
          </a:bodyPr>
          <a:lstStyle/>
          <a:p>
            <a:r>
              <a:rPr lang="nb-NO" sz="1000" dirty="0"/>
              <a:t>40</a:t>
            </a:r>
            <a:endParaRPr lang="en-US" sz="1000" dirty="0"/>
          </a:p>
        </p:txBody>
      </p:sp>
      <p:sp>
        <p:nvSpPr>
          <p:cNvPr id="25" name="TextBox 24">
            <a:extLst>
              <a:ext uri="{FF2B5EF4-FFF2-40B4-BE49-F238E27FC236}">
                <a16:creationId xmlns:a16="http://schemas.microsoft.com/office/drawing/2014/main" id="{B3A1D169-E334-45A0-9AF8-50F0CC1A373F}"/>
              </a:ext>
            </a:extLst>
          </p:cNvPr>
          <p:cNvSpPr txBox="1"/>
          <p:nvPr/>
        </p:nvSpPr>
        <p:spPr>
          <a:xfrm>
            <a:off x="5362931" y="2511271"/>
            <a:ext cx="316112" cy="246221"/>
          </a:xfrm>
          <a:prstGeom prst="rect">
            <a:avLst/>
          </a:prstGeom>
          <a:noFill/>
        </p:spPr>
        <p:txBody>
          <a:bodyPr wrap="none" rtlCol="0">
            <a:spAutoFit/>
          </a:bodyPr>
          <a:lstStyle/>
          <a:p>
            <a:r>
              <a:rPr lang="nb-NO" sz="1000" dirty="0"/>
              <a:t>40</a:t>
            </a:r>
            <a:endParaRPr lang="en-US" sz="1000" dirty="0"/>
          </a:p>
        </p:txBody>
      </p:sp>
      <p:sp>
        <p:nvSpPr>
          <p:cNvPr id="26" name="TextBox 25">
            <a:extLst>
              <a:ext uri="{FF2B5EF4-FFF2-40B4-BE49-F238E27FC236}">
                <a16:creationId xmlns:a16="http://schemas.microsoft.com/office/drawing/2014/main" id="{5F5ED301-88B9-47E6-990D-45EBB854039C}"/>
              </a:ext>
            </a:extLst>
          </p:cNvPr>
          <p:cNvSpPr txBox="1"/>
          <p:nvPr/>
        </p:nvSpPr>
        <p:spPr>
          <a:xfrm>
            <a:off x="5721618" y="2434230"/>
            <a:ext cx="316112" cy="246221"/>
          </a:xfrm>
          <a:prstGeom prst="rect">
            <a:avLst/>
          </a:prstGeom>
          <a:noFill/>
        </p:spPr>
        <p:txBody>
          <a:bodyPr wrap="none" rtlCol="0">
            <a:spAutoFit/>
          </a:bodyPr>
          <a:lstStyle/>
          <a:p>
            <a:r>
              <a:rPr lang="nb-NO" sz="1000" dirty="0"/>
              <a:t>40</a:t>
            </a:r>
            <a:endParaRPr lang="en-US" sz="1000" dirty="0"/>
          </a:p>
        </p:txBody>
      </p:sp>
      <p:sp>
        <p:nvSpPr>
          <p:cNvPr id="27" name="TextBox 26">
            <a:extLst>
              <a:ext uri="{FF2B5EF4-FFF2-40B4-BE49-F238E27FC236}">
                <a16:creationId xmlns:a16="http://schemas.microsoft.com/office/drawing/2014/main" id="{31442A91-C048-4FF8-B335-31C2C33833F9}"/>
              </a:ext>
            </a:extLst>
          </p:cNvPr>
          <p:cNvSpPr txBox="1"/>
          <p:nvPr/>
        </p:nvSpPr>
        <p:spPr>
          <a:xfrm>
            <a:off x="3827862" y="3760659"/>
            <a:ext cx="316112" cy="246221"/>
          </a:xfrm>
          <a:prstGeom prst="rect">
            <a:avLst/>
          </a:prstGeom>
          <a:noFill/>
        </p:spPr>
        <p:txBody>
          <a:bodyPr wrap="none" rtlCol="0">
            <a:spAutoFit/>
          </a:bodyPr>
          <a:lstStyle/>
          <a:p>
            <a:r>
              <a:rPr lang="nb-NO" sz="1000" dirty="0"/>
              <a:t>45</a:t>
            </a:r>
            <a:endParaRPr lang="en-US" sz="1000" dirty="0"/>
          </a:p>
        </p:txBody>
      </p:sp>
      <p:sp>
        <p:nvSpPr>
          <p:cNvPr id="28" name="TextBox 27">
            <a:extLst>
              <a:ext uri="{FF2B5EF4-FFF2-40B4-BE49-F238E27FC236}">
                <a16:creationId xmlns:a16="http://schemas.microsoft.com/office/drawing/2014/main" id="{16C0CEC0-8178-46DE-AF67-F41B46B7BB2A}"/>
              </a:ext>
            </a:extLst>
          </p:cNvPr>
          <p:cNvSpPr txBox="1"/>
          <p:nvPr/>
        </p:nvSpPr>
        <p:spPr>
          <a:xfrm>
            <a:off x="4143974" y="3944188"/>
            <a:ext cx="316112" cy="246221"/>
          </a:xfrm>
          <a:prstGeom prst="rect">
            <a:avLst/>
          </a:prstGeom>
          <a:noFill/>
        </p:spPr>
        <p:txBody>
          <a:bodyPr wrap="none" rtlCol="0">
            <a:spAutoFit/>
          </a:bodyPr>
          <a:lstStyle/>
          <a:p>
            <a:r>
              <a:rPr lang="nb-NO" sz="1000" dirty="0"/>
              <a:t>50</a:t>
            </a:r>
            <a:endParaRPr lang="en-US" sz="1000" dirty="0"/>
          </a:p>
        </p:txBody>
      </p:sp>
      <p:sp>
        <p:nvSpPr>
          <p:cNvPr id="29" name="TextBox 28">
            <a:extLst>
              <a:ext uri="{FF2B5EF4-FFF2-40B4-BE49-F238E27FC236}">
                <a16:creationId xmlns:a16="http://schemas.microsoft.com/office/drawing/2014/main" id="{B7A44A4A-2671-40E1-9BE7-08E26685C545}"/>
              </a:ext>
            </a:extLst>
          </p:cNvPr>
          <p:cNvSpPr txBox="1"/>
          <p:nvPr/>
        </p:nvSpPr>
        <p:spPr>
          <a:xfrm>
            <a:off x="4449671" y="4140223"/>
            <a:ext cx="316112" cy="246221"/>
          </a:xfrm>
          <a:prstGeom prst="rect">
            <a:avLst/>
          </a:prstGeom>
          <a:noFill/>
        </p:spPr>
        <p:txBody>
          <a:bodyPr wrap="none" rtlCol="0">
            <a:spAutoFit/>
          </a:bodyPr>
          <a:lstStyle/>
          <a:p>
            <a:r>
              <a:rPr lang="nb-NO" sz="1000" dirty="0"/>
              <a:t>55</a:t>
            </a:r>
            <a:endParaRPr lang="en-US" sz="1000" dirty="0"/>
          </a:p>
        </p:txBody>
      </p:sp>
      <p:sp>
        <p:nvSpPr>
          <p:cNvPr id="30" name="TextBox 29">
            <a:extLst>
              <a:ext uri="{FF2B5EF4-FFF2-40B4-BE49-F238E27FC236}">
                <a16:creationId xmlns:a16="http://schemas.microsoft.com/office/drawing/2014/main" id="{4B5182BF-CCD7-4D24-AA10-C15A2B4549E0}"/>
              </a:ext>
            </a:extLst>
          </p:cNvPr>
          <p:cNvSpPr txBox="1"/>
          <p:nvPr/>
        </p:nvSpPr>
        <p:spPr>
          <a:xfrm>
            <a:off x="4765783" y="4305147"/>
            <a:ext cx="316112" cy="246221"/>
          </a:xfrm>
          <a:prstGeom prst="rect">
            <a:avLst/>
          </a:prstGeom>
          <a:noFill/>
        </p:spPr>
        <p:txBody>
          <a:bodyPr wrap="none" rtlCol="0">
            <a:spAutoFit/>
          </a:bodyPr>
          <a:lstStyle/>
          <a:p>
            <a:r>
              <a:rPr lang="nb-NO" sz="1000" dirty="0"/>
              <a:t>60</a:t>
            </a:r>
            <a:endParaRPr lang="en-US" sz="1000" dirty="0"/>
          </a:p>
        </p:txBody>
      </p:sp>
      <p:sp>
        <p:nvSpPr>
          <p:cNvPr id="31" name="TextBox 30">
            <a:extLst>
              <a:ext uri="{FF2B5EF4-FFF2-40B4-BE49-F238E27FC236}">
                <a16:creationId xmlns:a16="http://schemas.microsoft.com/office/drawing/2014/main" id="{D5304E82-FDE2-4500-B2EE-5EE71B7D1B5F}"/>
              </a:ext>
            </a:extLst>
          </p:cNvPr>
          <p:cNvSpPr txBox="1"/>
          <p:nvPr/>
        </p:nvSpPr>
        <p:spPr>
          <a:xfrm>
            <a:off x="5060956" y="4484622"/>
            <a:ext cx="316112" cy="246221"/>
          </a:xfrm>
          <a:prstGeom prst="rect">
            <a:avLst/>
          </a:prstGeom>
          <a:noFill/>
        </p:spPr>
        <p:txBody>
          <a:bodyPr wrap="none" rtlCol="0">
            <a:spAutoFit/>
          </a:bodyPr>
          <a:lstStyle/>
          <a:p>
            <a:r>
              <a:rPr lang="nb-NO" sz="1000" dirty="0"/>
              <a:t>70</a:t>
            </a:r>
            <a:endParaRPr lang="en-US" sz="1000" dirty="0"/>
          </a:p>
        </p:txBody>
      </p:sp>
      <p:sp>
        <p:nvSpPr>
          <p:cNvPr id="32" name="TextBox 31">
            <a:extLst>
              <a:ext uri="{FF2B5EF4-FFF2-40B4-BE49-F238E27FC236}">
                <a16:creationId xmlns:a16="http://schemas.microsoft.com/office/drawing/2014/main" id="{C352D2DF-F487-49C4-B2C6-6FCFFB572F84}"/>
              </a:ext>
            </a:extLst>
          </p:cNvPr>
          <p:cNvSpPr txBox="1"/>
          <p:nvPr/>
        </p:nvSpPr>
        <p:spPr>
          <a:xfrm>
            <a:off x="5376966" y="4664097"/>
            <a:ext cx="316112" cy="246221"/>
          </a:xfrm>
          <a:prstGeom prst="rect">
            <a:avLst/>
          </a:prstGeom>
          <a:noFill/>
        </p:spPr>
        <p:txBody>
          <a:bodyPr wrap="none" rtlCol="0">
            <a:spAutoFit/>
          </a:bodyPr>
          <a:lstStyle/>
          <a:p>
            <a:r>
              <a:rPr lang="nb-NO" sz="1000" dirty="0"/>
              <a:t>75</a:t>
            </a:r>
            <a:endParaRPr lang="en-US" sz="1000" dirty="0"/>
          </a:p>
        </p:txBody>
      </p:sp>
      <p:sp>
        <p:nvSpPr>
          <p:cNvPr id="33" name="TextBox 32">
            <a:extLst>
              <a:ext uri="{FF2B5EF4-FFF2-40B4-BE49-F238E27FC236}">
                <a16:creationId xmlns:a16="http://schemas.microsoft.com/office/drawing/2014/main" id="{9231A8A4-86DB-4E92-8AD1-A608F96C7995}"/>
              </a:ext>
            </a:extLst>
          </p:cNvPr>
          <p:cNvSpPr txBox="1"/>
          <p:nvPr/>
        </p:nvSpPr>
        <p:spPr>
          <a:xfrm>
            <a:off x="5708798" y="4802389"/>
            <a:ext cx="316112" cy="246221"/>
          </a:xfrm>
          <a:prstGeom prst="rect">
            <a:avLst/>
          </a:prstGeom>
          <a:noFill/>
        </p:spPr>
        <p:txBody>
          <a:bodyPr wrap="none" rtlCol="0">
            <a:spAutoFit/>
          </a:bodyPr>
          <a:lstStyle/>
          <a:p>
            <a:r>
              <a:rPr lang="nb-NO" sz="1000" dirty="0"/>
              <a:t>80</a:t>
            </a:r>
            <a:endParaRPr lang="en-US" sz="1000" dirty="0"/>
          </a:p>
        </p:txBody>
      </p:sp>
      <p:sp>
        <p:nvSpPr>
          <p:cNvPr id="34" name="TextBox 33">
            <a:extLst>
              <a:ext uri="{FF2B5EF4-FFF2-40B4-BE49-F238E27FC236}">
                <a16:creationId xmlns:a16="http://schemas.microsoft.com/office/drawing/2014/main" id="{88FE5B7E-9995-47BA-8C87-DBF576335F74}"/>
              </a:ext>
            </a:extLst>
          </p:cNvPr>
          <p:cNvSpPr txBox="1"/>
          <p:nvPr/>
        </p:nvSpPr>
        <p:spPr>
          <a:xfrm>
            <a:off x="3516709" y="4018186"/>
            <a:ext cx="479618" cy="246221"/>
          </a:xfrm>
          <a:prstGeom prst="rect">
            <a:avLst/>
          </a:prstGeom>
          <a:noFill/>
        </p:spPr>
        <p:txBody>
          <a:bodyPr wrap="none" rtlCol="0">
            <a:spAutoFit/>
          </a:bodyPr>
          <a:lstStyle/>
          <a:p>
            <a:r>
              <a:rPr lang="nb-NO" sz="1000" dirty="0"/>
              <a:t>16,50</a:t>
            </a:r>
            <a:endParaRPr lang="en-US" sz="1000" dirty="0"/>
          </a:p>
        </p:txBody>
      </p:sp>
      <p:sp>
        <p:nvSpPr>
          <p:cNvPr id="35" name="TextBox 34">
            <a:extLst>
              <a:ext uri="{FF2B5EF4-FFF2-40B4-BE49-F238E27FC236}">
                <a16:creationId xmlns:a16="http://schemas.microsoft.com/office/drawing/2014/main" id="{67630DE3-7C74-4402-8A54-B91E45722D26}"/>
              </a:ext>
            </a:extLst>
          </p:cNvPr>
          <p:cNvSpPr txBox="1"/>
          <p:nvPr/>
        </p:nvSpPr>
        <p:spPr>
          <a:xfrm>
            <a:off x="3516709" y="4388398"/>
            <a:ext cx="316112" cy="246221"/>
          </a:xfrm>
          <a:prstGeom prst="rect">
            <a:avLst/>
          </a:prstGeom>
          <a:noFill/>
        </p:spPr>
        <p:txBody>
          <a:bodyPr wrap="none" rtlCol="0">
            <a:spAutoFit/>
          </a:bodyPr>
          <a:lstStyle/>
          <a:p>
            <a:r>
              <a:rPr lang="nb-NO" sz="1000" dirty="0"/>
              <a:t>18</a:t>
            </a:r>
            <a:endParaRPr lang="en-US" sz="1000" dirty="0"/>
          </a:p>
        </p:txBody>
      </p:sp>
      <p:sp>
        <p:nvSpPr>
          <p:cNvPr id="36" name="TextBox 35">
            <a:extLst>
              <a:ext uri="{FF2B5EF4-FFF2-40B4-BE49-F238E27FC236}">
                <a16:creationId xmlns:a16="http://schemas.microsoft.com/office/drawing/2014/main" id="{9EB258A5-FD25-48BB-B48A-BA6BD94719F8}"/>
              </a:ext>
            </a:extLst>
          </p:cNvPr>
          <p:cNvSpPr txBox="1"/>
          <p:nvPr/>
        </p:nvSpPr>
        <p:spPr>
          <a:xfrm>
            <a:off x="3529547" y="4730843"/>
            <a:ext cx="479618" cy="246221"/>
          </a:xfrm>
          <a:prstGeom prst="rect">
            <a:avLst/>
          </a:prstGeom>
          <a:noFill/>
        </p:spPr>
        <p:txBody>
          <a:bodyPr wrap="none" rtlCol="0">
            <a:spAutoFit/>
          </a:bodyPr>
          <a:lstStyle/>
          <a:p>
            <a:r>
              <a:rPr lang="nb-NO" sz="1000" dirty="0"/>
              <a:t>19,50</a:t>
            </a:r>
            <a:endParaRPr lang="en-US" sz="1000" dirty="0"/>
          </a:p>
        </p:txBody>
      </p:sp>
      <p:sp>
        <p:nvSpPr>
          <p:cNvPr id="37" name="TextBox 36">
            <a:extLst>
              <a:ext uri="{FF2B5EF4-FFF2-40B4-BE49-F238E27FC236}">
                <a16:creationId xmlns:a16="http://schemas.microsoft.com/office/drawing/2014/main" id="{2BEE2F1C-9D66-414D-8E5E-3FDCB178BE62}"/>
              </a:ext>
            </a:extLst>
          </p:cNvPr>
          <p:cNvSpPr txBox="1"/>
          <p:nvPr/>
        </p:nvSpPr>
        <p:spPr>
          <a:xfrm>
            <a:off x="3529547" y="5101055"/>
            <a:ext cx="479618" cy="246221"/>
          </a:xfrm>
          <a:prstGeom prst="rect">
            <a:avLst/>
          </a:prstGeom>
          <a:noFill/>
        </p:spPr>
        <p:txBody>
          <a:bodyPr wrap="none" rtlCol="0">
            <a:spAutoFit/>
          </a:bodyPr>
          <a:lstStyle/>
          <a:p>
            <a:r>
              <a:rPr lang="nb-NO" sz="1000" dirty="0"/>
              <a:t>20,50</a:t>
            </a:r>
            <a:endParaRPr lang="en-US" sz="1000" dirty="0"/>
          </a:p>
        </p:txBody>
      </p:sp>
      <p:sp>
        <p:nvSpPr>
          <p:cNvPr id="38" name="TextBox 37">
            <a:extLst>
              <a:ext uri="{FF2B5EF4-FFF2-40B4-BE49-F238E27FC236}">
                <a16:creationId xmlns:a16="http://schemas.microsoft.com/office/drawing/2014/main" id="{E5301A40-4899-4384-99C6-DAB1992611CF}"/>
              </a:ext>
            </a:extLst>
          </p:cNvPr>
          <p:cNvSpPr txBox="1"/>
          <p:nvPr/>
        </p:nvSpPr>
        <p:spPr>
          <a:xfrm>
            <a:off x="3529547" y="5462644"/>
            <a:ext cx="479618" cy="246221"/>
          </a:xfrm>
          <a:prstGeom prst="rect">
            <a:avLst/>
          </a:prstGeom>
          <a:noFill/>
        </p:spPr>
        <p:txBody>
          <a:bodyPr wrap="none" rtlCol="0">
            <a:spAutoFit/>
          </a:bodyPr>
          <a:lstStyle/>
          <a:p>
            <a:r>
              <a:rPr lang="nb-NO" sz="1000" dirty="0"/>
              <a:t>21,50</a:t>
            </a:r>
            <a:endParaRPr lang="en-US" sz="1000" dirty="0"/>
          </a:p>
        </p:txBody>
      </p:sp>
      <p:sp>
        <p:nvSpPr>
          <p:cNvPr id="39" name="TextBox 38">
            <a:extLst>
              <a:ext uri="{FF2B5EF4-FFF2-40B4-BE49-F238E27FC236}">
                <a16:creationId xmlns:a16="http://schemas.microsoft.com/office/drawing/2014/main" id="{2843ADD8-5E36-4CAB-A1B5-98C005AAEB2A}"/>
              </a:ext>
            </a:extLst>
          </p:cNvPr>
          <p:cNvSpPr txBox="1"/>
          <p:nvPr/>
        </p:nvSpPr>
        <p:spPr>
          <a:xfrm>
            <a:off x="3518376" y="5808940"/>
            <a:ext cx="316112" cy="246221"/>
          </a:xfrm>
          <a:prstGeom prst="rect">
            <a:avLst/>
          </a:prstGeom>
          <a:noFill/>
        </p:spPr>
        <p:txBody>
          <a:bodyPr wrap="none" rtlCol="0">
            <a:spAutoFit/>
          </a:bodyPr>
          <a:lstStyle/>
          <a:p>
            <a:r>
              <a:rPr lang="nb-NO" sz="1000" dirty="0"/>
              <a:t>22</a:t>
            </a:r>
            <a:endParaRPr lang="en-US" sz="1000" dirty="0"/>
          </a:p>
        </p:txBody>
      </p:sp>
      <p:sp>
        <p:nvSpPr>
          <p:cNvPr id="40" name="TextBox 39">
            <a:extLst>
              <a:ext uri="{FF2B5EF4-FFF2-40B4-BE49-F238E27FC236}">
                <a16:creationId xmlns:a16="http://schemas.microsoft.com/office/drawing/2014/main" id="{986BDD4E-729E-4016-A772-4F2BC7DEFA9E}"/>
              </a:ext>
            </a:extLst>
          </p:cNvPr>
          <p:cNvSpPr txBox="1"/>
          <p:nvPr/>
        </p:nvSpPr>
        <p:spPr>
          <a:xfrm>
            <a:off x="3535524" y="6160764"/>
            <a:ext cx="479618" cy="246221"/>
          </a:xfrm>
          <a:prstGeom prst="rect">
            <a:avLst/>
          </a:prstGeom>
          <a:noFill/>
        </p:spPr>
        <p:txBody>
          <a:bodyPr wrap="none" rtlCol="0">
            <a:spAutoFit/>
          </a:bodyPr>
          <a:lstStyle/>
          <a:p>
            <a:r>
              <a:rPr lang="nb-NO" sz="1000" dirty="0"/>
              <a:t>22,50</a:t>
            </a:r>
            <a:endParaRPr lang="en-US" sz="1000" dirty="0"/>
          </a:p>
        </p:txBody>
      </p:sp>
      <p:sp>
        <p:nvSpPr>
          <p:cNvPr id="41" name="TextBox 40">
            <a:extLst>
              <a:ext uri="{FF2B5EF4-FFF2-40B4-BE49-F238E27FC236}">
                <a16:creationId xmlns:a16="http://schemas.microsoft.com/office/drawing/2014/main" id="{CE646620-5DCF-4C18-A841-E6DE3BDD17DC}"/>
              </a:ext>
            </a:extLst>
          </p:cNvPr>
          <p:cNvSpPr txBox="1"/>
          <p:nvPr/>
        </p:nvSpPr>
        <p:spPr>
          <a:xfrm>
            <a:off x="3052956" y="3817885"/>
            <a:ext cx="348172" cy="246221"/>
          </a:xfrm>
          <a:prstGeom prst="rect">
            <a:avLst/>
          </a:prstGeom>
          <a:noFill/>
        </p:spPr>
        <p:txBody>
          <a:bodyPr wrap="none" rtlCol="0">
            <a:spAutoFit/>
          </a:bodyPr>
          <a:lstStyle/>
          <a:p>
            <a:r>
              <a:rPr lang="nb-NO" sz="1000" dirty="0"/>
              <a:t>2,2</a:t>
            </a:r>
            <a:endParaRPr lang="en-US" sz="1000" dirty="0"/>
          </a:p>
        </p:txBody>
      </p:sp>
      <p:sp>
        <p:nvSpPr>
          <p:cNvPr id="42" name="TextBox 41">
            <a:extLst>
              <a:ext uri="{FF2B5EF4-FFF2-40B4-BE49-F238E27FC236}">
                <a16:creationId xmlns:a16="http://schemas.microsoft.com/office/drawing/2014/main" id="{A5C3CBB9-EF9C-477E-8A69-89C6E09527C7}"/>
              </a:ext>
            </a:extLst>
          </p:cNvPr>
          <p:cNvSpPr txBox="1"/>
          <p:nvPr/>
        </p:nvSpPr>
        <p:spPr>
          <a:xfrm>
            <a:off x="2737438" y="4018186"/>
            <a:ext cx="348172" cy="246221"/>
          </a:xfrm>
          <a:prstGeom prst="rect">
            <a:avLst/>
          </a:prstGeom>
          <a:noFill/>
        </p:spPr>
        <p:txBody>
          <a:bodyPr wrap="none" rtlCol="0">
            <a:spAutoFit/>
          </a:bodyPr>
          <a:lstStyle/>
          <a:p>
            <a:r>
              <a:rPr lang="nb-NO" sz="1000" dirty="0"/>
              <a:t>2,3</a:t>
            </a:r>
            <a:endParaRPr lang="en-US" sz="1000" dirty="0"/>
          </a:p>
        </p:txBody>
      </p:sp>
      <p:sp>
        <p:nvSpPr>
          <p:cNvPr id="43" name="TextBox 42">
            <a:extLst>
              <a:ext uri="{FF2B5EF4-FFF2-40B4-BE49-F238E27FC236}">
                <a16:creationId xmlns:a16="http://schemas.microsoft.com/office/drawing/2014/main" id="{CB87D4FC-AEC2-4B24-A3ED-56C1C9CC2857}"/>
              </a:ext>
            </a:extLst>
          </p:cNvPr>
          <p:cNvSpPr txBox="1"/>
          <p:nvPr/>
        </p:nvSpPr>
        <p:spPr>
          <a:xfrm>
            <a:off x="2442265" y="4182036"/>
            <a:ext cx="348172" cy="246221"/>
          </a:xfrm>
          <a:prstGeom prst="rect">
            <a:avLst/>
          </a:prstGeom>
          <a:noFill/>
        </p:spPr>
        <p:txBody>
          <a:bodyPr wrap="none" rtlCol="0">
            <a:spAutoFit/>
          </a:bodyPr>
          <a:lstStyle/>
          <a:p>
            <a:r>
              <a:rPr lang="nb-NO" sz="1000" dirty="0"/>
              <a:t>2,4</a:t>
            </a:r>
            <a:endParaRPr lang="en-US" sz="1000" dirty="0"/>
          </a:p>
        </p:txBody>
      </p:sp>
      <p:sp>
        <p:nvSpPr>
          <p:cNvPr id="44" name="TextBox 43">
            <a:extLst>
              <a:ext uri="{FF2B5EF4-FFF2-40B4-BE49-F238E27FC236}">
                <a16:creationId xmlns:a16="http://schemas.microsoft.com/office/drawing/2014/main" id="{9AD11BE1-4D9B-4C01-8E3E-88777B5D4EB6}"/>
              </a:ext>
            </a:extLst>
          </p:cNvPr>
          <p:cNvSpPr txBox="1"/>
          <p:nvPr/>
        </p:nvSpPr>
        <p:spPr>
          <a:xfrm>
            <a:off x="2137326" y="4357644"/>
            <a:ext cx="348172" cy="246221"/>
          </a:xfrm>
          <a:prstGeom prst="rect">
            <a:avLst/>
          </a:prstGeom>
          <a:noFill/>
        </p:spPr>
        <p:txBody>
          <a:bodyPr wrap="none" rtlCol="0">
            <a:spAutoFit/>
          </a:bodyPr>
          <a:lstStyle/>
          <a:p>
            <a:r>
              <a:rPr lang="nb-NO" sz="1000" dirty="0"/>
              <a:t>2,5</a:t>
            </a:r>
            <a:endParaRPr lang="en-US" sz="1000" dirty="0"/>
          </a:p>
        </p:txBody>
      </p:sp>
      <p:sp>
        <p:nvSpPr>
          <p:cNvPr id="45" name="TextBox 44">
            <a:extLst>
              <a:ext uri="{FF2B5EF4-FFF2-40B4-BE49-F238E27FC236}">
                <a16:creationId xmlns:a16="http://schemas.microsoft.com/office/drawing/2014/main" id="{71271C75-EE7F-4F46-842D-4413A495F1D2}"/>
              </a:ext>
            </a:extLst>
          </p:cNvPr>
          <p:cNvSpPr txBox="1"/>
          <p:nvPr/>
        </p:nvSpPr>
        <p:spPr>
          <a:xfrm>
            <a:off x="1804476" y="4530593"/>
            <a:ext cx="413896" cy="246221"/>
          </a:xfrm>
          <a:prstGeom prst="rect">
            <a:avLst/>
          </a:prstGeom>
          <a:noFill/>
        </p:spPr>
        <p:txBody>
          <a:bodyPr wrap="none" rtlCol="0">
            <a:spAutoFit/>
          </a:bodyPr>
          <a:lstStyle/>
          <a:p>
            <a:r>
              <a:rPr lang="nb-NO" sz="1000" dirty="0"/>
              <a:t>2,55</a:t>
            </a:r>
            <a:endParaRPr lang="en-US" sz="1000" dirty="0"/>
          </a:p>
        </p:txBody>
      </p:sp>
      <p:sp>
        <p:nvSpPr>
          <p:cNvPr id="46" name="TextBox 45">
            <a:extLst>
              <a:ext uri="{FF2B5EF4-FFF2-40B4-BE49-F238E27FC236}">
                <a16:creationId xmlns:a16="http://schemas.microsoft.com/office/drawing/2014/main" id="{461E3A49-5662-4FE1-84F7-DAA03A5BE85B}"/>
              </a:ext>
            </a:extLst>
          </p:cNvPr>
          <p:cNvSpPr txBox="1"/>
          <p:nvPr/>
        </p:nvSpPr>
        <p:spPr>
          <a:xfrm>
            <a:off x="1523006" y="4682296"/>
            <a:ext cx="348172" cy="246221"/>
          </a:xfrm>
          <a:prstGeom prst="rect">
            <a:avLst/>
          </a:prstGeom>
          <a:noFill/>
        </p:spPr>
        <p:txBody>
          <a:bodyPr wrap="none" rtlCol="0">
            <a:spAutoFit/>
          </a:bodyPr>
          <a:lstStyle/>
          <a:p>
            <a:r>
              <a:rPr lang="nb-NO" sz="1000" dirty="0"/>
              <a:t>2,6</a:t>
            </a:r>
            <a:endParaRPr lang="en-US" sz="1000" dirty="0"/>
          </a:p>
        </p:txBody>
      </p:sp>
      <p:sp>
        <p:nvSpPr>
          <p:cNvPr id="47" name="TextBox 46">
            <a:extLst>
              <a:ext uri="{FF2B5EF4-FFF2-40B4-BE49-F238E27FC236}">
                <a16:creationId xmlns:a16="http://schemas.microsoft.com/office/drawing/2014/main" id="{A2ED2A83-2004-4B3C-B2D4-CA2611D7A8F5}"/>
              </a:ext>
            </a:extLst>
          </p:cNvPr>
          <p:cNvSpPr txBox="1"/>
          <p:nvPr/>
        </p:nvSpPr>
        <p:spPr>
          <a:xfrm>
            <a:off x="1089060" y="4802388"/>
            <a:ext cx="413896" cy="246221"/>
          </a:xfrm>
          <a:prstGeom prst="rect">
            <a:avLst/>
          </a:prstGeom>
          <a:noFill/>
        </p:spPr>
        <p:txBody>
          <a:bodyPr wrap="none" rtlCol="0">
            <a:spAutoFit/>
          </a:bodyPr>
          <a:lstStyle/>
          <a:p>
            <a:r>
              <a:rPr lang="nb-NO" sz="1000" dirty="0"/>
              <a:t>2,65</a:t>
            </a:r>
            <a:endParaRPr lang="en-US" sz="1000" dirty="0"/>
          </a:p>
        </p:txBody>
      </p:sp>
      <p:sp>
        <p:nvSpPr>
          <p:cNvPr id="48" name="TextBox 47">
            <a:extLst>
              <a:ext uri="{FF2B5EF4-FFF2-40B4-BE49-F238E27FC236}">
                <a16:creationId xmlns:a16="http://schemas.microsoft.com/office/drawing/2014/main" id="{3C52C351-9F50-44B0-ABDA-E348D53F4FCB}"/>
              </a:ext>
            </a:extLst>
          </p:cNvPr>
          <p:cNvSpPr txBox="1"/>
          <p:nvPr/>
        </p:nvSpPr>
        <p:spPr>
          <a:xfrm>
            <a:off x="3086316" y="3406153"/>
            <a:ext cx="413896" cy="246221"/>
          </a:xfrm>
          <a:prstGeom prst="rect">
            <a:avLst/>
          </a:prstGeom>
          <a:noFill/>
        </p:spPr>
        <p:txBody>
          <a:bodyPr wrap="none" rtlCol="0">
            <a:spAutoFit/>
          </a:bodyPr>
          <a:lstStyle/>
          <a:p>
            <a:r>
              <a:rPr lang="nb-NO" sz="1000" dirty="0"/>
              <a:t>10,8</a:t>
            </a:r>
            <a:endParaRPr lang="en-US" sz="1000" dirty="0"/>
          </a:p>
        </p:txBody>
      </p:sp>
      <p:sp>
        <p:nvSpPr>
          <p:cNvPr id="49" name="TextBox 48">
            <a:extLst>
              <a:ext uri="{FF2B5EF4-FFF2-40B4-BE49-F238E27FC236}">
                <a16:creationId xmlns:a16="http://schemas.microsoft.com/office/drawing/2014/main" id="{21B3B945-7DE7-4AC6-8F1F-1AC8BDA744D1}"/>
              </a:ext>
            </a:extLst>
          </p:cNvPr>
          <p:cNvSpPr txBox="1"/>
          <p:nvPr/>
        </p:nvSpPr>
        <p:spPr>
          <a:xfrm>
            <a:off x="2793251" y="3213387"/>
            <a:ext cx="413896" cy="246221"/>
          </a:xfrm>
          <a:prstGeom prst="rect">
            <a:avLst/>
          </a:prstGeom>
          <a:noFill/>
        </p:spPr>
        <p:txBody>
          <a:bodyPr wrap="none" rtlCol="0">
            <a:spAutoFit/>
          </a:bodyPr>
          <a:lstStyle/>
          <a:p>
            <a:r>
              <a:rPr lang="nb-NO" sz="1000" dirty="0"/>
              <a:t>11,7</a:t>
            </a:r>
            <a:endParaRPr lang="en-US" sz="1000" dirty="0"/>
          </a:p>
        </p:txBody>
      </p:sp>
      <p:sp>
        <p:nvSpPr>
          <p:cNvPr id="50" name="TextBox 49">
            <a:extLst>
              <a:ext uri="{FF2B5EF4-FFF2-40B4-BE49-F238E27FC236}">
                <a16:creationId xmlns:a16="http://schemas.microsoft.com/office/drawing/2014/main" id="{BE4B9E0D-031C-431C-B720-F205E6A6390C}"/>
              </a:ext>
            </a:extLst>
          </p:cNvPr>
          <p:cNvSpPr txBox="1"/>
          <p:nvPr/>
        </p:nvSpPr>
        <p:spPr>
          <a:xfrm>
            <a:off x="2478987" y="3037779"/>
            <a:ext cx="413896" cy="246221"/>
          </a:xfrm>
          <a:prstGeom prst="rect">
            <a:avLst/>
          </a:prstGeom>
          <a:noFill/>
        </p:spPr>
        <p:txBody>
          <a:bodyPr wrap="none" rtlCol="0">
            <a:spAutoFit/>
          </a:bodyPr>
          <a:lstStyle/>
          <a:p>
            <a:r>
              <a:rPr lang="nb-NO" sz="1000" dirty="0"/>
              <a:t>12,6</a:t>
            </a:r>
            <a:endParaRPr lang="en-US" sz="1000" dirty="0"/>
          </a:p>
        </p:txBody>
      </p:sp>
      <p:sp>
        <p:nvSpPr>
          <p:cNvPr id="51" name="TextBox 50">
            <a:extLst>
              <a:ext uri="{FF2B5EF4-FFF2-40B4-BE49-F238E27FC236}">
                <a16:creationId xmlns:a16="http://schemas.microsoft.com/office/drawing/2014/main" id="{386D69C0-57D7-4C75-B3C2-9FB07E131336}"/>
              </a:ext>
            </a:extLst>
          </p:cNvPr>
          <p:cNvSpPr txBox="1"/>
          <p:nvPr/>
        </p:nvSpPr>
        <p:spPr>
          <a:xfrm>
            <a:off x="2164723" y="2875936"/>
            <a:ext cx="413896" cy="246221"/>
          </a:xfrm>
          <a:prstGeom prst="rect">
            <a:avLst/>
          </a:prstGeom>
          <a:noFill/>
        </p:spPr>
        <p:txBody>
          <a:bodyPr wrap="none" rtlCol="0">
            <a:spAutoFit/>
          </a:bodyPr>
          <a:lstStyle/>
          <a:p>
            <a:r>
              <a:rPr lang="nb-NO" sz="1000" dirty="0"/>
              <a:t>13,5</a:t>
            </a:r>
            <a:endParaRPr lang="en-US" sz="1000" dirty="0"/>
          </a:p>
        </p:txBody>
      </p:sp>
      <p:sp>
        <p:nvSpPr>
          <p:cNvPr id="52" name="TextBox 51">
            <a:extLst>
              <a:ext uri="{FF2B5EF4-FFF2-40B4-BE49-F238E27FC236}">
                <a16:creationId xmlns:a16="http://schemas.microsoft.com/office/drawing/2014/main" id="{B10E29DD-649E-40CE-93E0-70BC66BC5B35}"/>
              </a:ext>
            </a:extLst>
          </p:cNvPr>
          <p:cNvSpPr txBox="1"/>
          <p:nvPr/>
        </p:nvSpPr>
        <p:spPr>
          <a:xfrm>
            <a:off x="1860955" y="2686300"/>
            <a:ext cx="316112" cy="246221"/>
          </a:xfrm>
          <a:prstGeom prst="rect">
            <a:avLst/>
          </a:prstGeom>
          <a:noFill/>
        </p:spPr>
        <p:txBody>
          <a:bodyPr wrap="none" rtlCol="0">
            <a:spAutoFit/>
          </a:bodyPr>
          <a:lstStyle/>
          <a:p>
            <a:r>
              <a:rPr lang="nb-NO" sz="1000" dirty="0"/>
              <a:t>14</a:t>
            </a:r>
            <a:endParaRPr lang="en-US" sz="1000" dirty="0"/>
          </a:p>
        </p:txBody>
      </p:sp>
      <p:sp>
        <p:nvSpPr>
          <p:cNvPr id="53" name="TextBox 52">
            <a:extLst>
              <a:ext uri="{FF2B5EF4-FFF2-40B4-BE49-F238E27FC236}">
                <a16:creationId xmlns:a16="http://schemas.microsoft.com/office/drawing/2014/main" id="{3A049D7A-D0F3-45DE-A427-10C79D640A7B}"/>
              </a:ext>
            </a:extLst>
          </p:cNvPr>
          <p:cNvSpPr txBox="1"/>
          <p:nvPr/>
        </p:nvSpPr>
        <p:spPr>
          <a:xfrm>
            <a:off x="1564530" y="2508059"/>
            <a:ext cx="413896" cy="246221"/>
          </a:xfrm>
          <a:prstGeom prst="rect">
            <a:avLst/>
          </a:prstGeom>
          <a:noFill/>
        </p:spPr>
        <p:txBody>
          <a:bodyPr wrap="none" rtlCol="0">
            <a:spAutoFit/>
          </a:bodyPr>
          <a:lstStyle/>
          <a:p>
            <a:r>
              <a:rPr lang="nb-NO" sz="1000" dirty="0"/>
              <a:t>14,5</a:t>
            </a:r>
            <a:endParaRPr lang="en-US" sz="1000" dirty="0"/>
          </a:p>
        </p:txBody>
      </p:sp>
      <p:sp>
        <p:nvSpPr>
          <p:cNvPr id="54" name="TextBox 53">
            <a:extLst>
              <a:ext uri="{FF2B5EF4-FFF2-40B4-BE49-F238E27FC236}">
                <a16:creationId xmlns:a16="http://schemas.microsoft.com/office/drawing/2014/main" id="{105485FE-9EC4-4000-9528-F854C975FEB2}"/>
              </a:ext>
            </a:extLst>
          </p:cNvPr>
          <p:cNvSpPr txBox="1"/>
          <p:nvPr/>
        </p:nvSpPr>
        <p:spPr>
          <a:xfrm>
            <a:off x="1131526" y="2465071"/>
            <a:ext cx="316112" cy="246221"/>
          </a:xfrm>
          <a:prstGeom prst="rect">
            <a:avLst/>
          </a:prstGeom>
          <a:noFill/>
        </p:spPr>
        <p:txBody>
          <a:bodyPr wrap="none" rtlCol="0">
            <a:spAutoFit/>
          </a:bodyPr>
          <a:lstStyle/>
          <a:p>
            <a:r>
              <a:rPr lang="nb-NO" sz="1000" dirty="0"/>
              <a:t>15</a:t>
            </a:r>
            <a:endParaRPr lang="en-US" sz="1000" dirty="0"/>
          </a:p>
        </p:txBody>
      </p:sp>
      <p:sp>
        <p:nvSpPr>
          <p:cNvPr id="58" name="TextBox 57">
            <a:extLst>
              <a:ext uri="{FF2B5EF4-FFF2-40B4-BE49-F238E27FC236}">
                <a16:creationId xmlns:a16="http://schemas.microsoft.com/office/drawing/2014/main" id="{075029BA-D1A4-4182-8AD1-E99C8A4DAB31}"/>
              </a:ext>
            </a:extLst>
          </p:cNvPr>
          <p:cNvSpPr txBox="1"/>
          <p:nvPr/>
        </p:nvSpPr>
        <p:spPr>
          <a:xfrm>
            <a:off x="645173" y="-21457"/>
            <a:ext cx="2790123" cy="369332"/>
          </a:xfrm>
          <a:prstGeom prst="rect">
            <a:avLst/>
          </a:prstGeom>
          <a:noFill/>
        </p:spPr>
        <p:txBody>
          <a:bodyPr wrap="none" rtlCol="0">
            <a:spAutoFit/>
          </a:bodyPr>
          <a:lstStyle/>
          <a:p>
            <a:r>
              <a:rPr lang="nb-NO" dirty="0"/>
              <a:t>Navn: Kaja Mørch Pettersen</a:t>
            </a:r>
            <a:endParaRPr lang="en-US" dirty="0"/>
          </a:p>
        </p:txBody>
      </p:sp>
      <p:sp>
        <p:nvSpPr>
          <p:cNvPr id="59" name="TextBox 58">
            <a:extLst>
              <a:ext uri="{FF2B5EF4-FFF2-40B4-BE49-F238E27FC236}">
                <a16:creationId xmlns:a16="http://schemas.microsoft.com/office/drawing/2014/main" id="{CE10744B-A7D4-4B8B-8025-9ABF856B2CFF}"/>
              </a:ext>
            </a:extLst>
          </p:cNvPr>
          <p:cNvSpPr txBox="1"/>
          <p:nvPr/>
        </p:nvSpPr>
        <p:spPr>
          <a:xfrm>
            <a:off x="653295" y="248745"/>
            <a:ext cx="2302362" cy="369332"/>
          </a:xfrm>
          <a:prstGeom prst="rect">
            <a:avLst/>
          </a:prstGeom>
          <a:noFill/>
        </p:spPr>
        <p:txBody>
          <a:bodyPr wrap="none" rtlCol="0">
            <a:spAutoFit/>
          </a:bodyPr>
          <a:lstStyle/>
          <a:p>
            <a:r>
              <a:rPr lang="nb-NO" dirty="0"/>
              <a:t>Dato: September 2018</a:t>
            </a:r>
            <a:endParaRPr lang="en-US" dirty="0"/>
          </a:p>
        </p:txBody>
      </p:sp>
      <p:sp>
        <p:nvSpPr>
          <p:cNvPr id="55" name="TextBox 54">
            <a:extLst>
              <a:ext uri="{FF2B5EF4-FFF2-40B4-BE49-F238E27FC236}">
                <a16:creationId xmlns:a16="http://schemas.microsoft.com/office/drawing/2014/main" id="{EA9A3275-243B-47A3-A1D1-C6BC389154D8}"/>
              </a:ext>
            </a:extLst>
          </p:cNvPr>
          <p:cNvSpPr txBox="1"/>
          <p:nvPr/>
        </p:nvSpPr>
        <p:spPr>
          <a:xfrm>
            <a:off x="669247" y="6573350"/>
            <a:ext cx="1027845" cy="276999"/>
          </a:xfrm>
          <a:prstGeom prst="rect">
            <a:avLst/>
          </a:prstGeom>
          <a:noFill/>
        </p:spPr>
        <p:txBody>
          <a:bodyPr wrap="none" rtlCol="0">
            <a:spAutoFit/>
          </a:bodyPr>
          <a:lstStyle/>
          <a:p>
            <a:r>
              <a:rPr lang="nb-NO" sz="600" dirty="0"/>
              <a:t>Magnus Aunevik-Berntsen </a:t>
            </a:r>
          </a:p>
          <a:p>
            <a:r>
              <a:rPr lang="nb-NO" sz="600" dirty="0"/>
              <a:t>Evalueringsskjema v.1</a:t>
            </a:r>
            <a:endParaRPr lang="en-US" sz="600" dirty="0"/>
          </a:p>
        </p:txBody>
      </p:sp>
      <p:cxnSp>
        <p:nvCxnSpPr>
          <p:cNvPr id="15" name="Straight Connector 14">
            <a:extLst>
              <a:ext uri="{FF2B5EF4-FFF2-40B4-BE49-F238E27FC236}">
                <a16:creationId xmlns:a16="http://schemas.microsoft.com/office/drawing/2014/main" id="{68817F5E-DC7A-449C-99FE-A7B5413C4F34}"/>
              </a:ext>
            </a:extLst>
          </p:cNvPr>
          <p:cNvCxnSpPr>
            <a:stCxn id="14" idx="0"/>
          </p:cNvCxnSpPr>
          <p:nvPr/>
        </p:nvCxnSpPr>
        <p:spPr>
          <a:xfrm>
            <a:off x="3659317" y="2140183"/>
            <a:ext cx="263663" cy="1507791"/>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7" name="Straight Connector 56">
            <a:extLst>
              <a:ext uri="{FF2B5EF4-FFF2-40B4-BE49-F238E27FC236}">
                <a16:creationId xmlns:a16="http://schemas.microsoft.com/office/drawing/2014/main" id="{F7955BED-99A3-42EA-A098-25F10F94923A}"/>
              </a:ext>
            </a:extLst>
          </p:cNvPr>
          <p:cNvCxnSpPr>
            <a:cxnSpLocks/>
          </p:cNvCxnSpPr>
          <p:nvPr/>
        </p:nvCxnSpPr>
        <p:spPr>
          <a:xfrm flipH="1">
            <a:off x="3659317" y="3647974"/>
            <a:ext cx="263663" cy="112685"/>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0" name="Straight Connector 59">
            <a:extLst>
              <a:ext uri="{FF2B5EF4-FFF2-40B4-BE49-F238E27FC236}">
                <a16:creationId xmlns:a16="http://schemas.microsoft.com/office/drawing/2014/main" id="{E6A7D6EF-4CEB-44C9-AB18-891A66E03B91}"/>
              </a:ext>
            </a:extLst>
          </p:cNvPr>
          <p:cNvCxnSpPr>
            <a:cxnSpLocks/>
          </p:cNvCxnSpPr>
          <p:nvPr/>
        </p:nvCxnSpPr>
        <p:spPr>
          <a:xfrm flipV="1">
            <a:off x="3659317" y="3760660"/>
            <a:ext cx="0" cy="36039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3" name="Straight Connector 62">
            <a:extLst>
              <a:ext uri="{FF2B5EF4-FFF2-40B4-BE49-F238E27FC236}">
                <a16:creationId xmlns:a16="http://schemas.microsoft.com/office/drawing/2014/main" id="{37B7A4DB-DD1A-4E9D-8B60-83472B07EF96}"/>
              </a:ext>
            </a:extLst>
          </p:cNvPr>
          <p:cNvCxnSpPr>
            <a:cxnSpLocks/>
            <a:stCxn id="41" idx="2"/>
          </p:cNvCxnSpPr>
          <p:nvPr/>
        </p:nvCxnSpPr>
        <p:spPr>
          <a:xfrm>
            <a:off x="3227042" y="4064106"/>
            <a:ext cx="432275" cy="56945"/>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8" name="Straight Connector 67">
            <a:extLst>
              <a:ext uri="{FF2B5EF4-FFF2-40B4-BE49-F238E27FC236}">
                <a16:creationId xmlns:a16="http://schemas.microsoft.com/office/drawing/2014/main" id="{C0F53E66-0EF4-4C65-AD46-4586ADE882F0}"/>
              </a:ext>
            </a:extLst>
          </p:cNvPr>
          <p:cNvCxnSpPr>
            <a:cxnSpLocks/>
            <a:stCxn id="48" idx="2"/>
          </p:cNvCxnSpPr>
          <p:nvPr/>
        </p:nvCxnSpPr>
        <p:spPr>
          <a:xfrm flipH="1">
            <a:off x="3249582" y="3652374"/>
            <a:ext cx="43682" cy="411451"/>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0" name="Straight Connector 69">
            <a:extLst>
              <a:ext uri="{FF2B5EF4-FFF2-40B4-BE49-F238E27FC236}">
                <a16:creationId xmlns:a16="http://schemas.microsoft.com/office/drawing/2014/main" id="{E522A882-6740-4A44-925D-FE484CEA674D}"/>
              </a:ext>
            </a:extLst>
          </p:cNvPr>
          <p:cNvCxnSpPr>
            <a:cxnSpLocks/>
            <a:stCxn id="48" idx="2"/>
            <a:endCxn id="14" idx="0"/>
          </p:cNvCxnSpPr>
          <p:nvPr/>
        </p:nvCxnSpPr>
        <p:spPr>
          <a:xfrm flipV="1">
            <a:off x="3293264" y="2140183"/>
            <a:ext cx="366053" cy="1512191"/>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74" name="Oval 73">
            <a:extLst>
              <a:ext uri="{FF2B5EF4-FFF2-40B4-BE49-F238E27FC236}">
                <a16:creationId xmlns:a16="http://schemas.microsoft.com/office/drawing/2014/main" id="{65DEB347-DD1C-41D9-BCC3-D22BA2D04C27}"/>
              </a:ext>
            </a:extLst>
          </p:cNvPr>
          <p:cNvSpPr/>
          <p:nvPr/>
        </p:nvSpPr>
        <p:spPr>
          <a:xfrm>
            <a:off x="11045250" y="5048609"/>
            <a:ext cx="890779" cy="298667"/>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
        <p:nvSpPr>
          <p:cNvPr id="75" name="Oval 74">
            <a:extLst>
              <a:ext uri="{FF2B5EF4-FFF2-40B4-BE49-F238E27FC236}">
                <a16:creationId xmlns:a16="http://schemas.microsoft.com/office/drawing/2014/main" id="{05CAC010-C9BB-428D-859E-969CBB654B1A}"/>
              </a:ext>
            </a:extLst>
          </p:cNvPr>
          <p:cNvSpPr/>
          <p:nvPr/>
        </p:nvSpPr>
        <p:spPr>
          <a:xfrm>
            <a:off x="8740766" y="5410198"/>
            <a:ext cx="2165359" cy="298667"/>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cxnSp>
        <p:nvCxnSpPr>
          <p:cNvPr id="8" name="Straight Connector 7">
            <a:extLst>
              <a:ext uri="{FF2B5EF4-FFF2-40B4-BE49-F238E27FC236}">
                <a16:creationId xmlns:a16="http://schemas.microsoft.com/office/drawing/2014/main" id="{C1D68E07-089E-44AF-A9BE-F8261534E18A}"/>
              </a:ext>
            </a:extLst>
          </p:cNvPr>
          <p:cNvCxnSpPr>
            <a:cxnSpLocks/>
          </p:cNvCxnSpPr>
          <p:nvPr/>
        </p:nvCxnSpPr>
        <p:spPr>
          <a:xfrm>
            <a:off x="6458556" y="795416"/>
            <a:ext cx="66675" cy="5777934"/>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84" name="Date Placeholder 83">
            <a:extLst>
              <a:ext uri="{FF2B5EF4-FFF2-40B4-BE49-F238E27FC236}">
                <a16:creationId xmlns:a16="http://schemas.microsoft.com/office/drawing/2014/main" id="{7697C54A-F565-4A11-91F5-15927CCD740C}"/>
              </a:ext>
            </a:extLst>
          </p:cNvPr>
          <p:cNvSpPr>
            <a:spLocks noGrp="1"/>
          </p:cNvSpPr>
          <p:nvPr>
            <p:ph type="dt" sz="half" idx="10"/>
          </p:nvPr>
        </p:nvSpPr>
        <p:spPr/>
        <p:txBody>
          <a:bodyPr/>
          <a:lstStyle/>
          <a:p>
            <a:r>
              <a:rPr lang="en-US"/>
              <a:t>02/11/2018</a:t>
            </a:r>
            <a:endParaRPr lang="en-US" dirty="0"/>
          </a:p>
        </p:txBody>
      </p:sp>
      <p:sp>
        <p:nvSpPr>
          <p:cNvPr id="85" name="Footer Placeholder 84">
            <a:extLst>
              <a:ext uri="{FF2B5EF4-FFF2-40B4-BE49-F238E27FC236}">
                <a16:creationId xmlns:a16="http://schemas.microsoft.com/office/drawing/2014/main" id="{B7C0367D-8B2D-4871-9C38-AC0011E39856}"/>
              </a:ext>
            </a:extLst>
          </p:cNvPr>
          <p:cNvSpPr>
            <a:spLocks noGrp="1"/>
          </p:cNvSpPr>
          <p:nvPr>
            <p:ph type="ftr" sz="quarter" idx="11"/>
          </p:nvPr>
        </p:nvSpPr>
        <p:spPr/>
        <p:txBody>
          <a:bodyPr/>
          <a:lstStyle/>
          <a:p>
            <a:r>
              <a:rPr lang="nb-NO"/>
              <a:t>Magnus R. Aunevik-Berntsen</a:t>
            </a:r>
            <a:endParaRPr lang="en-US" dirty="0"/>
          </a:p>
        </p:txBody>
      </p:sp>
    </p:spTree>
    <p:extLst>
      <p:ext uri="{BB962C8B-B14F-4D97-AF65-F5344CB8AC3E}">
        <p14:creationId xmlns:p14="http://schemas.microsoft.com/office/powerpoint/2010/main" val="7352154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DC8792-764A-4D64-8E4B-6838F558E347}"/>
              </a:ext>
            </a:extLst>
          </p:cNvPr>
          <p:cNvSpPr>
            <a:spLocks noGrp="1"/>
          </p:cNvSpPr>
          <p:nvPr>
            <p:ph type="title"/>
          </p:nvPr>
        </p:nvSpPr>
        <p:spPr/>
        <p:txBody>
          <a:bodyPr/>
          <a:lstStyle/>
          <a:p>
            <a:r>
              <a:rPr lang="nb-NO" dirty="0"/>
              <a:t>Ressurser</a:t>
            </a:r>
            <a:endParaRPr lang="en-US" dirty="0"/>
          </a:p>
        </p:txBody>
      </p:sp>
      <p:sp>
        <p:nvSpPr>
          <p:cNvPr id="3" name="Content Placeholder 2">
            <a:extLst>
              <a:ext uri="{FF2B5EF4-FFF2-40B4-BE49-F238E27FC236}">
                <a16:creationId xmlns:a16="http://schemas.microsoft.com/office/drawing/2014/main" id="{75D68BA6-281D-4243-8287-E84A2C0D37FB}"/>
              </a:ext>
            </a:extLst>
          </p:cNvPr>
          <p:cNvSpPr>
            <a:spLocks noGrp="1"/>
          </p:cNvSpPr>
          <p:nvPr>
            <p:ph idx="1"/>
          </p:nvPr>
        </p:nvSpPr>
        <p:spPr/>
        <p:txBody>
          <a:bodyPr>
            <a:normAutofit/>
          </a:bodyPr>
          <a:lstStyle/>
          <a:p>
            <a:r>
              <a:rPr lang="nb-NO" dirty="0"/>
              <a:t>Olympiatoppens forslag til arbeidskrav:</a:t>
            </a:r>
          </a:p>
          <a:p>
            <a:pPr lvl="1"/>
            <a:r>
              <a:rPr lang="en-US" dirty="0">
                <a:hlinkClick r:id="rId2"/>
              </a:rPr>
              <a:t>https://www.olympiatoppen.no/fagstoff/treningsplanlegging/arbeidskrav/friidrett/page3603.html</a:t>
            </a:r>
            <a:endParaRPr lang="en-US" dirty="0"/>
          </a:p>
          <a:p>
            <a:r>
              <a:rPr lang="de-DE" dirty="0"/>
              <a:t>Jugendleichtathletik Wurf: Rahmentrainingsplan des Deutschen Leichtathletik-Verbandes für die Wurfdisziplinen im Aufbautraining</a:t>
            </a:r>
            <a:r>
              <a:rPr lang="de-DE" b="1" dirty="0"/>
              <a:t> </a:t>
            </a:r>
            <a:br>
              <a:rPr lang="de-DE" b="1" dirty="0"/>
            </a:br>
            <a:r>
              <a:rPr lang="de-DE" dirty="0"/>
              <a:t>(Bok)</a:t>
            </a:r>
          </a:p>
          <a:p>
            <a:r>
              <a:rPr lang="de-DE" dirty="0"/>
              <a:t>Foredraget “Overføring av Styrke og Kraft i Diskos“ fra trenerseminaret 2016.</a:t>
            </a:r>
          </a:p>
          <a:p>
            <a:endParaRPr lang="en-US" dirty="0"/>
          </a:p>
        </p:txBody>
      </p:sp>
      <p:sp>
        <p:nvSpPr>
          <p:cNvPr id="4" name="Date Placeholder 3">
            <a:extLst>
              <a:ext uri="{FF2B5EF4-FFF2-40B4-BE49-F238E27FC236}">
                <a16:creationId xmlns:a16="http://schemas.microsoft.com/office/drawing/2014/main" id="{1FA01B09-EFF4-4DC0-8A8E-B8BC03E57F22}"/>
              </a:ext>
            </a:extLst>
          </p:cNvPr>
          <p:cNvSpPr>
            <a:spLocks noGrp="1"/>
          </p:cNvSpPr>
          <p:nvPr>
            <p:ph type="dt" sz="half" idx="10"/>
          </p:nvPr>
        </p:nvSpPr>
        <p:spPr/>
        <p:txBody>
          <a:bodyPr/>
          <a:lstStyle/>
          <a:p>
            <a:r>
              <a:rPr lang="en-US"/>
              <a:t>02/11/2018</a:t>
            </a:r>
            <a:endParaRPr lang="en-US" dirty="0"/>
          </a:p>
        </p:txBody>
      </p:sp>
      <p:sp>
        <p:nvSpPr>
          <p:cNvPr id="5" name="Footer Placeholder 4">
            <a:extLst>
              <a:ext uri="{FF2B5EF4-FFF2-40B4-BE49-F238E27FC236}">
                <a16:creationId xmlns:a16="http://schemas.microsoft.com/office/drawing/2014/main" id="{35A7A131-2D5A-4862-BD96-823FE0A1173F}"/>
              </a:ext>
            </a:extLst>
          </p:cNvPr>
          <p:cNvSpPr>
            <a:spLocks noGrp="1"/>
          </p:cNvSpPr>
          <p:nvPr>
            <p:ph type="ftr" sz="quarter" idx="11"/>
          </p:nvPr>
        </p:nvSpPr>
        <p:spPr/>
        <p:txBody>
          <a:bodyPr/>
          <a:lstStyle/>
          <a:p>
            <a:r>
              <a:rPr lang="nb-NO"/>
              <a:t>Magnus R. Aunevik-Berntsen</a:t>
            </a:r>
            <a:endParaRPr lang="en-US" dirty="0"/>
          </a:p>
        </p:txBody>
      </p:sp>
    </p:spTree>
    <p:extLst>
      <p:ext uri="{BB962C8B-B14F-4D97-AF65-F5344CB8AC3E}">
        <p14:creationId xmlns:p14="http://schemas.microsoft.com/office/powerpoint/2010/main" val="56549688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DA9ACF-2DB7-467A-9CBF-B2DBE2B14A81}"/>
              </a:ext>
            </a:extLst>
          </p:cNvPr>
          <p:cNvSpPr>
            <a:spLocks noGrp="1"/>
          </p:cNvSpPr>
          <p:nvPr>
            <p:ph type="title"/>
          </p:nvPr>
        </p:nvSpPr>
        <p:spPr>
          <a:xfrm>
            <a:off x="-137604" y="1215303"/>
            <a:ext cx="10515600" cy="2852737"/>
          </a:xfrm>
        </p:spPr>
        <p:txBody>
          <a:bodyPr>
            <a:normAutofit fontScale="90000"/>
          </a:bodyPr>
          <a:lstStyle/>
          <a:p>
            <a:r>
              <a:rPr lang="nb-NO" sz="5400" dirty="0"/>
              <a:t>Arbeidskrav og evalueringsskjema for ungdom og juniorutøvere i kast</a:t>
            </a:r>
            <a:endParaRPr lang="en-US" sz="5400" dirty="0"/>
          </a:p>
        </p:txBody>
      </p:sp>
      <p:sp>
        <p:nvSpPr>
          <p:cNvPr id="3" name="Text Placeholder 2">
            <a:extLst>
              <a:ext uri="{FF2B5EF4-FFF2-40B4-BE49-F238E27FC236}">
                <a16:creationId xmlns:a16="http://schemas.microsoft.com/office/drawing/2014/main" id="{A639BC6E-3BFB-4F99-99F1-D80AABA36FB2}"/>
              </a:ext>
            </a:extLst>
          </p:cNvPr>
          <p:cNvSpPr>
            <a:spLocks noGrp="1"/>
          </p:cNvSpPr>
          <p:nvPr>
            <p:ph type="body" idx="1"/>
          </p:nvPr>
        </p:nvSpPr>
        <p:spPr/>
        <p:txBody>
          <a:bodyPr>
            <a:normAutofit fontScale="85000" lnSpcReduction="10000"/>
          </a:bodyPr>
          <a:lstStyle/>
          <a:p>
            <a:r>
              <a:rPr lang="nb-NO" dirty="0"/>
              <a:t>Egenevalueringsskjema utarbeidet med nåværende datagrunnlag og drøfting med utøvere og trenere før rekrutteringslandslagssamling september 2018.</a:t>
            </a:r>
          </a:p>
          <a:p>
            <a:r>
              <a:rPr lang="nb-NO" dirty="0"/>
              <a:t>Vil forbedres kontinuerlig når mer data og erfaringsgrunnlag blir tilgjengelig over tid.</a:t>
            </a:r>
            <a:endParaRPr lang="en-US" dirty="0"/>
          </a:p>
        </p:txBody>
      </p:sp>
      <p:sp>
        <p:nvSpPr>
          <p:cNvPr id="4" name="Date Placeholder 3">
            <a:extLst>
              <a:ext uri="{FF2B5EF4-FFF2-40B4-BE49-F238E27FC236}">
                <a16:creationId xmlns:a16="http://schemas.microsoft.com/office/drawing/2014/main" id="{F91B2CF7-5E7E-4735-B324-497E9FF7164C}"/>
              </a:ext>
            </a:extLst>
          </p:cNvPr>
          <p:cNvSpPr>
            <a:spLocks noGrp="1"/>
          </p:cNvSpPr>
          <p:nvPr>
            <p:ph type="dt" sz="half" idx="10"/>
          </p:nvPr>
        </p:nvSpPr>
        <p:spPr/>
        <p:txBody>
          <a:bodyPr/>
          <a:lstStyle/>
          <a:p>
            <a:r>
              <a:rPr lang="en-US"/>
              <a:t>02/11/2018</a:t>
            </a:r>
            <a:endParaRPr lang="en-US" dirty="0"/>
          </a:p>
        </p:txBody>
      </p:sp>
      <p:sp>
        <p:nvSpPr>
          <p:cNvPr id="5" name="Footer Placeholder 4">
            <a:extLst>
              <a:ext uri="{FF2B5EF4-FFF2-40B4-BE49-F238E27FC236}">
                <a16:creationId xmlns:a16="http://schemas.microsoft.com/office/drawing/2014/main" id="{EAF87E12-612D-4A82-A3D6-B74E0BCAB842}"/>
              </a:ext>
            </a:extLst>
          </p:cNvPr>
          <p:cNvSpPr>
            <a:spLocks noGrp="1"/>
          </p:cNvSpPr>
          <p:nvPr>
            <p:ph type="ftr" sz="quarter" idx="11"/>
          </p:nvPr>
        </p:nvSpPr>
        <p:spPr/>
        <p:txBody>
          <a:bodyPr/>
          <a:lstStyle/>
          <a:p>
            <a:r>
              <a:rPr lang="nb-NO"/>
              <a:t>Magnus R. Aunevik-Berntsen</a:t>
            </a:r>
            <a:endParaRPr lang="en-US" dirty="0"/>
          </a:p>
        </p:txBody>
      </p:sp>
    </p:spTree>
    <p:extLst>
      <p:ext uri="{BB962C8B-B14F-4D97-AF65-F5344CB8AC3E}">
        <p14:creationId xmlns:p14="http://schemas.microsoft.com/office/powerpoint/2010/main" val="22174568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CFA942-31C3-414A-990D-1454A95C6025}"/>
              </a:ext>
            </a:extLst>
          </p:cNvPr>
          <p:cNvSpPr>
            <a:spLocks noGrp="1"/>
          </p:cNvSpPr>
          <p:nvPr>
            <p:ph type="title"/>
          </p:nvPr>
        </p:nvSpPr>
        <p:spPr/>
        <p:txBody>
          <a:bodyPr/>
          <a:lstStyle/>
          <a:p>
            <a:r>
              <a:rPr lang="nb-NO" dirty="0"/>
              <a:t>Tema</a:t>
            </a:r>
            <a:endParaRPr lang="en-US" dirty="0"/>
          </a:p>
        </p:txBody>
      </p:sp>
      <p:sp>
        <p:nvSpPr>
          <p:cNvPr id="3" name="Content Placeholder 2">
            <a:extLst>
              <a:ext uri="{FF2B5EF4-FFF2-40B4-BE49-F238E27FC236}">
                <a16:creationId xmlns:a16="http://schemas.microsoft.com/office/drawing/2014/main" id="{7AF320D0-3C82-4B33-ADE9-9ABD7D5E0E37}"/>
              </a:ext>
            </a:extLst>
          </p:cNvPr>
          <p:cNvSpPr>
            <a:spLocks noGrp="1"/>
          </p:cNvSpPr>
          <p:nvPr>
            <p:ph idx="1"/>
          </p:nvPr>
        </p:nvSpPr>
        <p:spPr/>
        <p:txBody>
          <a:bodyPr/>
          <a:lstStyle/>
          <a:p>
            <a:r>
              <a:rPr lang="nb-NO" dirty="0"/>
              <a:t>Arbeidskrav</a:t>
            </a:r>
          </a:p>
          <a:p>
            <a:pPr lvl="1"/>
            <a:r>
              <a:rPr lang="nb-NO" dirty="0"/>
              <a:t>Begrepet Arbeidskrav</a:t>
            </a:r>
          </a:p>
          <a:p>
            <a:pPr lvl="1"/>
            <a:r>
              <a:rPr lang="nb-NO" dirty="0"/>
              <a:t>Hvorfor er arbeidskrav relevant</a:t>
            </a:r>
          </a:p>
          <a:p>
            <a:pPr lvl="1"/>
            <a:r>
              <a:rPr lang="nb-NO" dirty="0"/>
              <a:t>Er arbeidskrav presise? Et eksempel fra diskos</a:t>
            </a:r>
          </a:p>
          <a:p>
            <a:r>
              <a:rPr lang="nb-NO" dirty="0"/>
              <a:t>Kapasitetsprofiler</a:t>
            </a:r>
          </a:p>
          <a:p>
            <a:pPr lvl="1"/>
            <a:r>
              <a:rPr lang="nb-NO" dirty="0"/>
              <a:t>Mal for utoverprofilering</a:t>
            </a:r>
          </a:p>
          <a:p>
            <a:pPr lvl="1"/>
            <a:r>
              <a:rPr lang="nb-NO" dirty="0"/>
              <a:t>Eksempler og diskusjon</a:t>
            </a:r>
          </a:p>
        </p:txBody>
      </p:sp>
      <p:sp>
        <p:nvSpPr>
          <p:cNvPr id="4" name="Date Placeholder 3">
            <a:extLst>
              <a:ext uri="{FF2B5EF4-FFF2-40B4-BE49-F238E27FC236}">
                <a16:creationId xmlns:a16="http://schemas.microsoft.com/office/drawing/2014/main" id="{BD975B7A-46A3-4EEB-ADCD-8704DACA6A2C}"/>
              </a:ext>
            </a:extLst>
          </p:cNvPr>
          <p:cNvSpPr>
            <a:spLocks noGrp="1"/>
          </p:cNvSpPr>
          <p:nvPr>
            <p:ph type="dt" sz="half" idx="10"/>
          </p:nvPr>
        </p:nvSpPr>
        <p:spPr/>
        <p:txBody>
          <a:bodyPr/>
          <a:lstStyle/>
          <a:p>
            <a:r>
              <a:rPr lang="en-US"/>
              <a:t>02/11/2018</a:t>
            </a:r>
            <a:endParaRPr lang="en-US" dirty="0"/>
          </a:p>
        </p:txBody>
      </p:sp>
      <p:sp>
        <p:nvSpPr>
          <p:cNvPr id="5" name="Footer Placeholder 4">
            <a:extLst>
              <a:ext uri="{FF2B5EF4-FFF2-40B4-BE49-F238E27FC236}">
                <a16:creationId xmlns:a16="http://schemas.microsoft.com/office/drawing/2014/main" id="{08EC57F2-ABA6-487A-A937-6F2EC44B12C9}"/>
              </a:ext>
            </a:extLst>
          </p:cNvPr>
          <p:cNvSpPr>
            <a:spLocks noGrp="1"/>
          </p:cNvSpPr>
          <p:nvPr>
            <p:ph type="ftr" sz="quarter" idx="11"/>
          </p:nvPr>
        </p:nvSpPr>
        <p:spPr/>
        <p:txBody>
          <a:bodyPr/>
          <a:lstStyle/>
          <a:p>
            <a:r>
              <a:rPr lang="nb-NO"/>
              <a:t>Magnus R. Aunevik-Berntsen</a:t>
            </a:r>
            <a:endParaRPr lang="en-US" dirty="0"/>
          </a:p>
        </p:txBody>
      </p:sp>
    </p:spTree>
    <p:extLst>
      <p:ext uri="{BB962C8B-B14F-4D97-AF65-F5344CB8AC3E}">
        <p14:creationId xmlns:p14="http://schemas.microsoft.com/office/powerpoint/2010/main" val="5403990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hart 6">
            <a:extLst>
              <a:ext uri="{FF2B5EF4-FFF2-40B4-BE49-F238E27FC236}">
                <a16:creationId xmlns:a16="http://schemas.microsoft.com/office/drawing/2014/main" id="{864FA170-4EC5-4DDE-9BB2-2C2AB14A36D0}"/>
              </a:ext>
            </a:extLst>
          </p:cNvPr>
          <p:cNvGraphicFramePr>
            <a:graphicFrameLocks/>
          </p:cNvGraphicFramePr>
          <p:nvPr>
            <p:extLst/>
          </p:nvPr>
        </p:nvGraphicFramePr>
        <p:xfrm>
          <a:off x="-2774107" y="655329"/>
          <a:ext cx="12477749" cy="5957889"/>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3" name="Table 2">
            <a:extLst>
              <a:ext uri="{FF2B5EF4-FFF2-40B4-BE49-F238E27FC236}">
                <a16:creationId xmlns:a16="http://schemas.microsoft.com/office/drawing/2014/main" id="{4919C5D4-4E1E-4B77-BBA4-5975994BE9ED}"/>
              </a:ext>
            </a:extLst>
          </p:cNvPr>
          <p:cNvGraphicFramePr>
            <a:graphicFrameLocks noGrp="1"/>
          </p:cNvGraphicFramePr>
          <p:nvPr>
            <p:extLst/>
          </p:nvPr>
        </p:nvGraphicFramePr>
        <p:xfrm>
          <a:off x="6924690" y="1301534"/>
          <a:ext cx="5011339" cy="2899056"/>
        </p:xfrm>
        <a:graphic>
          <a:graphicData uri="http://schemas.openxmlformats.org/drawingml/2006/table">
            <a:tbl>
              <a:tblPr firstRow="1" bandRow="1">
                <a:tableStyleId>{5C22544A-7EE6-4342-B048-85BDC9FD1C3A}</a:tableStyleId>
              </a:tblPr>
              <a:tblGrid>
                <a:gridCol w="952485">
                  <a:extLst>
                    <a:ext uri="{9D8B030D-6E8A-4147-A177-3AD203B41FA5}">
                      <a16:colId xmlns:a16="http://schemas.microsoft.com/office/drawing/2014/main" val="2519103240"/>
                    </a:ext>
                  </a:extLst>
                </a:gridCol>
                <a:gridCol w="828675">
                  <a:extLst>
                    <a:ext uri="{9D8B030D-6E8A-4147-A177-3AD203B41FA5}">
                      <a16:colId xmlns:a16="http://schemas.microsoft.com/office/drawing/2014/main" val="730542394"/>
                    </a:ext>
                  </a:extLst>
                </a:gridCol>
                <a:gridCol w="1762125">
                  <a:extLst>
                    <a:ext uri="{9D8B030D-6E8A-4147-A177-3AD203B41FA5}">
                      <a16:colId xmlns:a16="http://schemas.microsoft.com/office/drawing/2014/main" val="2210732052"/>
                    </a:ext>
                  </a:extLst>
                </a:gridCol>
                <a:gridCol w="1468054">
                  <a:extLst>
                    <a:ext uri="{9D8B030D-6E8A-4147-A177-3AD203B41FA5}">
                      <a16:colId xmlns:a16="http://schemas.microsoft.com/office/drawing/2014/main" val="3976326057"/>
                    </a:ext>
                  </a:extLst>
                </a:gridCol>
              </a:tblGrid>
              <a:tr h="465608">
                <a:tc>
                  <a:txBody>
                    <a:bodyPr/>
                    <a:lstStyle/>
                    <a:p>
                      <a:r>
                        <a:rPr lang="nb-NO" sz="1200" dirty="0"/>
                        <a:t>Øvelse</a:t>
                      </a:r>
                      <a:endParaRPr lang="en-US" sz="1200" dirty="0"/>
                    </a:p>
                  </a:txBody>
                  <a:tcPr/>
                </a:tc>
                <a:tc>
                  <a:txBody>
                    <a:bodyPr/>
                    <a:lstStyle/>
                    <a:p>
                      <a:r>
                        <a:rPr lang="nb-NO" sz="1200" dirty="0"/>
                        <a:t>Fremgang per meter</a:t>
                      </a:r>
                      <a:endParaRPr lang="en-US" sz="1200" dirty="0"/>
                    </a:p>
                  </a:txBody>
                  <a:tcPr/>
                </a:tc>
                <a:tc>
                  <a:txBody>
                    <a:bodyPr/>
                    <a:lstStyle/>
                    <a:p>
                      <a:r>
                        <a:rPr lang="nb-NO" sz="1200" dirty="0"/>
                        <a:t>Fremgangsmål i kule</a:t>
                      </a:r>
                      <a:endParaRPr lang="en-US" sz="1200" dirty="0"/>
                    </a:p>
                  </a:txBody>
                  <a:tcPr/>
                </a:tc>
                <a:tc>
                  <a:txBody>
                    <a:bodyPr/>
                    <a:lstStyle/>
                    <a:p>
                      <a:r>
                        <a:rPr lang="nb-NO" sz="1200" dirty="0"/>
                        <a:t>Fremgangsbehov</a:t>
                      </a:r>
                      <a:endParaRPr lang="en-US" sz="1200" dirty="0"/>
                    </a:p>
                  </a:txBody>
                  <a:tcPr/>
                </a:tc>
                <a:extLst>
                  <a:ext uri="{0D108BD9-81ED-4DB2-BD59-A6C34878D82A}">
                    <a16:rowId xmlns:a16="http://schemas.microsoft.com/office/drawing/2014/main" val="3926666635"/>
                  </a:ext>
                </a:extLst>
              </a:tr>
              <a:tr h="377660">
                <a:tc>
                  <a:txBody>
                    <a:bodyPr/>
                    <a:lstStyle/>
                    <a:p>
                      <a:r>
                        <a:rPr lang="nb-NO" sz="1200" dirty="0"/>
                        <a:t>Benkpress</a:t>
                      </a:r>
                      <a:endParaRPr lang="en-US" sz="1200" dirty="0"/>
                    </a:p>
                  </a:txBody>
                  <a:tcPr/>
                </a:tc>
                <a:tc>
                  <a:txBody>
                    <a:bodyPr/>
                    <a:lstStyle/>
                    <a:p>
                      <a:r>
                        <a:rPr lang="nb-NO" sz="1200" dirty="0"/>
                        <a:t>15kg</a:t>
                      </a:r>
                      <a:endParaRPr lang="en-US" sz="1200" dirty="0"/>
                    </a:p>
                  </a:txBody>
                  <a:tcPr/>
                </a:tc>
                <a:tc rowSpan="6">
                  <a:txBody>
                    <a:bodyPr/>
                    <a:lstStyle/>
                    <a:p>
                      <a:endParaRPr lang="en-US" sz="1200" dirty="0"/>
                    </a:p>
                  </a:txBody>
                  <a:tcPr/>
                </a:tc>
                <a:tc>
                  <a:txBody>
                    <a:bodyPr/>
                    <a:lstStyle/>
                    <a:p>
                      <a:endParaRPr lang="en-US" sz="1200" dirty="0"/>
                    </a:p>
                  </a:txBody>
                  <a:tcPr/>
                </a:tc>
                <a:extLst>
                  <a:ext uri="{0D108BD9-81ED-4DB2-BD59-A6C34878D82A}">
                    <a16:rowId xmlns:a16="http://schemas.microsoft.com/office/drawing/2014/main" val="1103051651"/>
                  </a:ext>
                </a:extLst>
              </a:tr>
              <a:tr h="377660">
                <a:tc>
                  <a:txBody>
                    <a:bodyPr/>
                    <a:lstStyle/>
                    <a:p>
                      <a:r>
                        <a:rPr lang="nb-NO" sz="1200" dirty="0"/>
                        <a:t>Knebøy</a:t>
                      </a:r>
                      <a:endParaRPr lang="en-US" sz="1200" dirty="0"/>
                    </a:p>
                  </a:txBody>
                  <a:tcPr/>
                </a:tc>
                <a:tc>
                  <a:txBody>
                    <a:bodyPr/>
                    <a:lstStyle/>
                    <a:p>
                      <a:r>
                        <a:rPr lang="nb-NO" sz="1200" dirty="0"/>
                        <a:t>15kg</a:t>
                      </a:r>
                      <a:endParaRPr lang="en-US" sz="1200" dirty="0"/>
                    </a:p>
                  </a:txBody>
                  <a:tcPr/>
                </a:tc>
                <a:tc vMerge="1">
                  <a:txBody>
                    <a:bodyPr/>
                    <a:lstStyle/>
                    <a:p>
                      <a:endParaRPr lang="en-US" sz="1200" dirty="0"/>
                    </a:p>
                  </a:txBody>
                  <a:tcPr/>
                </a:tc>
                <a:tc>
                  <a:txBody>
                    <a:bodyPr/>
                    <a:lstStyle/>
                    <a:p>
                      <a:endParaRPr lang="en-US" sz="1200" dirty="0"/>
                    </a:p>
                  </a:txBody>
                  <a:tcPr/>
                </a:tc>
                <a:extLst>
                  <a:ext uri="{0D108BD9-81ED-4DB2-BD59-A6C34878D82A}">
                    <a16:rowId xmlns:a16="http://schemas.microsoft.com/office/drawing/2014/main" val="1211063343"/>
                  </a:ext>
                </a:extLst>
              </a:tr>
              <a:tr h="377660">
                <a:tc>
                  <a:txBody>
                    <a:bodyPr/>
                    <a:lstStyle/>
                    <a:p>
                      <a:r>
                        <a:rPr lang="nb-NO" sz="1200" dirty="0"/>
                        <a:t>Vending</a:t>
                      </a:r>
                      <a:endParaRPr lang="en-US" sz="1200" dirty="0"/>
                    </a:p>
                  </a:txBody>
                  <a:tcPr/>
                </a:tc>
                <a:tc>
                  <a:txBody>
                    <a:bodyPr/>
                    <a:lstStyle/>
                    <a:p>
                      <a:r>
                        <a:rPr lang="nb-NO" sz="1200" dirty="0"/>
                        <a:t>15kg</a:t>
                      </a:r>
                      <a:endParaRPr lang="en-US" sz="1200" dirty="0"/>
                    </a:p>
                  </a:txBody>
                  <a:tcPr/>
                </a:tc>
                <a:tc vMerge="1">
                  <a:txBody>
                    <a:bodyPr/>
                    <a:lstStyle/>
                    <a:p>
                      <a:endParaRPr lang="en-US" sz="1200" dirty="0"/>
                    </a:p>
                  </a:txBody>
                  <a:tcPr/>
                </a:tc>
                <a:tc>
                  <a:txBody>
                    <a:bodyPr/>
                    <a:lstStyle/>
                    <a:p>
                      <a:endParaRPr lang="en-US" sz="1200" dirty="0"/>
                    </a:p>
                  </a:txBody>
                  <a:tcPr/>
                </a:tc>
                <a:extLst>
                  <a:ext uri="{0D108BD9-81ED-4DB2-BD59-A6C34878D82A}">
                    <a16:rowId xmlns:a16="http://schemas.microsoft.com/office/drawing/2014/main" val="1308478159"/>
                  </a:ext>
                </a:extLst>
              </a:tr>
              <a:tr h="377660">
                <a:tc>
                  <a:txBody>
                    <a:bodyPr/>
                    <a:lstStyle/>
                    <a:p>
                      <a:r>
                        <a:rPr lang="nb-NO" sz="1200" dirty="0"/>
                        <a:t>Rykk</a:t>
                      </a:r>
                      <a:endParaRPr lang="en-US" sz="1200" dirty="0"/>
                    </a:p>
                  </a:txBody>
                  <a:tcPr/>
                </a:tc>
                <a:tc>
                  <a:txBody>
                    <a:bodyPr/>
                    <a:lstStyle/>
                    <a:p>
                      <a:r>
                        <a:rPr lang="nb-NO" sz="1200" dirty="0"/>
                        <a:t>10kg</a:t>
                      </a:r>
                      <a:endParaRPr lang="en-US" sz="1200" dirty="0"/>
                    </a:p>
                  </a:txBody>
                  <a:tcPr/>
                </a:tc>
                <a:tc vMerge="1">
                  <a:txBody>
                    <a:bodyPr/>
                    <a:lstStyle/>
                    <a:p>
                      <a:endParaRPr lang="en-US" sz="1200" dirty="0"/>
                    </a:p>
                  </a:txBody>
                  <a:tcPr/>
                </a:tc>
                <a:tc>
                  <a:txBody>
                    <a:bodyPr/>
                    <a:lstStyle/>
                    <a:p>
                      <a:endParaRPr lang="en-US" sz="1200" dirty="0"/>
                    </a:p>
                  </a:txBody>
                  <a:tcPr/>
                </a:tc>
                <a:extLst>
                  <a:ext uri="{0D108BD9-81ED-4DB2-BD59-A6C34878D82A}">
                    <a16:rowId xmlns:a16="http://schemas.microsoft.com/office/drawing/2014/main" val="1037878983"/>
                  </a:ext>
                </a:extLst>
              </a:tr>
              <a:tr h="46560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b-NO" sz="1200" dirty="0"/>
                        <a:t>Liakov</a:t>
                      </a:r>
                      <a:endParaRPr lang="en-US" sz="1200" dirty="0"/>
                    </a:p>
                    <a:p>
                      <a:endParaRPr lang="en-US" sz="1200" dirty="0"/>
                    </a:p>
                  </a:txBody>
                  <a:tcPr/>
                </a:tc>
                <a:tc>
                  <a:txBody>
                    <a:bodyPr/>
                    <a:lstStyle/>
                    <a:p>
                      <a:r>
                        <a:rPr lang="nb-NO" sz="1200" dirty="0"/>
                        <a:t>1,3m</a:t>
                      </a:r>
                      <a:endParaRPr lang="en-US" sz="1200" dirty="0"/>
                    </a:p>
                  </a:txBody>
                  <a:tcPr/>
                </a:tc>
                <a:tc vMerge="1">
                  <a:txBody>
                    <a:bodyPr/>
                    <a:lstStyle/>
                    <a:p>
                      <a:endParaRPr lang="en-US" sz="1200" dirty="0"/>
                    </a:p>
                  </a:txBody>
                  <a:tcPr/>
                </a:tc>
                <a:tc>
                  <a:txBody>
                    <a:bodyPr/>
                    <a:lstStyle/>
                    <a:p>
                      <a:endParaRPr lang="en-US" sz="1200" dirty="0"/>
                    </a:p>
                  </a:txBody>
                  <a:tcPr/>
                </a:tc>
                <a:extLst>
                  <a:ext uri="{0D108BD9-81ED-4DB2-BD59-A6C34878D82A}">
                    <a16:rowId xmlns:a16="http://schemas.microsoft.com/office/drawing/2014/main" val="2026201077"/>
                  </a:ext>
                </a:extLst>
              </a:tr>
              <a:tr h="377660">
                <a:tc>
                  <a:txBody>
                    <a:bodyPr/>
                    <a:lstStyle/>
                    <a:p>
                      <a:r>
                        <a:rPr lang="nb-NO" sz="1200" dirty="0"/>
                        <a:t>Stille lengde</a:t>
                      </a:r>
                      <a:endParaRPr lang="en-US" sz="1200" dirty="0"/>
                    </a:p>
                  </a:txBody>
                  <a:tcPr/>
                </a:tc>
                <a:tc>
                  <a:txBody>
                    <a:bodyPr/>
                    <a:lstStyle/>
                    <a:p>
                      <a:r>
                        <a:rPr lang="nb-NO" sz="1200" dirty="0"/>
                        <a:t>10cm</a:t>
                      </a:r>
                      <a:endParaRPr lang="en-US" sz="1200" dirty="0"/>
                    </a:p>
                  </a:txBody>
                  <a:tcPr/>
                </a:tc>
                <a:tc vMerge="1">
                  <a:txBody>
                    <a:bodyPr/>
                    <a:lstStyle/>
                    <a:p>
                      <a:endParaRPr lang="en-US" sz="1200" dirty="0"/>
                    </a:p>
                  </a:txBody>
                  <a:tcPr/>
                </a:tc>
                <a:tc>
                  <a:txBody>
                    <a:bodyPr/>
                    <a:lstStyle/>
                    <a:p>
                      <a:endParaRPr lang="en-US" sz="1200" dirty="0"/>
                    </a:p>
                  </a:txBody>
                  <a:tcPr/>
                </a:tc>
                <a:extLst>
                  <a:ext uri="{0D108BD9-81ED-4DB2-BD59-A6C34878D82A}">
                    <a16:rowId xmlns:a16="http://schemas.microsoft.com/office/drawing/2014/main" val="864014089"/>
                  </a:ext>
                </a:extLst>
              </a:tr>
            </a:tbl>
          </a:graphicData>
        </a:graphic>
      </p:graphicFrame>
      <p:sp>
        <p:nvSpPr>
          <p:cNvPr id="4" name="Rectangle 3">
            <a:extLst>
              <a:ext uri="{FF2B5EF4-FFF2-40B4-BE49-F238E27FC236}">
                <a16:creationId xmlns:a16="http://schemas.microsoft.com/office/drawing/2014/main" id="{7B05ABB7-1566-4035-8DA9-91F6423C65BE}"/>
              </a:ext>
            </a:extLst>
          </p:cNvPr>
          <p:cNvSpPr/>
          <p:nvPr/>
        </p:nvSpPr>
        <p:spPr>
          <a:xfrm>
            <a:off x="9226733" y="2500397"/>
            <a:ext cx="809625" cy="814777"/>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0B2EADDE-4EA5-4656-85EA-F27A6DCFAF23}"/>
              </a:ext>
            </a:extLst>
          </p:cNvPr>
          <p:cNvSpPr txBox="1"/>
          <p:nvPr/>
        </p:nvSpPr>
        <p:spPr>
          <a:xfrm>
            <a:off x="6942665" y="5016886"/>
            <a:ext cx="5111656" cy="369332"/>
          </a:xfrm>
          <a:prstGeom prst="rect">
            <a:avLst/>
          </a:prstGeom>
          <a:noFill/>
        </p:spPr>
        <p:txBody>
          <a:bodyPr wrap="none" rtlCol="0">
            <a:spAutoFit/>
          </a:bodyPr>
          <a:lstStyle/>
          <a:p>
            <a:r>
              <a:rPr lang="nb-NO" dirty="0"/>
              <a:t>Sterkeste område:  Styrke  |  Eksplosivitet  | Teknikk</a:t>
            </a:r>
            <a:endParaRPr lang="en-US" dirty="0"/>
          </a:p>
        </p:txBody>
      </p:sp>
      <p:sp>
        <p:nvSpPr>
          <p:cNvPr id="6" name="TextBox 5">
            <a:extLst>
              <a:ext uri="{FF2B5EF4-FFF2-40B4-BE49-F238E27FC236}">
                <a16:creationId xmlns:a16="http://schemas.microsoft.com/office/drawing/2014/main" id="{068E747E-7A36-4E38-82D2-0AE741A1B079}"/>
              </a:ext>
            </a:extLst>
          </p:cNvPr>
          <p:cNvSpPr txBox="1"/>
          <p:nvPr/>
        </p:nvSpPr>
        <p:spPr>
          <a:xfrm>
            <a:off x="6475817" y="5384299"/>
            <a:ext cx="5460213" cy="369332"/>
          </a:xfrm>
          <a:prstGeom prst="rect">
            <a:avLst/>
          </a:prstGeom>
          <a:noFill/>
        </p:spPr>
        <p:txBody>
          <a:bodyPr wrap="none" rtlCol="0">
            <a:spAutoFit/>
          </a:bodyPr>
          <a:lstStyle/>
          <a:p>
            <a:r>
              <a:rPr lang="nb-NO" dirty="0"/>
              <a:t>Innhentingspotensiale:  Styrke  |  Eksplosivitet  | Teknikk</a:t>
            </a:r>
            <a:endParaRPr lang="en-US" dirty="0"/>
          </a:p>
        </p:txBody>
      </p:sp>
      <p:cxnSp>
        <p:nvCxnSpPr>
          <p:cNvPr id="8" name="Straight Connector 7">
            <a:extLst>
              <a:ext uri="{FF2B5EF4-FFF2-40B4-BE49-F238E27FC236}">
                <a16:creationId xmlns:a16="http://schemas.microsoft.com/office/drawing/2014/main" id="{DBC57DF7-824E-4D9B-BBB6-A646A794187C}"/>
              </a:ext>
            </a:extLst>
          </p:cNvPr>
          <p:cNvCxnSpPr>
            <a:cxnSpLocks/>
          </p:cNvCxnSpPr>
          <p:nvPr/>
        </p:nvCxnSpPr>
        <p:spPr>
          <a:xfrm>
            <a:off x="6401847" y="801223"/>
            <a:ext cx="66675" cy="5777934"/>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87AF2852-D59D-42DC-B2B6-915FF9368E87}"/>
              </a:ext>
            </a:extLst>
          </p:cNvPr>
          <p:cNvCxnSpPr/>
          <p:nvPr/>
        </p:nvCxnSpPr>
        <p:spPr>
          <a:xfrm>
            <a:off x="6475817" y="4388641"/>
            <a:ext cx="5502067" cy="0"/>
          </a:xfrm>
          <a:prstGeom prst="line">
            <a:avLst/>
          </a:prstGeom>
          <a:ln>
            <a:solidFill>
              <a:schemeClr val="tx1"/>
            </a:solidFill>
            <a:prstDash val="lgDash"/>
          </a:ln>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371EC62D-DFE1-4AC2-ACCC-658146A6225A}"/>
              </a:ext>
            </a:extLst>
          </p:cNvPr>
          <p:cNvSpPr txBox="1"/>
          <p:nvPr/>
        </p:nvSpPr>
        <p:spPr>
          <a:xfrm>
            <a:off x="3829935" y="76255"/>
            <a:ext cx="5187254" cy="584775"/>
          </a:xfrm>
          <a:prstGeom prst="rect">
            <a:avLst/>
          </a:prstGeom>
          <a:noFill/>
        </p:spPr>
        <p:txBody>
          <a:bodyPr wrap="none" rtlCol="0">
            <a:spAutoFit/>
          </a:bodyPr>
          <a:lstStyle/>
          <a:p>
            <a:r>
              <a:rPr lang="nb-NO" sz="3200" dirty="0"/>
              <a:t>Egenevaluering – Kule - Jenter</a:t>
            </a:r>
            <a:endParaRPr lang="en-US" sz="3200" dirty="0"/>
          </a:p>
        </p:txBody>
      </p:sp>
      <p:sp>
        <p:nvSpPr>
          <p:cNvPr id="11" name="TextBox 10">
            <a:extLst>
              <a:ext uri="{FF2B5EF4-FFF2-40B4-BE49-F238E27FC236}">
                <a16:creationId xmlns:a16="http://schemas.microsoft.com/office/drawing/2014/main" id="{44045370-0FF6-41BA-8D71-2F49A5451470}"/>
              </a:ext>
            </a:extLst>
          </p:cNvPr>
          <p:cNvSpPr txBox="1"/>
          <p:nvPr/>
        </p:nvSpPr>
        <p:spPr>
          <a:xfrm>
            <a:off x="3377044" y="3236634"/>
            <a:ext cx="316112" cy="246221"/>
          </a:xfrm>
          <a:prstGeom prst="rect">
            <a:avLst/>
          </a:prstGeom>
          <a:noFill/>
        </p:spPr>
        <p:txBody>
          <a:bodyPr wrap="none" rtlCol="0">
            <a:spAutoFit/>
          </a:bodyPr>
          <a:lstStyle/>
          <a:p>
            <a:r>
              <a:rPr lang="nb-NO" sz="1000" dirty="0"/>
              <a:t>13</a:t>
            </a:r>
            <a:endParaRPr lang="en-US" sz="1000" dirty="0"/>
          </a:p>
        </p:txBody>
      </p:sp>
      <p:sp>
        <p:nvSpPr>
          <p:cNvPr id="12" name="TextBox 11">
            <a:extLst>
              <a:ext uri="{FF2B5EF4-FFF2-40B4-BE49-F238E27FC236}">
                <a16:creationId xmlns:a16="http://schemas.microsoft.com/office/drawing/2014/main" id="{5E4F6FF7-DBE9-41EC-A4E7-B35F82427325}"/>
              </a:ext>
            </a:extLst>
          </p:cNvPr>
          <p:cNvSpPr txBox="1"/>
          <p:nvPr/>
        </p:nvSpPr>
        <p:spPr>
          <a:xfrm>
            <a:off x="3393246" y="2896487"/>
            <a:ext cx="413896" cy="246221"/>
          </a:xfrm>
          <a:prstGeom prst="rect">
            <a:avLst/>
          </a:prstGeom>
          <a:noFill/>
        </p:spPr>
        <p:txBody>
          <a:bodyPr wrap="none" rtlCol="0">
            <a:spAutoFit/>
          </a:bodyPr>
          <a:lstStyle/>
          <a:p>
            <a:r>
              <a:rPr lang="nb-NO" sz="1000" dirty="0"/>
              <a:t>13,5</a:t>
            </a:r>
            <a:endParaRPr lang="en-US" sz="1000" dirty="0"/>
          </a:p>
        </p:txBody>
      </p:sp>
      <p:sp>
        <p:nvSpPr>
          <p:cNvPr id="13" name="TextBox 12">
            <a:extLst>
              <a:ext uri="{FF2B5EF4-FFF2-40B4-BE49-F238E27FC236}">
                <a16:creationId xmlns:a16="http://schemas.microsoft.com/office/drawing/2014/main" id="{A8942A6F-3B94-4367-8D6C-CA658A1B7437}"/>
              </a:ext>
            </a:extLst>
          </p:cNvPr>
          <p:cNvSpPr txBox="1"/>
          <p:nvPr/>
        </p:nvSpPr>
        <p:spPr>
          <a:xfrm>
            <a:off x="3381742" y="2514647"/>
            <a:ext cx="316112" cy="246221"/>
          </a:xfrm>
          <a:prstGeom prst="rect">
            <a:avLst/>
          </a:prstGeom>
          <a:noFill/>
        </p:spPr>
        <p:txBody>
          <a:bodyPr wrap="none" rtlCol="0">
            <a:spAutoFit/>
          </a:bodyPr>
          <a:lstStyle/>
          <a:p>
            <a:r>
              <a:rPr lang="nb-NO" sz="1000" dirty="0"/>
              <a:t>14</a:t>
            </a:r>
            <a:endParaRPr lang="en-US" sz="1000" dirty="0"/>
          </a:p>
        </p:txBody>
      </p:sp>
      <p:sp>
        <p:nvSpPr>
          <p:cNvPr id="14" name="TextBox 13">
            <a:extLst>
              <a:ext uri="{FF2B5EF4-FFF2-40B4-BE49-F238E27FC236}">
                <a16:creationId xmlns:a16="http://schemas.microsoft.com/office/drawing/2014/main" id="{90EFDE30-31C3-4C99-9B4F-22F1893C9270}"/>
              </a:ext>
            </a:extLst>
          </p:cNvPr>
          <p:cNvSpPr txBox="1"/>
          <p:nvPr/>
        </p:nvSpPr>
        <p:spPr>
          <a:xfrm>
            <a:off x="3393246" y="2149987"/>
            <a:ext cx="413896" cy="246221"/>
          </a:xfrm>
          <a:prstGeom prst="rect">
            <a:avLst/>
          </a:prstGeom>
          <a:noFill/>
        </p:spPr>
        <p:txBody>
          <a:bodyPr wrap="none" rtlCol="0">
            <a:spAutoFit/>
          </a:bodyPr>
          <a:lstStyle/>
          <a:p>
            <a:r>
              <a:rPr lang="nb-NO" sz="1000" dirty="0"/>
              <a:t>14,5</a:t>
            </a:r>
            <a:endParaRPr lang="en-US" sz="1000" dirty="0"/>
          </a:p>
        </p:txBody>
      </p:sp>
      <p:sp>
        <p:nvSpPr>
          <p:cNvPr id="15" name="TextBox 14">
            <a:extLst>
              <a:ext uri="{FF2B5EF4-FFF2-40B4-BE49-F238E27FC236}">
                <a16:creationId xmlns:a16="http://schemas.microsoft.com/office/drawing/2014/main" id="{054C74E0-22C0-4131-A002-A3A58280EC33}"/>
              </a:ext>
            </a:extLst>
          </p:cNvPr>
          <p:cNvSpPr txBox="1"/>
          <p:nvPr/>
        </p:nvSpPr>
        <p:spPr>
          <a:xfrm>
            <a:off x="3396704" y="1798701"/>
            <a:ext cx="316112" cy="246221"/>
          </a:xfrm>
          <a:prstGeom prst="rect">
            <a:avLst/>
          </a:prstGeom>
          <a:noFill/>
        </p:spPr>
        <p:txBody>
          <a:bodyPr wrap="none" rtlCol="0">
            <a:spAutoFit/>
          </a:bodyPr>
          <a:lstStyle/>
          <a:p>
            <a:r>
              <a:rPr lang="nb-NO" sz="1000" dirty="0"/>
              <a:t>15</a:t>
            </a:r>
            <a:endParaRPr lang="en-US" sz="1000" dirty="0"/>
          </a:p>
        </p:txBody>
      </p:sp>
      <p:sp>
        <p:nvSpPr>
          <p:cNvPr id="16" name="TextBox 15">
            <a:extLst>
              <a:ext uri="{FF2B5EF4-FFF2-40B4-BE49-F238E27FC236}">
                <a16:creationId xmlns:a16="http://schemas.microsoft.com/office/drawing/2014/main" id="{3659450C-74AC-4EF9-8182-BD49FD527149}"/>
              </a:ext>
            </a:extLst>
          </p:cNvPr>
          <p:cNvSpPr txBox="1"/>
          <p:nvPr/>
        </p:nvSpPr>
        <p:spPr>
          <a:xfrm>
            <a:off x="3385556" y="1389784"/>
            <a:ext cx="413896" cy="246221"/>
          </a:xfrm>
          <a:prstGeom prst="rect">
            <a:avLst/>
          </a:prstGeom>
          <a:noFill/>
        </p:spPr>
        <p:txBody>
          <a:bodyPr wrap="none" rtlCol="0">
            <a:spAutoFit/>
          </a:bodyPr>
          <a:lstStyle/>
          <a:p>
            <a:r>
              <a:rPr lang="nb-NO" sz="1000" dirty="0"/>
              <a:t>15,5</a:t>
            </a:r>
            <a:endParaRPr lang="en-US" sz="1000" dirty="0"/>
          </a:p>
        </p:txBody>
      </p:sp>
      <p:sp>
        <p:nvSpPr>
          <p:cNvPr id="17" name="TextBox 16">
            <a:extLst>
              <a:ext uri="{FF2B5EF4-FFF2-40B4-BE49-F238E27FC236}">
                <a16:creationId xmlns:a16="http://schemas.microsoft.com/office/drawing/2014/main" id="{A8066E31-A0A5-4CF5-A962-BC91B1CC6EEE}"/>
              </a:ext>
            </a:extLst>
          </p:cNvPr>
          <p:cNvSpPr txBox="1"/>
          <p:nvPr/>
        </p:nvSpPr>
        <p:spPr>
          <a:xfrm>
            <a:off x="3436788" y="1097019"/>
            <a:ext cx="316112" cy="246221"/>
          </a:xfrm>
          <a:prstGeom prst="rect">
            <a:avLst/>
          </a:prstGeom>
          <a:noFill/>
        </p:spPr>
        <p:txBody>
          <a:bodyPr wrap="none" rtlCol="0">
            <a:spAutoFit/>
          </a:bodyPr>
          <a:lstStyle/>
          <a:p>
            <a:r>
              <a:rPr lang="nb-NO" sz="1000" dirty="0"/>
              <a:t>16</a:t>
            </a:r>
            <a:endParaRPr lang="en-US" sz="1000" dirty="0"/>
          </a:p>
        </p:txBody>
      </p:sp>
      <p:sp>
        <p:nvSpPr>
          <p:cNvPr id="19" name="TextBox 18">
            <a:extLst>
              <a:ext uri="{FF2B5EF4-FFF2-40B4-BE49-F238E27FC236}">
                <a16:creationId xmlns:a16="http://schemas.microsoft.com/office/drawing/2014/main" id="{8CE7EEA6-4D59-4751-BBC6-5EBDEEB3E208}"/>
              </a:ext>
            </a:extLst>
          </p:cNvPr>
          <p:cNvSpPr txBox="1"/>
          <p:nvPr/>
        </p:nvSpPr>
        <p:spPr>
          <a:xfrm>
            <a:off x="3651437" y="3397754"/>
            <a:ext cx="316112" cy="246221"/>
          </a:xfrm>
          <a:prstGeom prst="rect">
            <a:avLst/>
          </a:prstGeom>
          <a:noFill/>
        </p:spPr>
        <p:txBody>
          <a:bodyPr wrap="none" rtlCol="0">
            <a:spAutoFit/>
          </a:bodyPr>
          <a:lstStyle/>
          <a:p>
            <a:r>
              <a:rPr lang="nb-NO" sz="1000" dirty="0"/>
              <a:t>50</a:t>
            </a:r>
            <a:endParaRPr lang="en-US" sz="1000" dirty="0"/>
          </a:p>
        </p:txBody>
      </p:sp>
      <p:sp>
        <p:nvSpPr>
          <p:cNvPr id="20" name="TextBox 19">
            <a:extLst>
              <a:ext uri="{FF2B5EF4-FFF2-40B4-BE49-F238E27FC236}">
                <a16:creationId xmlns:a16="http://schemas.microsoft.com/office/drawing/2014/main" id="{123A7200-49FC-4317-BD7E-42C215E2B8CA}"/>
              </a:ext>
            </a:extLst>
          </p:cNvPr>
          <p:cNvSpPr txBox="1"/>
          <p:nvPr/>
        </p:nvSpPr>
        <p:spPr>
          <a:xfrm>
            <a:off x="3911763" y="3156044"/>
            <a:ext cx="316112" cy="246221"/>
          </a:xfrm>
          <a:prstGeom prst="rect">
            <a:avLst/>
          </a:prstGeom>
          <a:noFill/>
        </p:spPr>
        <p:txBody>
          <a:bodyPr wrap="none" rtlCol="0">
            <a:spAutoFit/>
          </a:bodyPr>
          <a:lstStyle/>
          <a:p>
            <a:r>
              <a:rPr lang="nb-NO" sz="1000" dirty="0"/>
              <a:t>55</a:t>
            </a:r>
            <a:endParaRPr lang="en-US" sz="1000" dirty="0"/>
          </a:p>
        </p:txBody>
      </p:sp>
      <p:sp>
        <p:nvSpPr>
          <p:cNvPr id="21" name="TextBox 20">
            <a:extLst>
              <a:ext uri="{FF2B5EF4-FFF2-40B4-BE49-F238E27FC236}">
                <a16:creationId xmlns:a16="http://schemas.microsoft.com/office/drawing/2014/main" id="{FC0DFB03-0E04-4B1F-894E-51A3233ED4CD}"/>
              </a:ext>
            </a:extLst>
          </p:cNvPr>
          <p:cNvSpPr txBox="1"/>
          <p:nvPr/>
        </p:nvSpPr>
        <p:spPr>
          <a:xfrm>
            <a:off x="4176651" y="2908555"/>
            <a:ext cx="316112" cy="246221"/>
          </a:xfrm>
          <a:prstGeom prst="rect">
            <a:avLst/>
          </a:prstGeom>
          <a:noFill/>
        </p:spPr>
        <p:txBody>
          <a:bodyPr wrap="none" rtlCol="0">
            <a:spAutoFit/>
          </a:bodyPr>
          <a:lstStyle/>
          <a:p>
            <a:r>
              <a:rPr lang="nb-NO" sz="1000" dirty="0"/>
              <a:t>62</a:t>
            </a:r>
            <a:endParaRPr lang="en-US" sz="1000" dirty="0"/>
          </a:p>
        </p:txBody>
      </p:sp>
      <p:sp>
        <p:nvSpPr>
          <p:cNvPr id="22" name="TextBox 21">
            <a:extLst>
              <a:ext uri="{FF2B5EF4-FFF2-40B4-BE49-F238E27FC236}">
                <a16:creationId xmlns:a16="http://schemas.microsoft.com/office/drawing/2014/main" id="{9247E6EC-86BA-4EAE-BB59-DDE927FDAB29}"/>
              </a:ext>
            </a:extLst>
          </p:cNvPr>
          <p:cNvSpPr txBox="1"/>
          <p:nvPr/>
        </p:nvSpPr>
        <p:spPr>
          <a:xfrm>
            <a:off x="4487228" y="2698370"/>
            <a:ext cx="316112" cy="246221"/>
          </a:xfrm>
          <a:prstGeom prst="rect">
            <a:avLst/>
          </a:prstGeom>
          <a:noFill/>
        </p:spPr>
        <p:txBody>
          <a:bodyPr wrap="none" rtlCol="0">
            <a:spAutoFit/>
          </a:bodyPr>
          <a:lstStyle/>
          <a:p>
            <a:r>
              <a:rPr lang="nb-NO" sz="1000" dirty="0"/>
              <a:t>70</a:t>
            </a:r>
            <a:endParaRPr lang="en-US" sz="1000" dirty="0"/>
          </a:p>
        </p:txBody>
      </p:sp>
      <p:sp>
        <p:nvSpPr>
          <p:cNvPr id="23" name="TextBox 22">
            <a:extLst>
              <a:ext uri="{FF2B5EF4-FFF2-40B4-BE49-F238E27FC236}">
                <a16:creationId xmlns:a16="http://schemas.microsoft.com/office/drawing/2014/main" id="{3E7ED7DD-C88C-406B-A995-3C69E22A57A0}"/>
              </a:ext>
            </a:extLst>
          </p:cNvPr>
          <p:cNvSpPr txBox="1"/>
          <p:nvPr/>
        </p:nvSpPr>
        <p:spPr>
          <a:xfrm>
            <a:off x="4747696" y="2462959"/>
            <a:ext cx="316112" cy="246221"/>
          </a:xfrm>
          <a:prstGeom prst="rect">
            <a:avLst/>
          </a:prstGeom>
          <a:noFill/>
        </p:spPr>
        <p:txBody>
          <a:bodyPr wrap="none" rtlCol="0">
            <a:spAutoFit/>
          </a:bodyPr>
          <a:lstStyle/>
          <a:p>
            <a:r>
              <a:rPr lang="nb-NO" sz="1000" dirty="0"/>
              <a:t>80</a:t>
            </a:r>
            <a:endParaRPr lang="en-US" sz="1000" dirty="0"/>
          </a:p>
        </p:txBody>
      </p:sp>
      <p:sp>
        <p:nvSpPr>
          <p:cNvPr id="24" name="TextBox 23">
            <a:extLst>
              <a:ext uri="{FF2B5EF4-FFF2-40B4-BE49-F238E27FC236}">
                <a16:creationId xmlns:a16="http://schemas.microsoft.com/office/drawing/2014/main" id="{F2A86039-3B3C-47B5-8674-C0210AF18F05}"/>
              </a:ext>
            </a:extLst>
          </p:cNvPr>
          <p:cNvSpPr txBox="1"/>
          <p:nvPr/>
        </p:nvSpPr>
        <p:spPr>
          <a:xfrm>
            <a:off x="5032963" y="2198166"/>
            <a:ext cx="316112" cy="246221"/>
          </a:xfrm>
          <a:prstGeom prst="rect">
            <a:avLst/>
          </a:prstGeom>
          <a:noFill/>
        </p:spPr>
        <p:txBody>
          <a:bodyPr wrap="none" rtlCol="0">
            <a:spAutoFit/>
          </a:bodyPr>
          <a:lstStyle/>
          <a:p>
            <a:r>
              <a:rPr lang="nb-NO" sz="1000" dirty="0"/>
              <a:t>90</a:t>
            </a:r>
            <a:endParaRPr lang="en-US" sz="1000" dirty="0"/>
          </a:p>
        </p:txBody>
      </p:sp>
      <p:sp>
        <p:nvSpPr>
          <p:cNvPr id="25" name="TextBox 24">
            <a:extLst>
              <a:ext uri="{FF2B5EF4-FFF2-40B4-BE49-F238E27FC236}">
                <a16:creationId xmlns:a16="http://schemas.microsoft.com/office/drawing/2014/main" id="{A4A5B0C5-DFCB-4BAC-AA39-46F13CB2BEB8}"/>
              </a:ext>
            </a:extLst>
          </p:cNvPr>
          <p:cNvSpPr txBox="1"/>
          <p:nvPr/>
        </p:nvSpPr>
        <p:spPr>
          <a:xfrm>
            <a:off x="5256459" y="1959707"/>
            <a:ext cx="381836" cy="246221"/>
          </a:xfrm>
          <a:prstGeom prst="rect">
            <a:avLst/>
          </a:prstGeom>
          <a:noFill/>
        </p:spPr>
        <p:txBody>
          <a:bodyPr wrap="none" rtlCol="0">
            <a:spAutoFit/>
          </a:bodyPr>
          <a:lstStyle/>
          <a:p>
            <a:r>
              <a:rPr lang="nb-NO" sz="1000" dirty="0"/>
              <a:t>100</a:t>
            </a:r>
            <a:endParaRPr lang="en-US" sz="1000" dirty="0"/>
          </a:p>
        </p:txBody>
      </p:sp>
      <p:sp>
        <p:nvSpPr>
          <p:cNvPr id="27" name="TextBox 26">
            <a:extLst>
              <a:ext uri="{FF2B5EF4-FFF2-40B4-BE49-F238E27FC236}">
                <a16:creationId xmlns:a16="http://schemas.microsoft.com/office/drawing/2014/main" id="{05778209-4CD3-4341-8834-C346E1EE1F89}"/>
              </a:ext>
            </a:extLst>
          </p:cNvPr>
          <p:cNvSpPr txBox="1"/>
          <p:nvPr/>
        </p:nvSpPr>
        <p:spPr>
          <a:xfrm>
            <a:off x="3764619" y="3690190"/>
            <a:ext cx="316112" cy="246221"/>
          </a:xfrm>
          <a:prstGeom prst="rect">
            <a:avLst/>
          </a:prstGeom>
          <a:noFill/>
        </p:spPr>
        <p:txBody>
          <a:bodyPr wrap="none" rtlCol="0">
            <a:spAutoFit/>
          </a:bodyPr>
          <a:lstStyle/>
          <a:p>
            <a:r>
              <a:rPr lang="nb-NO" sz="1000" dirty="0"/>
              <a:t>50</a:t>
            </a:r>
            <a:endParaRPr lang="en-US" sz="1000" dirty="0"/>
          </a:p>
        </p:txBody>
      </p:sp>
      <p:sp>
        <p:nvSpPr>
          <p:cNvPr id="28" name="TextBox 27">
            <a:extLst>
              <a:ext uri="{FF2B5EF4-FFF2-40B4-BE49-F238E27FC236}">
                <a16:creationId xmlns:a16="http://schemas.microsoft.com/office/drawing/2014/main" id="{02E2E684-04BC-4A8E-B767-E3A857AD9FD5}"/>
              </a:ext>
            </a:extLst>
          </p:cNvPr>
          <p:cNvSpPr txBox="1"/>
          <p:nvPr/>
        </p:nvSpPr>
        <p:spPr>
          <a:xfrm>
            <a:off x="4080049" y="3781708"/>
            <a:ext cx="316112" cy="246221"/>
          </a:xfrm>
          <a:prstGeom prst="rect">
            <a:avLst/>
          </a:prstGeom>
          <a:noFill/>
        </p:spPr>
        <p:txBody>
          <a:bodyPr wrap="none" rtlCol="0">
            <a:spAutoFit/>
          </a:bodyPr>
          <a:lstStyle/>
          <a:p>
            <a:r>
              <a:rPr lang="nb-NO" sz="1000" dirty="0"/>
              <a:t>60</a:t>
            </a:r>
            <a:endParaRPr lang="en-US" sz="1000" dirty="0"/>
          </a:p>
        </p:txBody>
      </p:sp>
      <p:sp>
        <p:nvSpPr>
          <p:cNvPr id="29" name="TextBox 28">
            <a:extLst>
              <a:ext uri="{FF2B5EF4-FFF2-40B4-BE49-F238E27FC236}">
                <a16:creationId xmlns:a16="http://schemas.microsoft.com/office/drawing/2014/main" id="{B5368898-335D-47B1-AA47-F74AD8EFE461}"/>
              </a:ext>
            </a:extLst>
          </p:cNvPr>
          <p:cNvSpPr txBox="1"/>
          <p:nvPr/>
        </p:nvSpPr>
        <p:spPr>
          <a:xfrm>
            <a:off x="4457038" y="3850469"/>
            <a:ext cx="316112" cy="246221"/>
          </a:xfrm>
          <a:prstGeom prst="rect">
            <a:avLst/>
          </a:prstGeom>
          <a:noFill/>
        </p:spPr>
        <p:txBody>
          <a:bodyPr wrap="none" rtlCol="0">
            <a:spAutoFit/>
          </a:bodyPr>
          <a:lstStyle/>
          <a:p>
            <a:r>
              <a:rPr lang="nb-NO" sz="1000" dirty="0"/>
              <a:t>70</a:t>
            </a:r>
            <a:endParaRPr lang="en-US" sz="1000" dirty="0"/>
          </a:p>
        </p:txBody>
      </p:sp>
      <p:sp>
        <p:nvSpPr>
          <p:cNvPr id="30" name="TextBox 29">
            <a:extLst>
              <a:ext uri="{FF2B5EF4-FFF2-40B4-BE49-F238E27FC236}">
                <a16:creationId xmlns:a16="http://schemas.microsoft.com/office/drawing/2014/main" id="{18DFD2CD-B746-44EB-9B61-3C8C23455080}"/>
              </a:ext>
            </a:extLst>
          </p:cNvPr>
          <p:cNvSpPr txBox="1"/>
          <p:nvPr/>
        </p:nvSpPr>
        <p:spPr>
          <a:xfrm>
            <a:off x="4803174" y="3931234"/>
            <a:ext cx="316112" cy="246221"/>
          </a:xfrm>
          <a:prstGeom prst="rect">
            <a:avLst/>
          </a:prstGeom>
          <a:noFill/>
        </p:spPr>
        <p:txBody>
          <a:bodyPr wrap="none" rtlCol="0">
            <a:spAutoFit/>
          </a:bodyPr>
          <a:lstStyle/>
          <a:p>
            <a:r>
              <a:rPr lang="nb-NO" sz="1000" dirty="0"/>
              <a:t>80</a:t>
            </a:r>
            <a:endParaRPr lang="en-US" sz="1000" dirty="0"/>
          </a:p>
        </p:txBody>
      </p:sp>
      <p:sp>
        <p:nvSpPr>
          <p:cNvPr id="31" name="TextBox 30">
            <a:extLst>
              <a:ext uri="{FF2B5EF4-FFF2-40B4-BE49-F238E27FC236}">
                <a16:creationId xmlns:a16="http://schemas.microsoft.com/office/drawing/2014/main" id="{66EDA1D7-526D-47BF-8680-9EDD59F0A03E}"/>
              </a:ext>
            </a:extLst>
          </p:cNvPr>
          <p:cNvSpPr txBox="1"/>
          <p:nvPr/>
        </p:nvSpPr>
        <p:spPr>
          <a:xfrm>
            <a:off x="5160590" y="4011070"/>
            <a:ext cx="316112" cy="246221"/>
          </a:xfrm>
          <a:prstGeom prst="rect">
            <a:avLst/>
          </a:prstGeom>
          <a:noFill/>
        </p:spPr>
        <p:txBody>
          <a:bodyPr wrap="none" rtlCol="0">
            <a:spAutoFit/>
          </a:bodyPr>
          <a:lstStyle/>
          <a:p>
            <a:r>
              <a:rPr lang="nb-NO" sz="1000" dirty="0"/>
              <a:t>90</a:t>
            </a:r>
            <a:endParaRPr lang="en-US" sz="1000" dirty="0"/>
          </a:p>
        </p:txBody>
      </p:sp>
      <p:sp>
        <p:nvSpPr>
          <p:cNvPr id="32" name="TextBox 31">
            <a:extLst>
              <a:ext uri="{FF2B5EF4-FFF2-40B4-BE49-F238E27FC236}">
                <a16:creationId xmlns:a16="http://schemas.microsoft.com/office/drawing/2014/main" id="{3F8B4C63-BF57-4785-9DFD-12918C58DF46}"/>
              </a:ext>
            </a:extLst>
          </p:cNvPr>
          <p:cNvSpPr txBox="1"/>
          <p:nvPr/>
        </p:nvSpPr>
        <p:spPr>
          <a:xfrm>
            <a:off x="5534254" y="4087025"/>
            <a:ext cx="381836" cy="246221"/>
          </a:xfrm>
          <a:prstGeom prst="rect">
            <a:avLst/>
          </a:prstGeom>
          <a:noFill/>
        </p:spPr>
        <p:txBody>
          <a:bodyPr wrap="none" rtlCol="0">
            <a:spAutoFit/>
          </a:bodyPr>
          <a:lstStyle/>
          <a:p>
            <a:r>
              <a:rPr lang="nb-NO" sz="1000" dirty="0"/>
              <a:t>100</a:t>
            </a:r>
            <a:endParaRPr lang="en-US" sz="1000" dirty="0"/>
          </a:p>
        </p:txBody>
      </p:sp>
      <p:sp>
        <p:nvSpPr>
          <p:cNvPr id="33" name="TextBox 32">
            <a:extLst>
              <a:ext uri="{FF2B5EF4-FFF2-40B4-BE49-F238E27FC236}">
                <a16:creationId xmlns:a16="http://schemas.microsoft.com/office/drawing/2014/main" id="{8D618865-FCD5-49E3-8CB5-604AD78C421C}"/>
              </a:ext>
            </a:extLst>
          </p:cNvPr>
          <p:cNvSpPr txBox="1"/>
          <p:nvPr/>
        </p:nvSpPr>
        <p:spPr>
          <a:xfrm>
            <a:off x="5859136" y="4117167"/>
            <a:ext cx="381836" cy="246221"/>
          </a:xfrm>
          <a:prstGeom prst="rect">
            <a:avLst/>
          </a:prstGeom>
          <a:noFill/>
        </p:spPr>
        <p:txBody>
          <a:bodyPr wrap="square" rtlCol="0">
            <a:spAutoFit/>
          </a:bodyPr>
          <a:lstStyle/>
          <a:p>
            <a:r>
              <a:rPr lang="nb-NO" sz="1000" dirty="0"/>
              <a:t>110</a:t>
            </a:r>
            <a:endParaRPr lang="en-US" sz="1000" dirty="0"/>
          </a:p>
        </p:txBody>
      </p:sp>
      <p:sp>
        <p:nvSpPr>
          <p:cNvPr id="35" name="TextBox 34">
            <a:extLst>
              <a:ext uri="{FF2B5EF4-FFF2-40B4-BE49-F238E27FC236}">
                <a16:creationId xmlns:a16="http://schemas.microsoft.com/office/drawing/2014/main" id="{5B43FABE-E27A-44F4-91C7-ACDD903935ED}"/>
              </a:ext>
            </a:extLst>
          </p:cNvPr>
          <p:cNvSpPr txBox="1"/>
          <p:nvPr/>
        </p:nvSpPr>
        <p:spPr>
          <a:xfrm>
            <a:off x="3590605" y="4039682"/>
            <a:ext cx="316112" cy="246221"/>
          </a:xfrm>
          <a:prstGeom prst="rect">
            <a:avLst/>
          </a:prstGeom>
          <a:noFill/>
        </p:spPr>
        <p:txBody>
          <a:bodyPr wrap="none" rtlCol="0">
            <a:spAutoFit/>
          </a:bodyPr>
          <a:lstStyle/>
          <a:p>
            <a:r>
              <a:rPr lang="nb-NO" sz="1000" dirty="0"/>
              <a:t>40</a:t>
            </a:r>
            <a:endParaRPr lang="en-US" sz="1000" dirty="0"/>
          </a:p>
        </p:txBody>
      </p:sp>
      <p:sp>
        <p:nvSpPr>
          <p:cNvPr id="36" name="TextBox 35">
            <a:extLst>
              <a:ext uri="{FF2B5EF4-FFF2-40B4-BE49-F238E27FC236}">
                <a16:creationId xmlns:a16="http://schemas.microsoft.com/office/drawing/2014/main" id="{6B6F0C55-98D8-4523-918C-78628B412825}"/>
              </a:ext>
            </a:extLst>
          </p:cNvPr>
          <p:cNvSpPr txBox="1"/>
          <p:nvPr/>
        </p:nvSpPr>
        <p:spPr>
          <a:xfrm>
            <a:off x="3757752" y="4326827"/>
            <a:ext cx="316112" cy="246221"/>
          </a:xfrm>
          <a:prstGeom prst="rect">
            <a:avLst/>
          </a:prstGeom>
          <a:noFill/>
        </p:spPr>
        <p:txBody>
          <a:bodyPr wrap="none" rtlCol="0">
            <a:spAutoFit/>
          </a:bodyPr>
          <a:lstStyle/>
          <a:p>
            <a:r>
              <a:rPr lang="nb-NO" sz="1000" dirty="0"/>
              <a:t>45</a:t>
            </a:r>
            <a:endParaRPr lang="en-US" sz="1000" dirty="0"/>
          </a:p>
        </p:txBody>
      </p:sp>
      <p:sp>
        <p:nvSpPr>
          <p:cNvPr id="37" name="TextBox 36">
            <a:extLst>
              <a:ext uri="{FF2B5EF4-FFF2-40B4-BE49-F238E27FC236}">
                <a16:creationId xmlns:a16="http://schemas.microsoft.com/office/drawing/2014/main" id="{EFB0E0DE-6A0A-4BB4-AEF5-467E7FEDF338}"/>
              </a:ext>
            </a:extLst>
          </p:cNvPr>
          <p:cNvSpPr txBox="1"/>
          <p:nvPr/>
        </p:nvSpPr>
        <p:spPr>
          <a:xfrm>
            <a:off x="3921993" y="4670382"/>
            <a:ext cx="316112" cy="246221"/>
          </a:xfrm>
          <a:prstGeom prst="rect">
            <a:avLst/>
          </a:prstGeom>
          <a:noFill/>
        </p:spPr>
        <p:txBody>
          <a:bodyPr wrap="none" rtlCol="0">
            <a:spAutoFit/>
          </a:bodyPr>
          <a:lstStyle/>
          <a:p>
            <a:r>
              <a:rPr lang="nb-NO" sz="1000" dirty="0"/>
              <a:t>50</a:t>
            </a:r>
            <a:endParaRPr lang="en-US" sz="1000" dirty="0"/>
          </a:p>
        </p:txBody>
      </p:sp>
      <p:sp>
        <p:nvSpPr>
          <p:cNvPr id="38" name="TextBox 37">
            <a:extLst>
              <a:ext uri="{FF2B5EF4-FFF2-40B4-BE49-F238E27FC236}">
                <a16:creationId xmlns:a16="http://schemas.microsoft.com/office/drawing/2014/main" id="{15C745A1-01B1-4854-80F1-937B13BD723D}"/>
              </a:ext>
            </a:extLst>
          </p:cNvPr>
          <p:cNvSpPr txBox="1"/>
          <p:nvPr/>
        </p:nvSpPr>
        <p:spPr>
          <a:xfrm>
            <a:off x="4067069" y="4999454"/>
            <a:ext cx="316112" cy="246221"/>
          </a:xfrm>
          <a:prstGeom prst="rect">
            <a:avLst/>
          </a:prstGeom>
          <a:noFill/>
        </p:spPr>
        <p:txBody>
          <a:bodyPr wrap="none" rtlCol="0">
            <a:spAutoFit/>
          </a:bodyPr>
          <a:lstStyle/>
          <a:p>
            <a:r>
              <a:rPr lang="nb-NO" sz="1000" dirty="0"/>
              <a:t>60</a:t>
            </a:r>
            <a:endParaRPr lang="en-US" sz="1000" dirty="0"/>
          </a:p>
        </p:txBody>
      </p:sp>
      <p:sp>
        <p:nvSpPr>
          <p:cNvPr id="39" name="TextBox 38">
            <a:extLst>
              <a:ext uri="{FF2B5EF4-FFF2-40B4-BE49-F238E27FC236}">
                <a16:creationId xmlns:a16="http://schemas.microsoft.com/office/drawing/2014/main" id="{5BF65A7D-7082-4E03-A68C-917EDC61421A}"/>
              </a:ext>
            </a:extLst>
          </p:cNvPr>
          <p:cNvSpPr txBox="1"/>
          <p:nvPr/>
        </p:nvSpPr>
        <p:spPr>
          <a:xfrm>
            <a:off x="4238105" y="5328876"/>
            <a:ext cx="316112" cy="246221"/>
          </a:xfrm>
          <a:prstGeom prst="rect">
            <a:avLst/>
          </a:prstGeom>
          <a:noFill/>
        </p:spPr>
        <p:txBody>
          <a:bodyPr wrap="none" rtlCol="0">
            <a:spAutoFit/>
          </a:bodyPr>
          <a:lstStyle/>
          <a:p>
            <a:r>
              <a:rPr lang="nb-NO" sz="1000" dirty="0"/>
              <a:t>67</a:t>
            </a:r>
            <a:endParaRPr lang="en-US" sz="1000" dirty="0"/>
          </a:p>
        </p:txBody>
      </p:sp>
      <p:sp>
        <p:nvSpPr>
          <p:cNvPr id="40" name="TextBox 39">
            <a:extLst>
              <a:ext uri="{FF2B5EF4-FFF2-40B4-BE49-F238E27FC236}">
                <a16:creationId xmlns:a16="http://schemas.microsoft.com/office/drawing/2014/main" id="{688DEB36-6F9E-423E-8F8E-E674F6EFD717}"/>
              </a:ext>
            </a:extLst>
          </p:cNvPr>
          <p:cNvSpPr txBox="1"/>
          <p:nvPr/>
        </p:nvSpPr>
        <p:spPr>
          <a:xfrm>
            <a:off x="4389181" y="5652613"/>
            <a:ext cx="316112" cy="246221"/>
          </a:xfrm>
          <a:prstGeom prst="rect">
            <a:avLst/>
          </a:prstGeom>
          <a:noFill/>
        </p:spPr>
        <p:txBody>
          <a:bodyPr wrap="none" rtlCol="0">
            <a:spAutoFit/>
          </a:bodyPr>
          <a:lstStyle/>
          <a:p>
            <a:r>
              <a:rPr lang="nb-NO" sz="1000" dirty="0"/>
              <a:t>75</a:t>
            </a:r>
            <a:endParaRPr lang="en-US" sz="1000" dirty="0"/>
          </a:p>
        </p:txBody>
      </p:sp>
      <p:sp>
        <p:nvSpPr>
          <p:cNvPr id="42" name="TextBox 41">
            <a:extLst>
              <a:ext uri="{FF2B5EF4-FFF2-40B4-BE49-F238E27FC236}">
                <a16:creationId xmlns:a16="http://schemas.microsoft.com/office/drawing/2014/main" id="{46A5F3FE-105C-44DA-9ED6-575DD02C0CB6}"/>
              </a:ext>
            </a:extLst>
          </p:cNvPr>
          <p:cNvSpPr txBox="1"/>
          <p:nvPr/>
        </p:nvSpPr>
        <p:spPr>
          <a:xfrm>
            <a:off x="2890776" y="3743694"/>
            <a:ext cx="316112" cy="246221"/>
          </a:xfrm>
          <a:prstGeom prst="rect">
            <a:avLst/>
          </a:prstGeom>
          <a:noFill/>
        </p:spPr>
        <p:txBody>
          <a:bodyPr wrap="none" rtlCol="0">
            <a:spAutoFit/>
          </a:bodyPr>
          <a:lstStyle/>
          <a:p>
            <a:r>
              <a:rPr lang="nb-NO" sz="1000" dirty="0"/>
              <a:t>13</a:t>
            </a:r>
            <a:endParaRPr lang="en-US" sz="1000" dirty="0"/>
          </a:p>
        </p:txBody>
      </p:sp>
      <p:sp>
        <p:nvSpPr>
          <p:cNvPr id="43" name="TextBox 42">
            <a:extLst>
              <a:ext uri="{FF2B5EF4-FFF2-40B4-BE49-F238E27FC236}">
                <a16:creationId xmlns:a16="http://schemas.microsoft.com/office/drawing/2014/main" id="{CCDD4E0F-CA40-4318-BABF-CEDE84007789}"/>
              </a:ext>
            </a:extLst>
          </p:cNvPr>
          <p:cNvSpPr txBox="1"/>
          <p:nvPr/>
        </p:nvSpPr>
        <p:spPr>
          <a:xfrm>
            <a:off x="4565388" y="5956450"/>
            <a:ext cx="316112" cy="246221"/>
          </a:xfrm>
          <a:prstGeom prst="rect">
            <a:avLst/>
          </a:prstGeom>
          <a:noFill/>
        </p:spPr>
        <p:txBody>
          <a:bodyPr wrap="none" rtlCol="0">
            <a:spAutoFit/>
          </a:bodyPr>
          <a:lstStyle/>
          <a:p>
            <a:r>
              <a:rPr lang="nb-NO" sz="1000" dirty="0"/>
              <a:t>80</a:t>
            </a:r>
            <a:endParaRPr lang="en-US" sz="1000" dirty="0"/>
          </a:p>
        </p:txBody>
      </p:sp>
      <p:sp>
        <p:nvSpPr>
          <p:cNvPr id="44" name="TextBox 43">
            <a:extLst>
              <a:ext uri="{FF2B5EF4-FFF2-40B4-BE49-F238E27FC236}">
                <a16:creationId xmlns:a16="http://schemas.microsoft.com/office/drawing/2014/main" id="{8043AE3B-B934-4658-91D4-F9B171D6FD9B}"/>
              </a:ext>
            </a:extLst>
          </p:cNvPr>
          <p:cNvSpPr txBox="1"/>
          <p:nvPr/>
        </p:nvSpPr>
        <p:spPr>
          <a:xfrm>
            <a:off x="3188514" y="4065705"/>
            <a:ext cx="316112" cy="246221"/>
          </a:xfrm>
          <a:prstGeom prst="rect">
            <a:avLst/>
          </a:prstGeom>
          <a:noFill/>
        </p:spPr>
        <p:txBody>
          <a:bodyPr wrap="none" rtlCol="0">
            <a:spAutoFit/>
          </a:bodyPr>
          <a:lstStyle/>
          <a:p>
            <a:r>
              <a:rPr lang="nb-NO" sz="1000" dirty="0"/>
              <a:t>35</a:t>
            </a:r>
            <a:endParaRPr lang="en-US" sz="1000" dirty="0"/>
          </a:p>
        </p:txBody>
      </p:sp>
      <p:sp>
        <p:nvSpPr>
          <p:cNvPr id="45" name="TextBox 44">
            <a:extLst>
              <a:ext uri="{FF2B5EF4-FFF2-40B4-BE49-F238E27FC236}">
                <a16:creationId xmlns:a16="http://schemas.microsoft.com/office/drawing/2014/main" id="{034EB033-0854-485E-B05E-3BAE15319E62}"/>
              </a:ext>
            </a:extLst>
          </p:cNvPr>
          <p:cNvSpPr txBox="1"/>
          <p:nvPr/>
        </p:nvSpPr>
        <p:spPr>
          <a:xfrm>
            <a:off x="3077134" y="4402975"/>
            <a:ext cx="316112" cy="246221"/>
          </a:xfrm>
          <a:prstGeom prst="rect">
            <a:avLst/>
          </a:prstGeom>
          <a:noFill/>
        </p:spPr>
        <p:txBody>
          <a:bodyPr wrap="none" rtlCol="0">
            <a:spAutoFit/>
          </a:bodyPr>
          <a:lstStyle/>
          <a:p>
            <a:r>
              <a:rPr lang="nb-NO" sz="1000" dirty="0"/>
              <a:t>40</a:t>
            </a:r>
            <a:endParaRPr lang="en-US" sz="1000" dirty="0"/>
          </a:p>
        </p:txBody>
      </p:sp>
      <p:sp>
        <p:nvSpPr>
          <p:cNvPr id="46" name="TextBox 45">
            <a:extLst>
              <a:ext uri="{FF2B5EF4-FFF2-40B4-BE49-F238E27FC236}">
                <a16:creationId xmlns:a16="http://schemas.microsoft.com/office/drawing/2014/main" id="{481B79E4-41CD-4BA4-B681-CF8030B196B1}"/>
              </a:ext>
            </a:extLst>
          </p:cNvPr>
          <p:cNvSpPr txBox="1"/>
          <p:nvPr/>
        </p:nvSpPr>
        <p:spPr>
          <a:xfrm>
            <a:off x="2600709" y="5399111"/>
            <a:ext cx="316112" cy="246221"/>
          </a:xfrm>
          <a:prstGeom prst="rect">
            <a:avLst/>
          </a:prstGeom>
          <a:noFill/>
        </p:spPr>
        <p:txBody>
          <a:bodyPr wrap="none" rtlCol="0">
            <a:spAutoFit/>
          </a:bodyPr>
          <a:lstStyle/>
          <a:p>
            <a:r>
              <a:rPr lang="nb-NO" sz="1000" dirty="0"/>
              <a:t>55</a:t>
            </a:r>
            <a:endParaRPr lang="en-US" sz="1000" dirty="0"/>
          </a:p>
        </p:txBody>
      </p:sp>
      <p:sp>
        <p:nvSpPr>
          <p:cNvPr id="47" name="TextBox 46">
            <a:extLst>
              <a:ext uri="{FF2B5EF4-FFF2-40B4-BE49-F238E27FC236}">
                <a16:creationId xmlns:a16="http://schemas.microsoft.com/office/drawing/2014/main" id="{B0A02C2D-BEB2-45AF-B8C8-DFCBF3D70628}"/>
              </a:ext>
            </a:extLst>
          </p:cNvPr>
          <p:cNvSpPr txBox="1"/>
          <p:nvPr/>
        </p:nvSpPr>
        <p:spPr>
          <a:xfrm>
            <a:off x="2916821" y="4740985"/>
            <a:ext cx="316112" cy="246221"/>
          </a:xfrm>
          <a:prstGeom prst="rect">
            <a:avLst/>
          </a:prstGeom>
          <a:noFill/>
        </p:spPr>
        <p:txBody>
          <a:bodyPr wrap="none" rtlCol="0">
            <a:spAutoFit/>
          </a:bodyPr>
          <a:lstStyle/>
          <a:p>
            <a:r>
              <a:rPr lang="nb-NO" sz="1000" dirty="0"/>
              <a:t>45</a:t>
            </a:r>
            <a:endParaRPr lang="en-US" sz="1000" dirty="0"/>
          </a:p>
        </p:txBody>
      </p:sp>
      <p:sp>
        <p:nvSpPr>
          <p:cNvPr id="48" name="TextBox 47">
            <a:extLst>
              <a:ext uri="{FF2B5EF4-FFF2-40B4-BE49-F238E27FC236}">
                <a16:creationId xmlns:a16="http://schemas.microsoft.com/office/drawing/2014/main" id="{8F5EF629-1729-4647-9673-1B880F72B96F}"/>
              </a:ext>
            </a:extLst>
          </p:cNvPr>
          <p:cNvSpPr txBox="1"/>
          <p:nvPr/>
        </p:nvSpPr>
        <p:spPr>
          <a:xfrm>
            <a:off x="2735393" y="5042434"/>
            <a:ext cx="316112" cy="246221"/>
          </a:xfrm>
          <a:prstGeom prst="rect">
            <a:avLst/>
          </a:prstGeom>
          <a:noFill/>
        </p:spPr>
        <p:txBody>
          <a:bodyPr wrap="none" rtlCol="0">
            <a:spAutoFit/>
          </a:bodyPr>
          <a:lstStyle/>
          <a:p>
            <a:r>
              <a:rPr lang="nb-NO" sz="1000" dirty="0"/>
              <a:t>50</a:t>
            </a:r>
            <a:endParaRPr lang="en-US" sz="1000" dirty="0"/>
          </a:p>
        </p:txBody>
      </p:sp>
      <p:sp>
        <p:nvSpPr>
          <p:cNvPr id="49" name="TextBox 48">
            <a:extLst>
              <a:ext uri="{FF2B5EF4-FFF2-40B4-BE49-F238E27FC236}">
                <a16:creationId xmlns:a16="http://schemas.microsoft.com/office/drawing/2014/main" id="{0608D194-4E87-4B2C-BC92-A8FCEC6351DD}"/>
              </a:ext>
            </a:extLst>
          </p:cNvPr>
          <p:cNvSpPr txBox="1"/>
          <p:nvPr/>
        </p:nvSpPr>
        <p:spPr>
          <a:xfrm>
            <a:off x="2452277" y="5713076"/>
            <a:ext cx="316112" cy="246221"/>
          </a:xfrm>
          <a:prstGeom prst="rect">
            <a:avLst/>
          </a:prstGeom>
          <a:noFill/>
        </p:spPr>
        <p:txBody>
          <a:bodyPr wrap="none" rtlCol="0">
            <a:spAutoFit/>
          </a:bodyPr>
          <a:lstStyle/>
          <a:p>
            <a:r>
              <a:rPr lang="nb-NO" sz="1000" dirty="0"/>
              <a:t>60</a:t>
            </a:r>
            <a:endParaRPr lang="en-US" sz="1000" dirty="0"/>
          </a:p>
        </p:txBody>
      </p:sp>
      <p:sp>
        <p:nvSpPr>
          <p:cNvPr id="50" name="TextBox 49">
            <a:extLst>
              <a:ext uri="{FF2B5EF4-FFF2-40B4-BE49-F238E27FC236}">
                <a16:creationId xmlns:a16="http://schemas.microsoft.com/office/drawing/2014/main" id="{076A3776-88BE-4107-9D8D-986E5210D2E4}"/>
              </a:ext>
            </a:extLst>
          </p:cNvPr>
          <p:cNvSpPr txBox="1"/>
          <p:nvPr/>
        </p:nvSpPr>
        <p:spPr>
          <a:xfrm>
            <a:off x="2333000" y="6071602"/>
            <a:ext cx="316112" cy="246221"/>
          </a:xfrm>
          <a:prstGeom prst="rect">
            <a:avLst/>
          </a:prstGeom>
          <a:noFill/>
        </p:spPr>
        <p:txBody>
          <a:bodyPr wrap="none" rtlCol="0">
            <a:spAutoFit/>
          </a:bodyPr>
          <a:lstStyle/>
          <a:p>
            <a:r>
              <a:rPr lang="nb-NO" sz="1000" dirty="0"/>
              <a:t>65</a:t>
            </a:r>
            <a:endParaRPr lang="en-US" sz="1000" dirty="0"/>
          </a:p>
        </p:txBody>
      </p:sp>
      <p:sp>
        <p:nvSpPr>
          <p:cNvPr id="52" name="TextBox 51">
            <a:extLst>
              <a:ext uri="{FF2B5EF4-FFF2-40B4-BE49-F238E27FC236}">
                <a16:creationId xmlns:a16="http://schemas.microsoft.com/office/drawing/2014/main" id="{18CE61EE-F046-44DC-800F-C4265ABFF220}"/>
              </a:ext>
            </a:extLst>
          </p:cNvPr>
          <p:cNvSpPr txBox="1"/>
          <p:nvPr/>
        </p:nvSpPr>
        <p:spPr>
          <a:xfrm>
            <a:off x="2527371" y="3771589"/>
            <a:ext cx="316112" cy="246221"/>
          </a:xfrm>
          <a:prstGeom prst="rect">
            <a:avLst/>
          </a:prstGeom>
          <a:noFill/>
        </p:spPr>
        <p:txBody>
          <a:bodyPr wrap="none" rtlCol="0">
            <a:spAutoFit/>
          </a:bodyPr>
          <a:lstStyle/>
          <a:p>
            <a:r>
              <a:rPr lang="nb-NO" sz="1000" dirty="0"/>
              <a:t>14</a:t>
            </a:r>
            <a:endParaRPr lang="en-US" sz="1000" dirty="0"/>
          </a:p>
        </p:txBody>
      </p:sp>
      <p:sp>
        <p:nvSpPr>
          <p:cNvPr id="53" name="TextBox 52">
            <a:extLst>
              <a:ext uri="{FF2B5EF4-FFF2-40B4-BE49-F238E27FC236}">
                <a16:creationId xmlns:a16="http://schemas.microsoft.com/office/drawing/2014/main" id="{E4DC9556-CB1F-4C2B-99CC-8C9F4408C25B}"/>
              </a:ext>
            </a:extLst>
          </p:cNvPr>
          <p:cNvSpPr txBox="1"/>
          <p:nvPr/>
        </p:nvSpPr>
        <p:spPr>
          <a:xfrm>
            <a:off x="2165497" y="3837809"/>
            <a:ext cx="455888" cy="246221"/>
          </a:xfrm>
          <a:prstGeom prst="rect">
            <a:avLst/>
          </a:prstGeom>
          <a:noFill/>
        </p:spPr>
        <p:txBody>
          <a:bodyPr wrap="square" rtlCol="0">
            <a:spAutoFit/>
          </a:bodyPr>
          <a:lstStyle/>
          <a:p>
            <a:r>
              <a:rPr lang="nb-NO" sz="1000" dirty="0"/>
              <a:t>15</a:t>
            </a:r>
            <a:endParaRPr lang="en-US" sz="1000" dirty="0"/>
          </a:p>
        </p:txBody>
      </p:sp>
      <p:sp>
        <p:nvSpPr>
          <p:cNvPr id="54" name="TextBox 53">
            <a:extLst>
              <a:ext uri="{FF2B5EF4-FFF2-40B4-BE49-F238E27FC236}">
                <a16:creationId xmlns:a16="http://schemas.microsoft.com/office/drawing/2014/main" id="{8C12C2AF-66D2-4420-AA14-B3D9BCC7668C}"/>
              </a:ext>
            </a:extLst>
          </p:cNvPr>
          <p:cNvSpPr txBox="1"/>
          <p:nvPr/>
        </p:nvSpPr>
        <p:spPr>
          <a:xfrm>
            <a:off x="1835499" y="3922100"/>
            <a:ext cx="316112" cy="246221"/>
          </a:xfrm>
          <a:prstGeom prst="rect">
            <a:avLst/>
          </a:prstGeom>
          <a:noFill/>
        </p:spPr>
        <p:txBody>
          <a:bodyPr wrap="none" rtlCol="0">
            <a:spAutoFit/>
          </a:bodyPr>
          <a:lstStyle/>
          <a:p>
            <a:r>
              <a:rPr lang="nb-NO" sz="1000" dirty="0"/>
              <a:t>16</a:t>
            </a:r>
            <a:endParaRPr lang="en-US" sz="1000" dirty="0"/>
          </a:p>
        </p:txBody>
      </p:sp>
      <p:sp>
        <p:nvSpPr>
          <p:cNvPr id="55" name="TextBox 54">
            <a:extLst>
              <a:ext uri="{FF2B5EF4-FFF2-40B4-BE49-F238E27FC236}">
                <a16:creationId xmlns:a16="http://schemas.microsoft.com/office/drawing/2014/main" id="{1E48739C-0F78-4069-B1F7-83C4F484776E}"/>
              </a:ext>
            </a:extLst>
          </p:cNvPr>
          <p:cNvSpPr txBox="1"/>
          <p:nvPr/>
        </p:nvSpPr>
        <p:spPr>
          <a:xfrm>
            <a:off x="1466109" y="4024613"/>
            <a:ext cx="316112" cy="246221"/>
          </a:xfrm>
          <a:prstGeom prst="rect">
            <a:avLst/>
          </a:prstGeom>
          <a:noFill/>
        </p:spPr>
        <p:txBody>
          <a:bodyPr wrap="none" rtlCol="0">
            <a:spAutoFit/>
          </a:bodyPr>
          <a:lstStyle/>
          <a:p>
            <a:r>
              <a:rPr lang="nb-NO" sz="1000" dirty="0"/>
              <a:t>17</a:t>
            </a:r>
            <a:endParaRPr lang="en-US" sz="1000" dirty="0"/>
          </a:p>
        </p:txBody>
      </p:sp>
      <p:sp>
        <p:nvSpPr>
          <p:cNvPr id="56" name="TextBox 55">
            <a:extLst>
              <a:ext uri="{FF2B5EF4-FFF2-40B4-BE49-F238E27FC236}">
                <a16:creationId xmlns:a16="http://schemas.microsoft.com/office/drawing/2014/main" id="{EC645C82-696A-49E4-A86E-08194FC9540A}"/>
              </a:ext>
            </a:extLst>
          </p:cNvPr>
          <p:cNvSpPr txBox="1"/>
          <p:nvPr/>
        </p:nvSpPr>
        <p:spPr>
          <a:xfrm>
            <a:off x="1104588" y="4072679"/>
            <a:ext cx="316112" cy="246221"/>
          </a:xfrm>
          <a:prstGeom prst="rect">
            <a:avLst/>
          </a:prstGeom>
          <a:noFill/>
        </p:spPr>
        <p:txBody>
          <a:bodyPr wrap="none" rtlCol="0">
            <a:spAutoFit/>
          </a:bodyPr>
          <a:lstStyle/>
          <a:p>
            <a:r>
              <a:rPr lang="nb-NO" sz="1000" dirty="0"/>
              <a:t>18</a:t>
            </a:r>
            <a:endParaRPr lang="en-US" sz="1000" dirty="0"/>
          </a:p>
        </p:txBody>
      </p:sp>
      <p:sp>
        <p:nvSpPr>
          <p:cNvPr id="57" name="TextBox 56">
            <a:extLst>
              <a:ext uri="{FF2B5EF4-FFF2-40B4-BE49-F238E27FC236}">
                <a16:creationId xmlns:a16="http://schemas.microsoft.com/office/drawing/2014/main" id="{14B080D9-B9A0-4845-BE6D-FA22A51478DD}"/>
              </a:ext>
            </a:extLst>
          </p:cNvPr>
          <p:cNvSpPr txBox="1"/>
          <p:nvPr/>
        </p:nvSpPr>
        <p:spPr>
          <a:xfrm>
            <a:off x="726975" y="4117168"/>
            <a:ext cx="316112" cy="246221"/>
          </a:xfrm>
          <a:prstGeom prst="rect">
            <a:avLst/>
          </a:prstGeom>
          <a:noFill/>
        </p:spPr>
        <p:txBody>
          <a:bodyPr wrap="none" rtlCol="0">
            <a:spAutoFit/>
          </a:bodyPr>
          <a:lstStyle/>
          <a:p>
            <a:r>
              <a:rPr lang="nb-NO" sz="1000" dirty="0"/>
              <a:t>19</a:t>
            </a:r>
            <a:endParaRPr lang="en-US" sz="1000" dirty="0"/>
          </a:p>
        </p:txBody>
      </p:sp>
      <p:sp>
        <p:nvSpPr>
          <p:cNvPr id="59" name="TextBox 58">
            <a:extLst>
              <a:ext uri="{FF2B5EF4-FFF2-40B4-BE49-F238E27FC236}">
                <a16:creationId xmlns:a16="http://schemas.microsoft.com/office/drawing/2014/main" id="{A5B56CCA-EBBA-4923-904D-3A51AB6799BE}"/>
              </a:ext>
            </a:extLst>
          </p:cNvPr>
          <p:cNvSpPr txBox="1"/>
          <p:nvPr/>
        </p:nvSpPr>
        <p:spPr>
          <a:xfrm>
            <a:off x="2688755" y="3143301"/>
            <a:ext cx="413896" cy="246221"/>
          </a:xfrm>
          <a:prstGeom prst="rect">
            <a:avLst/>
          </a:prstGeom>
          <a:noFill/>
        </p:spPr>
        <p:txBody>
          <a:bodyPr wrap="none" rtlCol="0">
            <a:spAutoFit/>
          </a:bodyPr>
          <a:lstStyle/>
          <a:p>
            <a:r>
              <a:rPr lang="nb-NO" sz="1000" dirty="0"/>
              <a:t>2,18</a:t>
            </a:r>
            <a:endParaRPr lang="en-US" sz="1000" dirty="0"/>
          </a:p>
        </p:txBody>
      </p:sp>
      <p:sp>
        <p:nvSpPr>
          <p:cNvPr id="60" name="TextBox 59">
            <a:extLst>
              <a:ext uri="{FF2B5EF4-FFF2-40B4-BE49-F238E27FC236}">
                <a16:creationId xmlns:a16="http://schemas.microsoft.com/office/drawing/2014/main" id="{66DEF157-05EF-4180-BDE8-7E4250787B1D}"/>
              </a:ext>
            </a:extLst>
          </p:cNvPr>
          <p:cNvSpPr txBox="1"/>
          <p:nvPr/>
        </p:nvSpPr>
        <p:spPr>
          <a:xfrm>
            <a:off x="3027977" y="3324348"/>
            <a:ext cx="348172" cy="246221"/>
          </a:xfrm>
          <a:prstGeom prst="rect">
            <a:avLst/>
          </a:prstGeom>
          <a:noFill/>
        </p:spPr>
        <p:txBody>
          <a:bodyPr wrap="none" rtlCol="0">
            <a:spAutoFit/>
          </a:bodyPr>
          <a:lstStyle/>
          <a:p>
            <a:r>
              <a:rPr lang="nb-NO" sz="1000" dirty="0"/>
              <a:t>2,1</a:t>
            </a:r>
            <a:endParaRPr lang="en-US" sz="1000" dirty="0"/>
          </a:p>
        </p:txBody>
      </p:sp>
      <p:sp>
        <p:nvSpPr>
          <p:cNvPr id="61" name="TextBox 60">
            <a:extLst>
              <a:ext uri="{FF2B5EF4-FFF2-40B4-BE49-F238E27FC236}">
                <a16:creationId xmlns:a16="http://schemas.microsoft.com/office/drawing/2014/main" id="{A67CFAA1-B004-4BED-A9AF-032AF1CB5A59}"/>
              </a:ext>
            </a:extLst>
          </p:cNvPr>
          <p:cNvSpPr txBox="1"/>
          <p:nvPr/>
        </p:nvSpPr>
        <p:spPr>
          <a:xfrm>
            <a:off x="2371836" y="2897080"/>
            <a:ext cx="413896" cy="246221"/>
          </a:xfrm>
          <a:prstGeom prst="rect">
            <a:avLst/>
          </a:prstGeom>
          <a:noFill/>
        </p:spPr>
        <p:txBody>
          <a:bodyPr wrap="none" rtlCol="0">
            <a:spAutoFit/>
          </a:bodyPr>
          <a:lstStyle/>
          <a:p>
            <a:r>
              <a:rPr lang="nb-NO" sz="1000" dirty="0"/>
              <a:t>2,25</a:t>
            </a:r>
            <a:endParaRPr lang="en-US" sz="1000" dirty="0"/>
          </a:p>
        </p:txBody>
      </p:sp>
      <p:sp>
        <p:nvSpPr>
          <p:cNvPr id="62" name="TextBox 61">
            <a:extLst>
              <a:ext uri="{FF2B5EF4-FFF2-40B4-BE49-F238E27FC236}">
                <a16:creationId xmlns:a16="http://schemas.microsoft.com/office/drawing/2014/main" id="{3CC444D9-8D37-4A41-9417-08896CB04E71}"/>
              </a:ext>
            </a:extLst>
          </p:cNvPr>
          <p:cNvSpPr txBox="1"/>
          <p:nvPr/>
        </p:nvSpPr>
        <p:spPr>
          <a:xfrm>
            <a:off x="2116775" y="2664918"/>
            <a:ext cx="508396" cy="246221"/>
          </a:xfrm>
          <a:prstGeom prst="rect">
            <a:avLst/>
          </a:prstGeom>
          <a:noFill/>
        </p:spPr>
        <p:txBody>
          <a:bodyPr wrap="square" rtlCol="0">
            <a:spAutoFit/>
          </a:bodyPr>
          <a:lstStyle/>
          <a:p>
            <a:r>
              <a:rPr lang="nb-NO" sz="1000" dirty="0"/>
              <a:t>2,32</a:t>
            </a:r>
            <a:endParaRPr lang="en-US" sz="1000" dirty="0"/>
          </a:p>
        </p:txBody>
      </p:sp>
      <p:sp>
        <p:nvSpPr>
          <p:cNvPr id="63" name="TextBox 62">
            <a:extLst>
              <a:ext uri="{FF2B5EF4-FFF2-40B4-BE49-F238E27FC236}">
                <a16:creationId xmlns:a16="http://schemas.microsoft.com/office/drawing/2014/main" id="{28252969-F908-44C4-8529-70BD39A2CA5A}"/>
              </a:ext>
            </a:extLst>
          </p:cNvPr>
          <p:cNvSpPr txBox="1"/>
          <p:nvPr/>
        </p:nvSpPr>
        <p:spPr>
          <a:xfrm>
            <a:off x="1901295" y="2452149"/>
            <a:ext cx="516572" cy="246221"/>
          </a:xfrm>
          <a:prstGeom prst="rect">
            <a:avLst/>
          </a:prstGeom>
          <a:noFill/>
        </p:spPr>
        <p:txBody>
          <a:bodyPr wrap="square" rtlCol="0">
            <a:spAutoFit/>
          </a:bodyPr>
          <a:lstStyle/>
          <a:p>
            <a:r>
              <a:rPr lang="nb-NO" sz="1000" dirty="0"/>
              <a:t>2,4</a:t>
            </a:r>
            <a:endParaRPr lang="en-US" sz="1000" dirty="0"/>
          </a:p>
        </p:txBody>
      </p:sp>
      <p:sp>
        <p:nvSpPr>
          <p:cNvPr id="64" name="TextBox 63">
            <a:extLst>
              <a:ext uri="{FF2B5EF4-FFF2-40B4-BE49-F238E27FC236}">
                <a16:creationId xmlns:a16="http://schemas.microsoft.com/office/drawing/2014/main" id="{58FEF743-56B5-4FC0-BB14-A64E3175E463}"/>
              </a:ext>
            </a:extLst>
          </p:cNvPr>
          <p:cNvSpPr txBox="1"/>
          <p:nvPr/>
        </p:nvSpPr>
        <p:spPr>
          <a:xfrm>
            <a:off x="1601194" y="2205928"/>
            <a:ext cx="413896" cy="246221"/>
          </a:xfrm>
          <a:prstGeom prst="rect">
            <a:avLst/>
          </a:prstGeom>
          <a:noFill/>
        </p:spPr>
        <p:txBody>
          <a:bodyPr wrap="none" rtlCol="0">
            <a:spAutoFit/>
          </a:bodyPr>
          <a:lstStyle/>
          <a:p>
            <a:r>
              <a:rPr lang="nb-NO" sz="1000" dirty="0"/>
              <a:t>2,48</a:t>
            </a:r>
            <a:endParaRPr lang="en-US" sz="1000" dirty="0"/>
          </a:p>
        </p:txBody>
      </p:sp>
      <p:sp>
        <p:nvSpPr>
          <p:cNvPr id="65" name="TextBox 64">
            <a:extLst>
              <a:ext uri="{FF2B5EF4-FFF2-40B4-BE49-F238E27FC236}">
                <a16:creationId xmlns:a16="http://schemas.microsoft.com/office/drawing/2014/main" id="{9A921AAE-8E15-45FF-BA2D-C6AC37DF7E0D}"/>
              </a:ext>
            </a:extLst>
          </p:cNvPr>
          <p:cNvSpPr txBox="1"/>
          <p:nvPr/>
        </p:nvSpPr>
        <p:spPr>
          <a:xfrm>
            <a:off x="1334503" y="1927262"/>
            <a:ext cx="413896" cy="246221"/>
          </a:xfrm>
          <a:prstGeom prst="rect">
            <a:avLst/>
          </a:prstGeom>
          <a:noFill/>
        </p:spPr>
        <p:txBody>
          <a:bodyPr wrap="none" rtlCol="0">
            <a:spAutoFit/>
          </a:bodyPr>
          <a:lstStyle/>
          <a:p>
            <a:r>
              <a:rPr lang="nb-NO" sz="1000" dirty="0"/>
              <a:t>2,54</a:t>
            </a:r>
            <a:endParaRPr lang="en-US" sz="1000" dirty="0"/>
          </a:p>
        </p:txBody>
      </p:sp>
      <p:sp>
        <p:nvSpPr>
          <p:cNvPr id="2" name="TextBox 1">
            <a:extLst>
              <a:ext uri="{FF2B5EF4-FFF2-40B4-BE49-F238E27FC236}">
                <a16:creationId xmlns:a16="http://schemas.microsoft.com/office/drawing/2014/main" id="{763D7C17-A678-4C37-9BCE-D39D1917A717}"/>
              </a:ext>
            </a:extLst>
          </p:cNvPr>
          <p:cNvSpPr txBox="1"/>
          <p:nvPr/>
        </p:nvSpPr>
        <p:spPr>
          <a:xfrm>
            <a:off x="2364316" y="6377178"/>
            <a:ext cx="2104679" cy="307777"/>
          </a:xfrm>
          <a:prstGeom prst="rect">
            <a:avLst/>
          </a:prstGeom>
          <a:noFill/>
        </p:spPr>
        <p:txBody>
          <a:bodyPr wrap="none" rtlCol="0">
            <a:spAutoFit/>
          </a:bodyPr>
          <a:lstStyle/>
          <a:p>
            <a:r>
              <a:rPr lang="nb-NO" sz="1400" dirty="0"/>
              <a:t>Kuleomregning: 2m per kg</a:t>
            </a:r>
            <a:endParaRPr lang="en-US" sz="1400" dirty="0"/>
          </a:p>
        </p:txBody>
      </p:sp>
      <p:sp>
        <p:nvSpPr>
          <p:cNvPr id="68" name="TextBox 67">
            <a:extLst>
              <a:ext uri="{FF2B5EF4-FFF2-40B4-BE49-F238E27FC236}">
                <a16:creationId xmlns:a16="http://schemas.microsoft.com/office/drawing/2014/main" id="{10B22144-5D2E-4F6E-906C-4BBC79D45C74}"/>
              </a:ext>
            </a:extLst>
          </p:cNvPr>
          <p:cNvSpPr txBox="1"/>
          <p:nvPr/>
        </p:nvSpPr>
        <p:spPr>
          <a:xfrm>
            <a:off x="163391" y="92437"/>
            <a:ext cx="729046" cy="369332"/>
          </a:xfrm>
          <a:prstGeom prst="rect">
            <a:avLst/>
          </a:prstGeom>
          <a:noFill/>
        </p:spPr>
        <p:txBody>
          <a:bodyPr wrap="none" rtlCol="0">
            <a:spAutoFit/>
          </a:bodyPr>
          <a:lstStyle/>
          <a:p>
            <a:r>
              <a:rPr lang="nb-NO" dirty="0"/>
              <a:t>Navn:</a:t>
            </a:r>
            <a:endParaRPr lang="en-US" dirty="0"/>
          </a:p>
        </p:txBody>
      </p:sp>
      <p:sp>
        <p:nvSpPr>
          <p:cNvPr id="69" name="TextBox 68">
            <a:extLst>
              <a:ext uri="{FF2B5EF4-FFF2-40B4-BE49-F238E27FC236}">
                <a16:creationId xmlns:a16="http://schemas.microsoft.com/office/drawing/2014/main" id="{A7835FB5-5EC8-46D9-9226-40FD67D85642}"/>
              </a:ext>
            </a:extLst>
          </p:cNvPr>
          <p:cNvSpPr txBox="1"/>
          <p:nvPr/>
        </p:nvSpPr>
        <p:spPr>
          <a:xfrm>
            <a:off x="177282" y="390534"/>
            <a:ext cx="694870" cy="369332"/>
          </a:xfrm>
          <a:prstGeom prst="rect">
            <a:avLst/>
          </a:prstGeom>
          <a:noFill/>
        </p:spPr>
        <p:txBody>
          <a:bodyPr wrap="none" rtlCol="0">
            <a:spAutoFit/>
          </a:bodyPr>
          <a:lstStyle/>
          <a:p>
            <a:r>
              <a:rPr lang="nb-NO" dirty="0"/>
              <a:t>Dato:</a:t>
            </a:r>
            <a:endParaRPr lang="en-US" dirty="0"/>
          </a:p>
        </p:txBody>
      </p:sp>
      <p:sp>
        <p:nvSpPr>
          <p:cNvPr id="18" name="TextBox 17">
            <a:extLst>
              <a:ext uri="{FF2B5EF4-FFF2-40B4-BE49-F238E27FC236}">
                <a16:creationId xmlns:a16="http://schemas.microsoft.com/office/drawing/2014/main" id="{63A35F15-860B-422F-AA47-A50CB9F574E0}"/>
              </a:ext>
            </a:extLst>
          </p:cNvPr>
          <p:cNvSpPr txBox="1"/>
          <p:nvPr/>
        </p:nvSpPr>
        <p:spPr>
          <a:xfrm>
            <a:off x="-20002" y="6572746"/>
            <a:ext cx="1027845" cy="276999"/>
          </a:xfrm>
          <a:prstGeom prst="rect">
            <a:avLst/>
          </a:prstGeom>
          <a:noFill/>
        </p:spPr>
        <p:txBody>
          <a:bodyPr wrap="none" rtlCol="0">
            <a:spAutoFit/>
          </a:bodyPr>
          <a:lstStyle/>
          <a:p>
            <a:r>
              <a:rPr lang="nb-NO" sz="600" dirty="0"/>
              <a:t>Magnus Aunevik-Berntsen </a:t>
            </a:r>
          </a:p>
          <a:p>
            <a:r>
              <a:rPr lang="nb-NO" sz="600" dirty="0"/>
              <a:t>Evalueringsskjema v.1</a:t>
            </a:r>
            <a:endParaRPr lang="en-US" sz="600" dirty="0"/>
          </a:p>
        </p:txBody>
      </p:sp>
      <p:sp>
        <p:nvSpPr>
          <p:cNvPr id="26" name="Date Placeholder 25">
            <a:extLst>
              <a:ext uri="{FF2B5EF4-FFF2-40B4-BE49-F238E27FC236}">
                <a16:creationId xmlns:a16="http://schemas.microsoft.com/office/drawing/2014/main" id="{BF72DC68-6713-4383-8244-43F4BADAE056}"/>
              </a:ext>
            </a:extLst>
          </p:cNvPr>
          <p:cNvSpPr>
            <a:spLocks noGrp="1"/>
          </p:cNvSpPr>
          <p:nvPr>
            <p:ph type="dt" sz="half" idx="10"/>
          </p:nvPr>
        </p:nvSpPr>
        <p:spPr/>
        <p:txBody>
          <a:bodyPr/>
          <a:lstStyle/>
          <a:p>
            <a:r>
              <a:rPr lang="en-US"/>
              <a:t>02/11/2018</a:t>
            </a:r>
            <a:endParaRPr lang="en-US" dirty="0"/>
          </a:p>
        </p:txBody>
      </p:sp>
      <p:sp>
        <p:nvSpPr>
          <p:cNvPr id="34" name="Footer Placeholder 33">
            <a:extLst>
              <a:ext uri="{FF2B5EF4-FFF2-40B4-BE49-F238E27FC236}">
                <a16:creationId xmlns:a16="http://schemas.microsoft.com/office/drawing/2014/main" id="{E96A89C3-5AB4-4009-9C21-FBBCDE5E526B}"/>
              </a:ext>
            </a:extLst>
          </p:cNvPr>
          <p:cNvSpPr>
            <a:spLocks noGrp="1"/>
          </p:cNvSpPr>
          <p:nvPr>
            <p:ph type="ftr" sz="quarter" idx="11"/>
          </p:nvPr>
        </p:nvSpPr>
        <p:spPr/>
        <p:txBody>
          <a:bodyPr/>
          <a:lstStyle/>
          <a:p>
            <a:r>
              <a:rPr lang="nb-NO"/>
              <a:t>Magnus R. Aunevik-Berntsen</a:t>
            </a:r>
            <a:endParaRPr lang="en-US" dirty="0"/>
          </a:p>
        </p:txBody>
      </p:sp>
    </p:spTree>
    <p:extLst>
      <p:ext uri="{BB962C8B-B14F-4D97-AF65-F5344CB8AC3E}">
        <p14:creationId xmlns:p14="http://schemas.microsoft.com/office/powerpoint/2010/main" val="1589604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7" name="Chart 56">
            <a:extLst>
              <a:ext uri="{FF2B5EF4-FFF2-40B4-BE49-F238E27FC236}">
                <a16:creationId xmlns:a16="http://schemas.microsoft.com/office/drawing/2014/main" id="{5AFBFFBC-DCCE-4842-886D-E61145506962}"/>
              </a:ext>
            </a:extLst>
          </p:cNvPr>
          <p:cNvGraphicFramePr>
            <a:graphicFrameLocks/>
          </p:cNvGraphicFramePr>
          <p:nvPr>
            <p:extLst/>
          </p:nvPr>
        </p:nvGraphicFramePr>
        <p:xfrm>
          <a:off x="-424529" y="515402"/>
          <a:ext cx="7381537" cy="6119736"/>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4" name="Table 3">
            <a:extLst>
              <a:ext uri="{FF2B5EF4-FFF2-40B4-BE49-F238E27FC236}">
                <a16:creationId xmlns:a16="http://schemas.microsoft.com/office/drawing/2014/main" id="{D47C213A-D6F0-4CED-A4B0-70FF5AB2526A}"/>
              </a:ext>
            </a:extLst>
          </p:cNvPr>
          <p:cNvGraphicFramePr>
            <a:graphicFrameLocks noGrp="1"/>
          </p:cNvGraphicFramePr>
          <p:nvPr>
            <p:extLst/>
          </p:nvPr>
        </p:nvGraphicFramePr>
        <p:xfrm>
          <a:off x="6924690" y="1301534"/>
          <a:ext cx="5011339" cy="2899056"/>
        </p:xfrm>
        <a:graphic>
          <a:graphicData uri="http://schemas.openxmlformats.org/drawingml/2006/table">
            <a:tbl>
              <a:tblPr firstRow="1" bandRow="1">
                <a:tableStyleId>{5C22544A-7EE6-4342-B048-85BDC9FD1C3A}</a:tableStyleId>
              </a:tblPr>
              <a:tblGrid>
                <a:gridCol w="952485">
                  <a:extLst>
                    <a:ext uri="{9D8B030D-6E8A-4147-A177-3AD203B41FA5}">
                      <a16:colId xmlns:a16="http://schemas.microsoft.com/office/drawing/2014/main" val="2519103240"/>
                    </a:ext>
                  </a:extLst>
                </a:gridCol>
                <a:gridCol w="828675">
                  <a:extLst>
                    <a:ext uri="{9D8B030D-6E8A-4147-A177-3AD203B41FA5}">
                      <a16:colId xmlns:a16="http://schemas.microsoft.com/office/drawing/2014/main" val="730542394"/>
                    </a:ext>
                  </a:extLst>
                </a:gridCol>
                <a:gridCol w="1762125">
                  <a:extLst>
                    <a:ext uri="{9D8B030D-6E8A-4147-A177-3AD203B41FA5}">
                      <a16:colId xmlns:a16="http://schemas.microsoft.com/office/drawing/2014/main" val="2210732052"/>
                    </a:ext>
                  </a:extLst>
                </a:gridCol>
                <a:gridCol w="1468054">
                  <a:extLst>
                    <a:ext uri="{9D8B030D-6E8A-4147-A177-3AD203B41FA5}">
                      <a16:colId xmlns:a16="http://schemas.microsoft.com/office/drawing/2014/main" val="3976326057"/>
                    </a:ext>
                  </a:extLst>
                </a:gridCol>
              </a:tblGrid>
              <a:tr h="465608">
                <a:tc>
                  <a:txBody>
                    <a:bodyPr/>
                    <a:lstStyle/>
                    <a:p>
                      <a:r>
                        <a:rPr lang="nb-NO" sz="1200" dirty="0"/>
                        <a:t>Øvelse</a:t>
                      </a:r>
                      <a:endParaRPr lang="en-US" sz="1200" dirty="0"/>
                    </a:p>
                  </a:txBody>
                  <a:tcPr/>
                </a:tc>
                <a:tc>
                  <a:txBody>
                    <a:bodyPr/>
                    <a:lstStyle/>
                    <a:p>
                      <a:r>
                        <a:rPr lang="nb-NO" sz="1200" dirty="0"/>
                        <a:t>Fremgang per meter</a:t>
                      </a:r>
                      <a:endParaRPr lang="en-US" sz="1200" dirty="0"/>
                    </a:p>
                  </a:txBody>
                  <a:tcPr/>
                </a:tc>
                <a:tc>
                  <a:txBody>
                    <a:bodyPr/>
                    <a:lstStyle/>
                    <a:p>
                      <a:r>
                        <a:rPr lang="nb-NO" sz="1200" dirty="0"/>
                        <a:t>Fremgangsmål i kule</a:t>
                      </a:r>
                      <a:endParaRPr lang="en-US" sz="1200" dirty="0"/>
                    </a:p>
                  </a:txBody>
                  <a:tcPr/>
                </a:tc>
                <a:tc>
                  <a:txBody>
                    <a:bodyPr/>
                    <a:lstStyle/>
                    <a:p>
                      <a:r>
                        <a:rPr lang="nb-NO" sz="1200" dirty="0"/>
                        <a:t>Fremgangsbehov</a:t>
                      </a:r>
                      <a:endParaRPr lang="en-US" sz="1200" dirty="0"/>
                    </a:p>
                  </a:txBody>
                  <a:tcPr/>
                </a:tc>
                <a:extLst>
                  <a:ext uri="{0D108BD9-81ED-4DB2-BD59-A6C34878D82A}">
                    <a16:rowId xmlns:a16="http://schemas.microsoft.com/office/drawing/2014/main" val="3926666635"/>
                  </a:ext>
                </a:extLst>
              </a:tr>
              <a:tr h="377660">
                <a:tc>
                  <a:txBody>
                    <a:bodyPr/>
                    <a:lstStyle/>
                    <a:p>
                      <a:r>
                        <a:rPr lang="nb-NO" sz="1200" dirty="0"/>
                        <a:t>Benkpress</a:t>
                      </a:r>
                      <a:endParaRPr lang="en-US" sz="1200" dirty="0"/>
                    </a:p>
                  </a:txBody>
                  <a:tcPr/>
                </a:tc>
                <a:tc>
                  <a:txBody>
                    <a:bodyPr/>
                    <a:lstStyle/>
                    <a:p>
                      <a:r>
                        <a:rPr lang="nb-NO" sz="1200" dirty="0"/>
                        <a:t>15kg</a:t>
                      </a:r>
                      <a:endParaRPr lang="en-US" sz="1200" dirty="0"/>
                    </a:p>
                  </a:txBody>
                  <a:tcPr/>
                </a:tc>
                <a:tc rowSpan="6">
                  <a:txBody>
                    <a:bodyPr/>
                    <a:lstStyle/>
                    <a:p>
                      <a:endParaRPr lang="en-US" sz="1200" dirty="0"/>
                    </a:p>
                  </a:txBody>
                  <a:tcPr/>
                </a:tc>
                <a:tc>
                  <a:txBody>
                    <a:bodyPr/>
                    <a:lstStyle/>
                    <a:p>
                      <a:endParaRPr lang="en-US" sz="1200" dirty="0"/>
                    </a:p>
                  </a:txBody>
                  <a:tcPr/>
                </a:tc>
                <a:extLst>
                  <a:ext uri="{0D108BD9-81ED-4DB2-BD59-A6C34878D82A}">
                    <a16:rowId xmlns:a16="http://schemas.microsoft.com/office/drawing/2014/main" val="1103051651"/>
                  </a:ext>
                </a:extLst>
              </a:tr>
              <a:tr h="377660">
                <a:tc>
                  <a:txBody>
                    <a:bodyPr/>
                    <a:lstStyle/>
                    <a:p>
                      <a:r>
                        <a:rPr lang="nb-NO" sz="1200" dirty="0"/>
                        <a:t>Knebøy</a:t>
                      </a:r>
                      <a:endParaRPr lang="en-US" sz="1200" dirty="0"/>
                    </a:p>
                  </a:txBody>
                  <a:tcPr/>
                </a:tc>
                <a:tc>
                  <a:txBody>
                    <a:bodyPr/>
                    <a:lstStyle/>
                    <a:p>
                      <a:r>
                        <a:rPr lang="nb-NO" sz="1200" dirty="0"/>
                        <a:t>15kg</a:t>
                      </a:r>
                      <a:endParaRPr lang="en-US" sz="1200" dirty="0"/>
                    </a:p>
                  </a:txBody>
                  <a:tcPr/>
                </a:tc>
                <a:tc vMerge="1">
                  <a:txBody>
                    <a:bodyPr/>
                    <a:lstStyle/>
                    <a:p>
                      <a:endParaRPr lang="en-US" sz="1200" dirty="0"/>
                    </a:p>
                  </a:txBody>
                  <a:tcPr/>
                </a:tc>
                <a:tc>
                  <a:txBody>
                    <a:bodyPr/>
                    <a:lstStyle/>
                    <a:p>
                      <a:endParaRPr lang="en-US" sz="1200" dirty="0"/>
                    </a:p>
                  </a:txBody>
                  <a:tcPr/>
                </a:tc>
                <a:extLst>
                  <a:ext uri="{0D108BD9-81ED-4DB2-BD59-A6C34878D82A}">
                    <a16:rowId xmlns:a16="http://schemas.microsoft.com/office/drawing/2014/main" val="1211063343"/>
                  </a:ext>
                </a:extLst>
              </a:tr>
              <a:tr h="377660">
                <a:tc>
                  <a:txBody>
                    <a:bodyPr/>
                    <a:lstStyle/>
                    <a:p>
                      <a:r>
                        <a:rPr lang="nb-NO" sz="1200" dirty="0"/>
                        <a:t>Vending</a:t>
                      </a:r>
                      <a:endParaRPr lang="en-US" sz="1200" dirty="0"/>
                    </a:p>
                  </a:txBody>
                  <a:tcPr/>
                </a:tc>
                <a:tc>
                  <a:txBody>
                    <a:bodyPr/>
                    <a:lstStyle/>
                    <a:p>
                      <a:r>
                        <a:rPr lang="nb-NO" sz="1200" dirty="0"/>
                        <a:t>10kg</a:t>
                      </a:r>
                      <a:endParaRPr lang="en-US" sz="1200" dirty="0"/>
                    </a:p>
                  </a:txBody>
                  <a:tcPr/>
                </a:tc>
                <a:tc vMerge="1">
                  <a:txBody>
                    <a:bodyPr/>
                    <a:lstStyle/>
                    <a:p>
                      <a:endParaRPr lang="en-US" sz="1200" dirty="0"/>
                    </a:p>
                  </a:txBody>
                  <a:tcPr/>
                </a:tc>
                <a:tc>
                  <a:txBody>
                    <a:bodyPr/>
                    <a:lstStyle/>
                    <a:p>
                      <a:endParaRPr lang="en-US" sz="1200" dirty="0"/>
                    </a:p>
                  </a:txBody>
                  <a:tcPr/>
                </a:tc>
                <a:extLst>
                  <a:ext uri="{0D108BD9-81ED-4DB2-BD59-A6C34878D82A}">
                    <a16:rowId xmlns:a16="http://schemas.microsoft.com/office/drawing/2014/main" val="1308478159"/>
                  </a:ext>
                </a:extLst>
              </a:tr>
              <a:tr h="377660">
                <a:tc>
                  <a:txBody>
                    <a:bodyPr/>
                    <a:lstStyle/>
                    <a:p>
                      <a:r>
                        <a:rPr lang="nb-NO" sz="1200" dirty="0"/>
                        <a:t>Rykk</a:t>
                      </a:r>
                      <a:endParaRPr lang="en-US" sz="1200" dirty="0"/>
                    </a:p>
                  </a:txBody>
                  <a:tcPr/>
                </a:tc>
                <a:tc>
                  <a:txBody>
                    <a:bodyPr/>
                    <a:lstStyle/>
                    <a:p>
                      <a:r>
                        <a:rPr lang="nb-NO" sz="1200" dirty="0"/>
                        <a:t>10kg</a:t>
                      </a:r>
                      <a:endParaRPr lang="en-US" sz="1200" dirty="0"/>
                    </a:p>
                  </a:txBody>
                  <a:tcPr/>
                </a:tc>
                <a:tc vMerge="1">
                  <a:txBody>
                    <a:bodyPr/>
                    <a:lstStyle/>
                    <a:p>
                      <a:endParaRPr lang="en-US" sz="1200" dirty="0"/>
                    </a:p>
                  </a:txBody>
                  <a:tcPr/>
                </a:tc>
                <a:tc>
                  <a:txBody>
                    <a:bodyPr/>
                    <a:lstStyle/>
                    <a:p>
                      <a:endParaRPr lang="en-US" sz="1200" dirty="0"/>
                    </a:p>
                  </a:txBody>
                  <a:tcPr/>
                </a:tc>
                <a:extLst>
                  <a:ext uri="{0D108BD9-81ED-4DB2-BD59-A6C34878D82A}">
                    <a16:rowId xmlns:a16="http://schemas.microsoft.com/office/drawing/2014/main" val="1037878983"/>
                  </a:ext>
                </a:extLst>
              </a:tr>
              <a:tr h="46560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b-NO" sz="1200" dirty="0"/>
                        <a:t>Liakov</a:t>
                      </a:r>
                      <a:endParaRPr lang="en-US" sz="1200" dirty="0"/>
                    </a:p>
                    <a:p>
                      <a:endParaRPr lang="en-US" sz="1200" dirty="0"/>
                    </a:p>
                  </a:txBody>
                  <a:tcPr/>
                </a:tc>
                <a:tc>
                  <a:txBody>
                    <a:bodyPr/>
                    <a:lstStyle/>
                    <a:p>
                      <a:r>
                        <a:rPr lang="nb-NO" sz="1200" dirty="0"/>
                        <a:t>1,3m</a:t>
                      </a:r>
                      <a:endParaRPr lang="en-US" sz="1200" dirty="0"/>
                    </a:p>
                  </a:txBody>
                  <a:tcPr/>
                </a:tc>
                <a:tc vMerge="1">
                  <a:txBody>
                    <a:bodyPr/>
                    <a:lstStyle/>
                    <a:p>
                      <a:endParaRPr lang="en-US" sz="1200" dirty="0"/>
                    </a:p>
                  </a:txBody>
                  <a:tcPr/>
                </a:tc>
                <a:tc>
                  <a:txBody>
                    <a:bodyPr/>
                    <a:lstStyle/>
                    <a:p>
                      <a:endParaRPr lang="en-US" sz="1200" dirty="0"/>
                    </a:p>
                  </a:txBody>
                  <a:tcPr/>
                </a:tc>
                <a:extLst>
                  <a:ext uri="{0D108BD9-81ED-4DB2-BD59-A6C34878D82A}">
                    <a16:rowId xmlns:a16="http://schemas.microsoft.com/office/drawing/2014/main" val="2026201077"/>
                  </a:ext>
                </a:extLst>
              </a:tr>
              <a:tr h="377660">
                <a:tc>
                  <a:txBody>
                    <a:bodyPr/>
                    <a:lstStyle/>
                    <a:p>
                      <a:r>
                        <a:rPr lang="nb-NO" sz="1200" dirty="0"/>
                        <a:t>Stille lengde</a:t>
                      </a:r>
                      <a:endParaRPr lang="en-US" sz="1200" dirty="0"/>
                    </a:p>
                  </a:txBody>
                  <a:tcPr/>
                </a:tc>
                <a:tc>
                  <a:txBody>
                    <a:bodyPr/>
                    <a:lstStyle/>
                    <a:p>
                      <a:r>
                        <a:rPr lang="nb-NO" sz="1200" dirty="0"/>
                        <a:t>10cm</a:t>
                      </a:r>
                      <a:endParaRPr lang="en-US" sz="1200" dirty="0"/>
                    </a:p>
                  </a:txBody>
                  <a:tcPr/>
                </a:tc>
                <a:tc vMerge="1">
                  <a:txBody>
                    <a:bodyPr/>
                    <a:lstStyle/>
                    <a:p>
                      <a:endParaRPr lang="en-US" sz="1200" dirty="0"/>
                    </a:p>
                  </a:txBody>
                  <a:tcPr/>
                </a:tc>
                <a:tc>
                  <a:txBody>
                    <a:bodyPr/>
                    <a:lstStyle/>
                    <a:p>
                      <a:endParaRPr lang="en-US" sz="1200" dirty="0"/>
                    </a:p>
                  </a:txBody>
                  <a:tcPr/>
                </a:tc>
                <a:extLst>
                  <a:ext uri="{0D108BD9-81ED-4DB2-BD59-A6C34878D82A}">
                    <a16:rowId xmlns:a16="http://schemas.microsoft.com/office/drawing/2014/main" val="864014089"/>
                  </a:ext>
                </a:extLst>
              </a:tr>
            </a:tbl>
          </a:graphicData>
        </a:graphic>
      </p:graphicFrame>
      <p:sp>
        <p:nvSpPr>
          <p:cNvPr id="5" name="Rectangle 4">
            <a:extLst>
              <a:ext uri="{FF2B5EF4-FFF2-40B4-BE49-F238E27FC236}">
                <a16:creationId xmlns:a16="http://schemas.microsoft.com/office/drawing/2014/main" id="{4849DEBD-149F-41AC-8A37-DBEDAED63CF3}"/>
              </a:ext>
            </a:extLst>
          </p:cNvPr>
          <p:cNvSpPr/>
          <p:nvPr/>
        </p:nvSpPr>
        <p:spPr>
          <a:xfrm>
            <a:off x="9226733" y="2500397"/>
            <a:ext cx="809625" cy="814777"/>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6B4D7CBE-411F-4029-9033-6B06A05930C5}"/>
              </a:ext>
            </a:extLst>
          </p:cNvPr>
          <p:cNvSpPr txBox="1"/>
          <p:nvPr/>
        </p:nvSpPr>
        <p:spPr>
          <a:xfrm>
            <a:off x="6942665" y="5016886"/>
            <a:ext cx="5111656" cy="369332"/>
          </a:xfrm>
          <a:prstGeom prst="rect">
            <a:avLst/>
          </a:prstGeom>
          <a:noFill/>
        </p:spPr>
        <p:txBody>
          <a:bodyPr wrap="none" rtlCol="0">
            <a:spAutoFit/>
          </a:bodyPr>
          <a:lstStyle/>
          <a:p>
            <a:r>
              <a:rPr lang="nb-NO" dirty="0"/>
              <a:t>Sterkeste område:  Styrke  |  Eksplosivitet  | Teknikk</a:t>
            </a:r>
            <a:endParaRPr lang="en-US" dirty="0"/>
          </a:p>
        </p:txBody>
      </p:sp>
      <p:sp>
        <p:nvSpPr>
          <p:cNvPr id="8" name="TextBox 7">
            <a:extLst>
              <a:ext uri="{FF2B5EF4-FFF2-40B4-BE49-F238E27FC236}">
                <a16:creationId xmlns:a16="http://schemas.microsoft.com/office/drawing/2014/main" id="{096F9F55-E089-4195-A3F6-89F17C30553E}"/>
              </a:ext>
            </a:extLst>
          </p:cNvPr>
          <p:cNvSpPr txBox="1"/>
          <p:nvPr/>
        </p:nvSpPr>
        <p:spPr>
          <a:xfrm>
            <a:off x="6475817" y="5384299"/>
            <a:ext cx="5460213" cy="369332"/>
          </a:xfrm>
          <a:prstGeom prst="rect">
            <a:avLst/>
          </a:prstGeom>
          <a:noFill/>
        </p:spPr>
        <p:txBody>
          <a:bodyPr wrap="none" rtlCol="0">
            <a:spAutoFit/>
          </a:bodyPr>
          <a:lstStyle/>
          <a:p>
            <a:r>
              <a:rPr lang="nb-NO" dirty="0"/>
              <a:t>Innhentingspotensiale:  Styrke  |  Eksplosivitet  | Teknikk</a:t>
            </a:r>
            <a:endParaRPr lang="en-US" dirty="0"/>
          </a:p>
        </p:txBody>
      </p:sp>
      <p:cxnSp>
        <p:nvCxnSpPr>
          <p:cNvPr id="9" name="Straight Connector 8">
            <a:extLst>
              <a:ext uri="{FF2B5EF4-FFF2-40B4-BE49-F238E27FC236}">
                <a16:creationId xmlns:a16="http://schemas.microsoft.com/office/drawing/2014/main" id="{BF44A6E1-3A5C-4987-96E2-7F3C32A27337}"/>
              </a:ext>
            </a:extLst>
          </p:cNvPr>
          <p:cNvCxnSpPr>
            <a:cxnSpLocks/>
          </p:cNvCxnSpPr>
          <p:nvPr/>
        </p:nvCxnSpPr>
        <p:spPr>
          <a:xfrm>
            <a:off x="6384153" y="857204"/>
            <a:ext cx="66675" cy="5777934"/>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A0345A3E-229B-40F7-84AD-C99DFAEA099C}"/>
              </a:ext>
            </a:extLst>
          </p:cNvPr>
          <p:cNvCxnSpPr/>
          <p:nvPr/>
        </p:nvCxnSpPr>
        <p:spPr>
          <a:xfrm>
            <a:off x="6475817" y="4388641"/>
            <a:ext cx="5502067" cy="0"/>
          </a:xfrm>
          <a:prstGeom prst="line">
            <a:avLst/>
          </a:prstGeom>
          <a:ln>
            <a:solidFill>
              <a:schemeClr val="tx1"/>
            </a:solidFill>
            <a:prstDash val="lgDash"/>
          </a:ln>
        </p:spPr>
        <p:style>
          <a:lnRef idx="1">
            <a:schemeClr val="accent1"/>
          </a:lnRef>
          <a:fillRef idx="0">
            <a:schemeClr val="accent1"/>
          </a:fillRef>
          <a:effectRef idx="0">
            <a:schemeClr val="accent1"/>
          </a:effectRef>
          <a:fontRef idx="minor">
            <a:schemeClr val="tx1"/>
          </a:fontRef>
        </p:style>
      </p:cxnSp>
      <p:sp>
        <p:nvSpPr>
          <p:cNvPr id="11" name="TextBox 10">
            <a:extLst>
              <a:ext uri="{FF2B5EF4-FFF2-40B4-BE49-F238E27FC236}">
                <a16:creationId xmlns:a16="http://schemas.microsoft.com/office/drawing/2014/main" id="{EA23D3D0-25CD-406F-93D1-842DE358C404}"/>
              </a:ext>
            </a:extLst>
          </p:cNvPr>
          <p:cNvSpPr txBox="1"/>
          <p:nvPr/>
        </p:nvSpPr>
        <p:spPr>
          <a:xfrm>
            <a:off x="3829935" y="76255"/>
            <a:ext cx="5247719" cy="584775"/>
          </a:xfrm>
          <a:prstGeom prst="rect">
            <a:avLst/>
          </a:prstGeom>
          <a:noFill/>
        </p:spPr>
        <p:txBody>
          <a:bodyPr wrap="none" rtlCol="0">
            <a:spAutoFit/>
          </a:bodyPr>
          <a:lstStyle/>
          <a:p>
            <a:r>
              <a:rPr lang="nb-NO" sz="3200" dirty="0"/>
              <a:t>Egenevaluering – Kule - Gutter</a:t>
            </a:r>
            <a:endParaRPr lang="en-US" sz="3200" dirty="0"/>
          </a:p>
        </p:txBody>
      </p:sp>
      <p:sp>
        <p:nvSpPr>
          <p:cNvPr id="2" name="TextBox 1">
            <a:extLst>
              <a:ext uri="{FF2B5EF4-FFF2-40B4-BE49-F238E27FC236}">
                <a16:creationId xmlns:a16="http://schemas.microsoft.com/office/drawing/2014/main" id="{E098AB28-CC18-4FF5-B722-6FBE7A9099F1}"/>
              </a:ext>
            </a:extLst>
          </p:cNvPr>
          <p:cNvSpPr txBox="1"/>
          <p:nvPr/>
        </p:nvSpPr>
        <p:spPr>
          <a:xfrm>
            <a:off x="3145414" y="3149806"/>
            <a:ext cx="436338" cy="261610"/>
          </a:xfrm>
          <a:prstGeom prst="rect">
            <a:avLst/>
          </a:prstGeom>
          <a:noFill/>
        </p:spPr>
        <p:txBody>
          <a:bodyPr wrap="none" rtlCol="0">
            <a:spAutoFit/>
          </a:bodyPr>
          <a:lstStyle/>
          <a:p>
            <a:r>
              <a:rPr lang="nb-NO" sz="1050" dirty="0"/>
              <a:t>13,5</a:t>
            </a:r>
            <a:endParaRPr lang="en-US" sz="1050" dirty="0"/>
          </a:p>
        </p:txBody>
      </p:sp>
      <p:sp>
        <p:nvSpPr>
          <p:cNvPr id="12" name="TextBox 11">
            <a:extLst>
              <a:ext uri="{FF2B5EF4-FFF2-40B4-BE49-F238E27FC236}">
                <a16:creationId xmlns:a16="http://schemas.microsoft.com/office/drawing/2014/main" id="{470E932A-2772-4949-B28D-B9AB445ABEBC}"/>
              </a:ext>
            </a:extLst>
          </p:cNvPr>
          <p:cNvSpPr txBox="1"/>
          <p:nvPr/>
        </p:nvSpPr>
        <p:spPr>
          <a:xfrm>
            <a:off x="3145414" y="2759396"/>
            <a:ext cx="425116" cy="253916"/>
          </a:xfrm>
          <a:prstGeom prst="rect">
            <a:avLst/>
          </a:prstGeom>
          <a:noFill/>
        </p:spPr>
        <p:txBody>
          <a:bodyPr wrap="none" rtlCol="0">
            <a:spAutoFit/>
          </a:bodyPr>
          <a:lstStyle/>
          <a:p>
            <a:r>
              <a:rPr lang="nb-NO" sz="1050" dirty="0"/>
              <a:t>14,5</a:t>
            </a:r>
            <a:endParaRPr lang="en-US" sz="1050" dirty="0"/>
          </a:p>
        </p:txBody>
      </p:sp>
      <p:sp>
        <p:nvSpPr>
          <p:cNvPr id="13" name="TextBox 12">
            <a:extLst>
              <a:ext uri="{FF2B5EF4-FFF2-40B4-BE49-F238E27FC236}">
                <a16:creationId xmlns:a16="http://schemas.microsoft.com/office/drawing/2014/main" id="{F1E77224-13E6-4F9D-802A-3D34CEE189A9}"/>
              </a:ext>
            </a:extLst>
          </p:cNvPr>
          <p:cNvSpPr txBox="1"/>
          <p:nvPr/>
        </p:nvSpPr>
        <p:spPr>
          <a:xfrm>
            <a:off x="3153724" y="2368986"/>
            <a:ext cx="425116" cy="253916"/>
          </a:xfrm>
          <a:prstGeom prst="rect">
            <a:avLst/>
          </a:prstGeom>
          <a:noFill/>
        </p:spPr>
        <p:txBody>
          <a:bodyPr wrap="none" rtlCol="0">
            <a:spAutoFit/>
          </a:bodyPr>
          <a:lstStyle/>
          <a:p>
            <a:r>
              <a:rPr lang="nb-NO" sz="1050" dirty="0"/>
              <a:t>15,5</a:t>
            </a:r>
            <a:endParaRPr lang="en-US" sz="1050" dirty="0"/>
          </a:p>
        </p:txBody>
      </p:sp>
      <p:sp>
        <p:nvSpPr>
          <p:cNvPr id="14" name="TextBox 13">
            <a:extLst>
              <a:ext uri="{FF2B5EF4-FFF2-40B4-BE49-F238E27FC236}">
                <a16:creationId xmlns:a16="http://schemas.microsoft.com/office/drawing/2014/main" id="{BB44DDD3-CEC3-43F5-A275-D39D159E893F}"/>
              </a:ext>
            </a:extLst>
          </p:cNvPr>
          <p:cNvSpPr txBox="1"/>
          <p:nvPr/>
        </p:nvSpPr>
        <p:spPr>
          <a:xfrm>
            <a:off x="3153724" y="1978576"/>
            <a:ext cx="425116" cy="253916"/>
          </a:xfrm>
          <a:prstGeom prst="rect">
            <a:avLst/>
          </a:prstGeom>
          <a:noFill/>
        </p:spPr>
        <p:txBody>
          <a:bodyPr wrap="none" rtlCol="0">
            <a:spAutoFit/>
          </a:bodyPr>
          <a:lstStyle/>
          <a:p>
            <a:r>
              <a:rPr lang="nb-NO" sz="1050" dirty="0"/>
              <a:t>16,5</a:t>
            </a:r>
            <a:endParaRPr lang="en-US" sz="1050" dirty="0"/>
          </a:p>
        </p:txBody>
      </p:sp>
      <p:sp>
        <p:nvSpPr>
          <p:cNvPr id="15" name="TextBox 14">
            <a:extLst>
              <a:ext uri="{FF2B5EF4-FFF2-40B4-BE49-F238E27FC236}">
                <a16:creationId xmlns:a16="http://schemas.microsoft.com/office/drawing/2014/main" id="{153A2335-7C70-49F3-90D0-910A961603C9}"/>
              </a:ext>
            </a:extLst>
          </p:cNvPr>
          <p:cNvSpPr txBox="1"/>
          <p:nvPr/>
        </p:nvSpPr>
        <p:spPr>
          <a:xfrm>
            <a:off x="3153724" y="1591939"/>
            <a:ext cx="425116" cy="253916"/>
          </a:xfrm>
          <a:prstGeom prst="rect">
            <a:avLst/>
          </a:prstGeom>
          <a:noFill/>
        </p:spPr>
        <p:txBody>
          <a:bodyPr wrap="none" rtlCol="0">
            <a:spAutoFit/>
          </a:bodyPr>
          <a:lstStyle/>
          <a:p>
            <a:r>
              <a:rPr lang="nb-NO" sz="1050" dirty="0"/>
              <a:t>17,5</a:t>
            </a:r>
            <a:endParaRPr lang="en-US" sz="1050" dirty="0"/>
          </a:p>
        </p:txBody>
      </p:sp>
      <p:sp>
        <p:nvSpPr>
          <p:cNvPr id="16" name="TextBox 15">
            <a:extLst>
              <a:ext uri="{FF2B5EF4-FFF2-40B4-BE49-F238E27FC236}">
                <a16:creationId xmlns:a16="http://schemas.microsoft.com/office/drawing/2014/main" id="{1652ED2C-3B65-4C90-9E5C-958A8DB1015A}"/>
              </a:ext>
            </a:extLst>
          </p:cNvPr>
          <p:cNvSpPr txBox="1"/>
          <p:nvPr/>
        </p:nvSpPr>
        <p:spPr>
          <a:xfrm>
            <a:off x="3215459" y="1277929"/>
            <a:ext cx="425116" cy="253916"/>
          </a:xfrm>
          <a:prstGeom prst="rect">
            <a:avLst/>
          </a:prstGeom>
          <a:noFill/>
        </p:spPr>
        <p:txBody>
          <a:bodyPr wrap="none" rtlCol="0">
            <a:spAutoFit/>
          </a:bodyPr>
          <a:lstStyle/>
          <a:p>
            <a:r>
              <a:rPr lang="nb-NO" sz="1050" dirty="0"/>
              <a:t>18,5</a:t>
            </a:r>
            <a:endParaRPr lang="en-US" sz="1050" dirty="0"/>
          </a:p>
        </p:txBody>
      </p:sp>
      <p:sp>
        <p:nvSpPr>
          <p:cNvPr id="17" name="TextBox 16">
            <a:extLst>
              <a:ext uri="{FF2B5EF4-FFF2-40B4-BE49-F238E27FC236}">
                <a16:creationId xmlns:a16="http://schemas.microsoft.com/office/drawing/2014/main" id="{746F69A8-D8B9-429D-8723-CB12232E68E5}"/>
              </a:ext>
            </a:extLst>
          </p:cNvPr>
          <p:cNvSpPr txBox="1"/>
          <p:nvPr/>
        </p:nvSpPr>
        <p:spPr>
          <a:xfrm>
            <a:off x="3480819" y="3383510"/>
            <a:ext cx="322524" cy="253916"/>
          </a:xfrm>
          <a:prstGeom prst="rect">
            <a:avLst/>
          </a:prstGeom>
          <a:noFill/>
        </p:spPr>
        <p:txBody>
          <a:bodyPr wrap="none" rtlCol="0">
            <a:spAutoFit/>
          </a:bodyPr>
          <a:lstStyle/>
          <a:p>
            <a:r>
              <a:rPr lang="nb-NO" sz="1050" dirty="0"/>
              <a:t>65</a:t>
            </a:r>
          </a:p>
        </p:txBody>
      </p:sp>
      <p:sp>
        <p:nvSpPr>
          <p:cNvPr id="18" name="TextBox 17">
            <a:extLst>
              <a:ext uri="{FF2B5EF4-FFF2-40B4-BE49-F238E27FC236}">
                <a16:creationId xmlns:a16="http://schemas.microsoft.com/office/drawing/2014/main" id="{B268D4AA-CA57-4F54-899E-0571B80E1E72}"/>
              </a:ext>
            </a:extLst>
          </p:cNvPr>
          <p:cNvSpPr txBox="1"/>
          <p:nvPr/>
        </p:nvSpPr>
        <p:spPr>
          <a:xfrm>
            <a:off x="3799297" y="3116436"/>
            <a:ext cx="322524" cy="253916"/>
          </a:xfrm>
          <a:prstGeom prst="rect">
            <a:avLst/>
          </a:prstGeom>
          <a:noFill/>
        </p:spPr>
        <p:txBody>
          <a:bodyPr wrap="none" rtlCol="0">
            <a:spAutoFit/>
          </a:bodyPr>
          <a:lstStyle/>
          <a:p>
            <a:r>
              <a:rPr lang="nb-NO" sz="1050" dirty="0"/>
              <a:t>75</a:t>
            </a:r>
          </a:p>
        </p:txBody>
      </p:sp>
      <p:sp>
        <p:nvSpPr>
          <p:cNvPr id="19" name="TextBox 18">
            <a:extLst>
              <a:ext uri="{FF2B5EF4-FFF2-40B4-BE49-F238E27FC236}">
                <a16:creationId xmlns:a16="http://schemas.microsoft.com/office/drawing/2014/main" id="{95FCD536-0586-4ED7-A73F-39D1B4F94D5E}"/>
              </a:ext>
            </a:extLst>
          </p:cNvPr>
          <p:cNvSpPr txBox="1"/>
          <p:nvPr/>
        </p:nvSpPr>
        <p:spPr>
          <a:xfrm>
            <a:off x="4057968" y="2849211"/>
            <a:ext cx="322524" cy="253916"/>
          </a:xfrm>
          <a:prstGeom prst="rect">
            <a:avLst/>
          </a:prstGeom>
          <a:noFill/>
        </p:spPr>
        <p:txBody>
          <a:bodyPr wrap="none" rtlCol="0">
            <a:spAutoFit/>
          </a:bodyPr>
          <a:lstStyle/>
          <a:p>
            <a:r>
              <a:rPr lang="nb-NO" sz="1050" dirty="0"/>
              <a:t>85</a:t>
            </a:r>
          </a:p>
        </p:txBody>
      </p:sp>
      <p:sp>
        <p:nvSpPr>
          <p:cNvPr id="20" name="TextBox 19">
            <a:extLst>
              <a:ext uri="{FF2B5EF4-FFF2-40B4-BE49-F238E27FC236}">
                <a16:creationId xmlns:a16="http://schemas.microsoft.com/office/drawing/2014/main" id="{F70074D3-2418-4A7B-B514-1A3AD439C37A}"/>
              </a:ext>
            </a:extLst>
          </p:cNvPr>
          <p:cNvSpPr txBox="1"/>
          <p:nvPr/>
        </p:nvSpPr>
        <p:spPr>
          <a:xfrm>
            <a:off x="4348394" y="2653869"/>
            <a:ext cx="391454" cy="253916"/>
          </a:xfrm>
          <a:prstGeom prst="rect">
            <a:avLst/>
          </a:prstGeom>
          <a:noFill/>
        </p:spPr>
        <p:txBody>
          <a:bodyPr wrap="none" rtlCol="0">
            <a:spAutoFit/>
          </a:bodyPr>
          <a:lstStyle/>
          <a:p>
            <a:r>
              <a:rPr lang="nb-NO" sz="1050" dirty="0"/>
              <a:t>100</a:t>
            </a:r>
          </a:p>
        </p:txBody>
      </p:sp>
      <p:sp>
        <p:nvSpPr>
          <p:cNvPr id="21" name="TextBox 20">
            <a:extLst>
              <a:ext uri="{FF2B5EF4-FFF2-40B4-BE49-F238E27FC236}">
                <a16:creationId xmlns:a16="http://schemas.microsoft.com/office/drawing/2014/main" id="{A5A4FA87-69D3-4BBC-8E9D-47A0EF87ACC0}"/>
              </a:ext>
            </a:extLst>
          </p:cNvPr>
          <p:cNvSpPr txBox="1"/>
          <p:nvPr/>
        </p:nvSpPr>
        <p:spPr>
          <a:xfrm>
            <a:off x="4654153" y="2384237"/>
            <a:ext cx="391454" cy="253916"/>
          </a:xfrm>
          <a:prstGeom prst="rect">
            <a:avLst/>
          </a:prstGeom>
          <a:noFill/>
        </p:spPr>
        <p:txBody>
          <a:bodyPr wrap="none" rtlCol="0">
            <a:spAutoFit/>
          </a:bodyPr>
          <a:lstStyle/>
          <a:p>
            <a:r>
              <a:rPr lang="nb-NO" sz="1050" dirty="0"/>
              <a:t>115</a:t>
            </a:r>
          </a:p>
        </p:txBody>
      </p:sp>
      <p:sp>
        <p:nvSpPr>
          <p:cNvPr id="22" name="TextBox 21">
            <a:extLst>
              <a:ext uri="{FF2B5EF4-FFF2-40B4-BE49-F238E27FC236}">
                <a16:creationId xmlns:a16="http://schemas.microsoft.com/office/drawing/2014/main" id="{C4012BAB-185C-462A-9539-65F0ED7B052C}"/>
              </a:ext>
            </a:extLst>
          </p:cNvPr>
          <p:cNvSpPr txBox="1"/>
          <p:nvPr/>
        </p:nvSpPr>
        <p:spPr>
          <a:xfrm>
            <a:off x="4898537" y="2166062"/>
            <a:ext cx="391454" cy="253916"/>
          </a:xfrm>
          <a:prstGeom prst="rect">
            <a:avLst/>
          </a:prstGeom>
          <a:noFill/>
        </p:spPr>
        <p:txBody>
          <a:bodyPr wrap="none" rtlCol="0">
            <a:spAutoFit/>
          </a:bodyPr>
          <a:lstStyle/>
          <a:p>
            <a:r>
              <a:rPr lang="nb-NO" sz="1050" dirty="0"/>
              <a:t>130</a:t>
            </a:r>
          </a:p>
        </p:txBody>
      </p:sp>
      <p:sp>
        <p:nvSpPr>
          <p:cNvPr id="23" name="TextBox 22">
            <a:extLst>
              <a:ext uri="{FF2B5EF4-FFF2-40B4-BE49-F238E27FC236}">
                <a16:creationId xmlns:a16="http://schemas.microsoft.com/office/drawing/2014/main" id="{DE70BF3B-9B13-4AF1-92C5-63DCBF18A3D9}"/>
              </a:ext>
            </a:extLst>
          </p:cNvPr>
          <p:cNvSpPr txBox="1"/>
          <p:nvPr/>
        </p:nvSpPr>
        <p:spPr>
          <a:xfrm>
            <a:off x="3587891" y="3724517"/>
            <a:ext cx="322524" cy="253916"/>
          </a:xfrm>
          <a:prstGeom prst="rect">
            <a:avLst/>
          </a:prstGeom>
          <a:noFill/>
        </p:spPr>
        <p:txBody>
          <a:bodyPr wrap="none" rtlCol="0">
            <a:spAutoFit/>
          </a:bodyPr>
          <a:lstStyle/>
          <a:p>
            <a:r>
              <a:rPr lang="nb-NO" sz="1050" dirty="0"/>
              <a:t>85</a:t>
            </a:r>
          </a:p>
        </p:txBody>
      </p:sp>
      <p:sp>
        <p:nvSpPr>
          <p:cNvPr id="24" name="TextBox 23">
            <a:extLst>
              <a:ext uri="{FF2B5EF4-FFF2-40B4-BE49-F238E27FC236}">
                <a16:creationId xmlns:a16="http://schemas.microsoft.com/office/drawing/2014/main" id="{CB59179F-FE69-4EB5-85F9-13AD66431F7A}"/>
              </a:ext>
            </a:extLst>
          </p:cNvPr>
          <p:cNvSpPr txBox="1"/>
          <p:nvPr/>
        </p:nvSpPr>
        <p:spPr>
          <a:xfrm>
            <a:off x="3963563" y="3798053"/>
            <a:ext cx="391454" cy="253916"/>
          </a:xfrm>
          <a:prstGeom prst="rect">
            <a:avLst/>
          </a:prstGeom>
          <a:noFill/>
        </p:spPr>
        <p:txBody>
          <a:bodyPr wrap="none" rtlCol="0">
            <a:spAutoFit/>
          </a:bodyPr>
          <a:lstStyle/>
          <a:p>
            <a:r>
              <a:rPr lang="nb-NO" sz="1050" dirty="0"/>
              <a:t>100</a:t>
            </a:r>
          </a:p>
        </p:txBody>
      </p:sp>
      <p:sp>
        <p:nvSpPr>
          <p:cNvPr id="25" name="TextBox 24">
            <a:extLst>
              <a:ext uri="{FF2B5EF4-FFF2-40B4-BE49-F238E27FC236}">
                <a16:creationId xmlns:a16="http://schemas.microsoft.com/office/drawing/2014/main" id="{1F6725A1-1918-43F4-BFD9-DABFEF347585}"/>
              </a:ext>
            </a:extLst>
          </p:cNvPr>
          <p:cNvSpPr txBox="1"/>
          <p:nvPr/>
        </p:nvSpPr>
        <p:spPr>
          <a:xfrm>
            <a:off x="5041581" y="3976508"/>
            <a:ext cx="391454" cy="253916"/>
          </a:xfrm>
          <a:prstGeom prst="rect">
            <a:avLst/>
          </a:prstGeom>
          <a:noFill/>
        </p:spPr>
        <p:txBody>
          <a:bodyPr wrap="none" rtlCol="0">
            <a:spAutoFit/>
          </a:bodyPr>
          <a:lstStyle/>
          <a:p>
            <a:r>
              <a:rPr lang="nb-NO" sz="1050" dirty="0"/>
              <a:t>140</a:t>
            </a:r>
          </a:p>
        </p:txBody>
      </p:sp>
      <p:sp>
        <p:nvSpPr>
          <p:cNvPr id="26" name="TextBox 25">
            <a:extLst>
              <a:ext uri="{FF2B5EF4-FFF2-40B4-BE49-F238E27FC236}">
                <a16:creationId xmlns:a16="http://schemas.microsoft.com/office/drawing/2014/main" id="{7990F000-F4FA-4349-AA16-7D11CDEE6F5A}"/>
              </a:ext>
            </a:extLst>
          </p:cNvPr>
          <p:cNvSpPr txBox="1"/>
          <p:nvPr/>
        </p:nvSpPr>
        <p:spPr>
          <a:xfrm>
            <a:off x="4334570" y="3849550"/>
            <a:ext cx="391454" cy="253916"/>
          </a:xfrm>
          <a:prstGeom prst="rect">
            <a:avLst/>
          </a:prstGeom>
          <a:noFill/>
        </p:spPr>
        <p:txBody>
          <a:bodyPr wrap="none" rtlCol="0">
            <a:spAutoFit/>
          </a:bodyPr>
          <a:lstStyle/>
          <a:p>
            <a:r>
              <a:rPr lang="nb-NO" sz="1050" dirty="0"/>
              <a:t>115</a:t>
            </a:r>
          </a:p>
        </p:txBody>
      </p:sp>
      <p:sp>
        <p:nvSpPr>
          <p:cNvPr id="27" name="TextBox 26">
            <a:extLst>
              <a:ext uri="{FF2B5EF4-FFF2-40B4-BE49-F238E27FC236}">
                <a16:creationId xmlns:a16="http://schemas.microsoft.com/office/drawing/2014/main" id="{95EA4EF3-779E-4B68-A595-76F94284EE27}"/>
              </a:ext>
            </a:extLst>
          </p:cNvPr>
          <p:cNvSpPr txBox="1"/>
          <p:nvPr/>
        </p:nvSpPr>
        <p:spPr>
          <a:xfrm>
            <a:off x="4714439" y="3925011"/>
            <a:ext cx="391454" cy="253916"/>
          </a:xfrm>
          <a:prstGeom prst="rect">
            <a:avLst/>
          </a:prstGeom>
          <a:noFill/>
        </p:spPr>
        <p:txBody>
          <a:bodyPr wrap="none" rtlCol="0">
            <a:spAutoFit/>
          </a:bodyPr>
          <a:lstStyle/>
          <a:p>
            <a:r>
              <a:rPr lang="nb-NO" sz="1050" dirty="0"/>
              <a:t>127</a:t>
            </a:r>
          </a:p>
        </p:txBody>
      </p:sp>
      <p:sp>
        <p:nvSpPr>
          <p:cNvPr id="28" name="TextBox 27">
            <a:extLst>
              <a:ext uri="{FF2B5EF4-FFF2-40B4-BE49-F238E27FC236}">
                <a16:creationId xmlns:a16="http://schemas.microsoft.com/office/drawing/2014/main" id="{0F427692-A0BF-4434-B66E-3E71274DFD0E}"/>
              </a:ext>
            </a:extLst>
          </p:cNvPr>
          <p:cNvSpPr txBox="1"/>
          <p:nvPr/>
        </p:nvSpPr>
        <p:spPr>
          <a:xfrm>
            <a:off x="5426835" y="4050962"/>
            <a:ext cx="391454" cy="253916"/>
          </a:xfrm>
          <a:prstGeom prst="rect">
            <a:avLst/>
          </a:prstGeom>
          <a:noFill/>
        </p:spPr>
        <p:txBody>
          <a:bodyPr wrap="none" rtlCol="0">
            <a:spAutoFit/>
          </a:bodyPr>
          <a:lstStyle/>
          <a:p>
            <a:r>
              <a:rPr lang="nb-NO" sz="1050" dirty="0"/>
              <a:t>150</a:t>
            </a:r>
          </a:p>
        </p:txBody>
      </p:sp>
      <p:sp>
        <p:nvSpPr>
          <p:cNvPr id="29" name="TextBox 28">
            <a:extLst>
              <a:ext uri="{FF2B5EF4-FFF2-40B4-BE49-F238E27FC236}">
                <a16:creationId xmlns:a16="http://schemas.microsoft.com/office/drawing/2014/main" id="{9D18548F-51B6-419D-B7E6-9F7C37AF1B92}"/>
              </a:ext>
            </a:extLst>
          </p:cNvPr>
          <p:cNvSpPr txBox="1"/>
          <p:nvPr/>
        </p:nvSpPr>
        <p:spPr>
          <a:xfrm>
            <a:off x="3367499" y="4006291"/>
            <a:ext cx="322524" cy="253916"/>
          </a:xfrm>
          <a:prstGeom prst="rect">
            <a:avLst/>
          </a:prstGeom>
          <a:noFill/>
        </p:spPr>
        <p:txBody>
          <a:bodyPr wrap="none" rtlCol="0">
            <a:spAutoFit/>
          </a:bodyPr>
          <a:lstStyle/>
          <a:p>
            <a:r>
              <a:rPr lang="nb-NO" sz="1050" dirty="0"/>
              <a:t>80</a:t>
            </a:r>
          </a:p>
        </p:txBody>
      </p:sp>
      <p:sp>
        <p:nvSpPr>
          <p:cNvPr id="30" name="TextBox 29">
            <a:extLst>
              <a:ext uri="{FF2B5EF4-FFF2-40B4-BE49-F238E27FC236}">
                <a16:creationId xmlns:a16="http://schemas.microsoft.com/office/drawing/2014/main" id="{340D1EFB-5DDA-4DCA-AF19-4F953FAC60D6}"/>
              </a:ext>
            </a:extLst>
          </p:cNvPr>
          <p:cNvSpPr txBox="1"/>
          <p:nvPr/>
        </p:nvSpPr>
        <p:spPr>
          <a:xfrm>
            <a:off x="3515751" y="4328730"/>
            <a:ext cx="322524" cy="253916"/>
          </a:xfrm>
          <a:prstGeom prst="rect">
            <a:avLst/>
          </a:prstGeom>
          <a:noFill/>
        </p:spPr>
        <p:txBody>
          <a:bodyPr wrap="none" rtlCol="0">
            <a:spAutoFit/>
          </a:bodyPr>
          <a:lstStyle/>
          <a:p>
            <a:r>
              <a:rPr lang="nb-NO" sz="1050" dirty="0"/>
              <a:t>95</a:t>
            </a:r>
          </a:p>
        </p:txBody>
      </p:sp>
      <p:sp>
        <p:nvSpPr>
          <p:cNvPr id="31" name="TextBox 30">
            <a:extLst>
              <a:ext uri="{FF2B5EF4-FFF2-40B4-BE49-F238E27FC236}">
                <a16:creationId xmlns:a16="http://schemas.microsoft.com/office/drawing/2014/main" id="{9997CF85-6505-498F-BBDE-56E1E01A7065}"/>
              </a:ext>
            </a:extLst>
          </p:cNvPr>
          <p:cNvSpPr txBox="1"/>
          <p:nvPr/>
        </p:nvSpPr>
        <p:spPr>
          <a:xfrm>
            <a:off x="3690023" y="4692458"/>
            <a:ext cx="391454" cy="253916"/>
          </a:xfrm>
          <a:prstGeom prst="rect">
            <a:avLst/>
          </a:prstGeom>
          <a:noFill/>
        </p:spPr>
        <p:txBody>
          <a:bodyPr wrap="none" rtlCol="0">
            <a:spAutoFit/>
          </a:bodyPr>
          <a:lstStyle/>
          <a:p>
            <a:r>
              <a:rPr lang="nb-NO" sz="1050" dirty="0"/>
              <a:t>105</a:t>
            </a:r>
          </a:p>
        </p:txBody>
      </p:sp>
      <p:sp>
        <p:nvSpPr>
          <p:cNvPr id="32" name="TextBox 31">
            <a:extLst>
              <a:ext uri="{FF2B5EF4-FFF2-40B4-BE49-F238E27FC236}">
                <a16:creationId xmlns:a16="http://schemas.microsoft.com/office/drawing/2014/main" id="{2E49FA02-A88C-4638-9F7D-536877B8A600}"/>
              </a:ext>
            </a:extLst>
          </p:cNvPr>
          <p:cNvSpPr txBox="1"/>
          <p:nvPr/>
        </p:nvSpPr>
        <p:spPr>
          <a:xfrm>
            <a:off x="3842771" y="5018606"/>
            <a:ext cx="391454" cy="253916"/>
          </a:xfrm>
          <a:prstGeom prst="rect">
            <a:avLst/>
          </a:prstGeom>
          <a:noFill/>
        </p:spPr>
        <p:txBody>
          <a:bodyPr wrap="none" rtlCol="0">
            <a:spAutoFit/>
          </a:bodyPr>
          <a:lstStyle/>
          <a:p>
            <a:r>
              <a:rPr lang="nb-NO" sz="1050" dirty="0"/>
              <a:t>115</a:t>
            </a:r>
          </a:p>
        </p:txBody>
      </p:sp>
      <p:sp>
        <p:nvSpPr>
          <p:cNvPr id="33" name="TextBox 32">
            <a:extLst>
              <a:ext uri="{FF2B5EF4-FFF2-40B4-BE49-F238E27FC236}">
                <a16:creationId xmlns:a16="http://schemas.microsoft.com/office/drawing/2014/main" id="{B9293E45-47A3-444E-90DA-6C4CF0BBB660}"/>
              </a:ext>
            </a:extLst>
          </p:cNvPr>
          <p:cNvSpPr txBox="1"/>
          <p:nvPr/>
        </p:nvSpPr>
        <p:spPr>
          <a:xfrm>
            <a:off x="4019364" y="5377299"/>
            <a:ext cx="391454" cy="253916"/>
          </a:xfrm>
          <a:prstGeom prst="rect">
            <a:avLst/>
          </a:prstGeom>
          <a:noFill/>
        </p:spPr>
        <p:txBody>
          <a:bodyPr wrap="none" rtlCol="0">
            <a:spAutoFit/>
          </a:bodyPr>
          <a:lstStyle/>
          <a:p>
            <a:r>
              <a:rPr lang="nb-NO" sz="1050" dirty="0"/>
              <a:t>125</a:t>
            </a:r>
          </a:p>
        </p:txBody>
      </p:sp>
      <p:sp>
        <p:nvSpPr>
          <p:cNvPr id="34" name="TextBox 33">
            <a:extLst>
              <a:ext uri="{FF2B5EF4-FFF2-40B4-BE49-F238E27FC236}">
                <a16:creationId xmlns:a16="http://schemas.microsoft.com/office/drawing/2014/main" id="{6EBEC138-609B-4776-A299-834F1C498DA5}"/>
              </a:ext>
            </a:extLst>
          </p:cNvPr>
          <p:cNvSpPr txBox="1"/>
          <p:nvPr/>
        </p:nvSpPr>
        <p:spPr>
          <a:xfrm>
            <a:off x="4228979" y="5674554"/>
            <a:ext cx="391454" cy="253916"/>
          </a:xfrm>
          <a:prstGeom prst="rect">
            <a:avLst/>
          </a:prstGeom>
          <a:noFill/>
        </p:spPr>
        <p:txBody>
          <a:bodyPr wrap="none" rtlCol="0">
            <a:spAutoFit/>
          </a:bodyPr>
          <a:lstStyle/>
          <a:p>
            <a:r>
              <a:rPr lang="nb-NO" sz="1050" dirty="0"/>
              <a:t>135</a:t>
            </a:r>
          </a:p>
        </p:txBody>
      </p:sp>
      <p:sp>
        <p:nvSpPr>
          <p:cNvPr id="35" name="TextBox 34">
            <a:extLst>
              <a:ext uri="{FF2B5EF4-FFF2-40B4-BE49-F238E27FC236}">
                <a16:creationId xmlns:a16="http://schemas.microsoft.com/office/drawing/2014/main" id="{47E647BA-6B87-42A3-8C1C-313BA2A71229}"/>
              </a:ext>
            </a:extLst>
          </p:cNvPr>
          <p:cNvSpPr txBox="1"/>
          <p:nvPr/>
        </p:nvSpPr>
        <p:spPr>
          <a:xfrm>
            <a:off x="2943716" y="4050962"/>
            <a:ext cx="322524" cy="253916"/>
          </a:xfrm>
          <a:prstGeom prst="rect">
            <a:avLst/>
          </a:prstGeom>
          <a:noFill/>
        </p:spPr>
        <p:txBody>
          <a:bodyPr wrap="none" rtlCol="0">
            <a:spAutoFit/>
          </a:bodyPr>
          <a:lstStyle/>
          <a:p>
            <a:r>
              <a:rPr lang="nb-NO" sz="1050" dirty="0"/>
              <a:t>60</a:t>
            </a:r>
          </a:p>
        </p:txBody>
      </p:sp>
      <p:sp>
        <p:nvSpPr>
          <p:cNvPr id="36" name="TextBox 35">
            <a:extLst>
              <a:ext uri="{FF2B5EF4-FFF2-40B4-BE49-F238E27FC236}">
                <a16:creationId xmlns:a16="http://schemas.microsoft.com/office/drawing/2014/main" id="{0F1F0174-5451-4B71-80A4-CDC1E53A989E}"/>
              </a:ext>
            </a:extLst>
          </p:cNvPr>
          <p:cNvSpPr txBox="1"/>
          <p:nvPr/>
        </p:nvSpPr>
        <p:spPr>
          <a:xfrm>
            <a:off x="2822985" y="4374447"/>
            <a:ext cx="322524" cy="253916"/>
          </a:xfrm>
          <a:prstGeom prst="rect">
            <a:avLst/>
          </a:prstGeom>
          <a:noFill/>
        </p:spPr>
        <p:txBody>
          <a:bodyPr wrap="none" rtlCol="0">
            <a:spAutoFit/>
          </a:bodyPr>
          <a:lstStyle/>
          <a:p>
            <a:r>
              <a:rPr lang="nb-NO" sz="1050" dirty="0"/>
              <a:t>65</a:t>
            </a:r>
          </a:p>
        </p:txBody>
      </p:sp>
      <p:sp>
        <p:nvSpPr>
          <p:cNvPr id="37" name="TextBox 36">
            <a:extLst>
              <a:ext uri="{FF2B5EF4-FFF2-40B4-BE49-F238E27FC236}">
                <a16:creationId xmlns:a16="http://schemas.microsoft.com/office/drawing/2014/main" id="{1B960E1C-994C-4E11-8B25-5B44BD441884}"/>
              </a:ext>
            </a:extLst>
          </p:cNvPr>
          <p:cNvSpPr txBox="1"/>
          <p:nvPr/>
        </p:nvSpPr>
        <p:spPr>
          <a:xfrm>
            <a:off x="2651995" y="4690508"/>
            <a:ext cx="322524" cy="253916"/>
          </a:xfrm>
          <a:prstGeom prst="rect">
            <a:avLst/>
          </a:prstGeom>
          <a:noFill/>
        </p:spPr>
        <p:txBody>
          <a:bodyPr wrap="none" rtlCol="0">
            <a:spAutoFit/>
          </a:bodyPr>
          <a:lstStyle/>
          <a:p>
            <a:r>
              <a:rPr lang="nb-NO" sz="1050" dirty="0"/>
              <a:t>70</a:t>
            </a:r>
          </a:p>
        </p:txBody>
      </p:sp>
      <p:sp>
        <p:nvSpPr>
          <p:cNvPr id="38" name="TextBox 37">
            <a:extLst>
              <a:ext uri="{FF2B5EF4-FFF2-40B4-BE49-F238E27FC236}">
                <a16:creationId xmlns:a16="http://schemas.microsoft.com/office/drawing/2014/main" id="{B5C1C3A4-2CF5-4B5C-BEE9-D420EF99EDA7}"/>
              </a:ext>
            </a:extLst>
          </p:cNvPr>
          <p:cNvSpPr txBox="1"/>
          <p:nvPr/>
        </p:nvSpPr>
        <p:spPr>
          <a:xfrm>
            <a:off x="2503231" y="5047451"/>
            <a:ext cx="322524" cy="253916"/>
          </a:xfrm>
          <a:prstGeom prst="rect">
            <a:avLst/>
          </a:prstGeom>
          <a:noFill/>
        </p:spPr>
        <p:txBody>
          <a:bodyPr wrap="none" rtlCol="0">
            <a:spAutoFit/>
          </a:bodyPr>
          <a:lstStyle/>
          <a:p>
            <a:r>
              <a:rPr lang="nb-NO" sz="1050" dirty="0"/>
              <a:t>78</a:t>
            </a:r>
          </a:p>
        </p:txBody>
      </p:sp>
      <p:sp>
        <p:nvSpPr>
          <p:cNvPr id="39" name="TextBox 38">
            <a:extLst>
              <a:ext uri="{FF2B5EF4-FFF2-40B4-BE49-F238E27FC236}">
                <a16:creationId xmlns:a16="http://schemas.microsoft.com/office/drawing/2014/main" id="{12EBDE8C-2173-45B5-B9BC-68DE6EF468B8}"/>
              </a:ext>
            </a:extLst>
          </p:cNvPr>
          <p:cNvSpPr txBox="1"/>
          <p:nvPr/>
        </p:nvSpPr>
        <p:spPr>
          <a:xfrm>
            <a:off x="2361749" y="5404394"/>
            <a:ext cx="322524" cy="253916"/>
          </a:xfrm>
          <a:prstGeom prst="rect">
            <a:avLst/>
          </a:prstGeom>
          <a:noFill/>
        </p:spPr>
        <p:txBody>
          <a:bodyPr wrap="none" rtlCol="0">
            <a:spAutoFit/>
          </a:bodyPr>
          <a:lstStyle/>
          <a:p>
            <a:r>
              <a:rPr lang="nb-NO" sz="1050" dirty="0"/>
              <a:t>87</a:t>
            </a:r>
          </a:p>
        </p:txBody>
      </p:sp>
      <p:sp>
        <p:nvSpPr>
          <p:cNvPr id="40" name="TextBox 39">
            <a:extLst>
              <a:ext uri="{FF2B5EF4-FFF2-40B4-BE49-F238E27FC236}">
                <a16:creationId xmlns:a16="http://schemas.microsoft.com/office/drawing/2014/main" id="{0D98597A-F60D-4385-AF93-8283A57DCE4D}"/>
              </a:ext>
            </a:extLst>
          </p:cNvPr>
          <p:cNvSpPr txBox="1"/>
          <p:nvPr/>
        </p:nvSpPr>
        <p:spPr>
          <a:xfrm>
            <a:off x="2199168" y="5704929"/>
            <a:ext cx="322524" cy="253916"/>
          </a:xfrm>
          <a:prstGeom prst="rect">
            <a:avLst/>
          </a:prstGeom>
          <a:noFill/>
        </p:spPr>
        <p:txBody>
          <a:bodyPr wrap="none" rtlCol="0">
            <a:spAutoFit/>
          </a:bodyPr>
          <a:lstStyle/>
          <a:p>
            <a:r>
              <a:rPr lang="nb-NO" sz="1050" dirty="0"/>
              <a:t>95</a:t>
            </a:r>
          </a:p>
        </p:txBody>
      </p:sp>
      <p:sp>
        <p:nvSpPr>
          <p:cNvPr id="41" name="TextBox 40">
            <a:extLst>
              <a:ext uri="{FF2B5EF4-FFF2-40B4-BE49-F238E27FC236}">
                <a16:creationId xmlns:a16="http://schemas.microsoft.com/office/drawing/2014/main" id="{4BCB9F45-5E9A-4E53-9E7F-646225CE41FA}"/>
              </a:ext>
            </a:extLst>
          </p:cNvPr>
          <p:cNvSpPr txBox="1"/>
          <p:nvPr/>
        </p:nvSpPr>
        <p:spPr>
          <a:xfrm>
            <a:off x="2074905" y="6065984"/>
            <a:ext cx="391454" cy="253916"/>
          </a:xfrm>
          <a:prstGeom prst="rect">
            <a:avLst/>
          </a:prstGeom>
          <a:noFill/>
        </p:spPr>
        <p:txBody>
          <a:bodyPr wrap="none" rtlCol="0">
            <a:spAutoFit/>
          </a:bodyPr>
          <a:lstStyle/>
          <a:p>
            <a:r>
              <a:rPr lang="nb-NO" sz="1050" dirty="0"/>
              <a:t>105</a:t>
            </a:r>
          </a:p>
        </p:txBody>
      </p:sp>
      <p:sp>
        <p:nvSpPr>
          <p:cNvPr id="42" name="TextBox 41">
            <a:extLst>
              <a:ext uri="{FF2B5EF4-FFF2-40B4-BE49-F238E27FC236}">
                <a16:creationId xmlns:a16="http://schemas.microsoft.com/office/drawing/2014/main" id="{BF2B28D5-011E-4BC9-8F3C-00559557F783}"/>
              </a:ext>
            </a:extLst>
          </p:cNvPr>
          <p:cNvSpPr txBox="1"/>
          <p:nvPr/>
        </p:nvSpPr>
        <p:spPr>
          <a:xfrm>
            <a:off x="2637094" y="3734901"/>
            <a:ext cx="322524" cy="253916"/>
          </a:xfrm>
          <a:prstGeom prst="rect">
            <a:avLst/>
          </a:prstGeom>
          <a:noFill/>
        </p:spPr>
        <p:txBody>
          <a:bodyPr wrap="square" rtlCol="0">
            <a:spAutoFit/>
          </a:bodyPr>
          <a:lstStyle/>
          <a:p>
            <a:r>
              <a:rPr lang="nb-NO" sz="1050" dirty="0"/>
              <a:t>17</a:t>
            </a:r>
          </a:p>
        </p:txBody>
      </p:sp>
      <p:sp>
        <p:nvSpPr>
          <p:cNvPr id="43" name="TextBox 42">
            <a:extLst>
              <a:ext uri="{FF2B5EF4-FFF2-40B4-BE49-F238E27FC236}">
                <a16:creationId xmlns:a16="http://schemas.microsoft.com/office/drawing/2014/main" id="{85548155-8F3F-42FD-8AFF-719BD4487012}"/>
              </a:ext>
            </a:extLst>
          </p:cNvPr>
          <p:cNvSpPr txBox="1"/>
          <p:nvPr/>
        </p:nvSpPr>
        <p:spPr>
          <a:xfrm>
            <a:off x="2278602" y="3775729"/>
            <a:ext cx="322524" cy="253916"/>
          </a:xfrm>
          <a:prstGeom prst="rect">
            <a:avLst/>
          </a:prstGeom>
          <a:noFill/>
        </p:spPr>
        <p:txBody>
          <a:bodyPr wrap="none" rtlCol="0">
            <a:spAutoFit/>
          </a:bodyPr>
          <a:lstStyle/>
          <a:p>
            <a:r>
              <a:rPr lang="nb-NO" sz="1050" dirty="0"/>
              <a:t>18</a:t>
            </a:r>
          </a:p>
        </p:txBody>
      </p:sp>
      <p:sp>
        <p:nvSpPr>
          <p:cNvPr id="44" name="TextBox 43">
            <a:extLst>
              <a:ext uri="{FF2B5EF4-FFF2-40B4-BE49-F238E27FC236}">
                <a16:creationId xmlns:a16="http://schemas.microsoft.com/office/drawing/2014/main" id="{C3709FC2-61A9-4FA3-9AC5-7D776C6A9907}"/>
              </a:ext>
            </a:extLst>
          </p:cNvPr>
          <p:cNvSpPr txBox="1"/>
          <p:nvPr/>
        </p:nvSpPr>
        <p:spPr>
          <a:xfrm>
            <a:off x="1921970" y="3820796"/>
            <a:ext cx="322524" cy="253916"/>
          </a:xfrm>
          <a:prstGeom prst="rect">
            <a:avLst/>
          </a:prstGeom>
          <a:noFill/>
        </p:spPr>
        <p:txBody>
          <a:bodyPr wrap="none" rtlCol="0">
            <a:spAutoFit/>
          </a:bodyPr>
          <a:lstStyle/>
          <a:p>
            <a:r>
              <a:rPr lang="nb-NO" sz="1050" dirty="0"/>
              <a:t>19</a:t>
            </a:r>
          </a:p>
        </p:txBody>
      </p:sp>
      <p:sp>
        <p:nvSpPr>
          <p:cNvPr id="46" name="TextBox 45">
            <a:extLst>
              <a:ext uri="{FF2B5EF4-FFF2-40B4-BE49-F238E27FC236}">
                <a16:creationId xmlns:a16="http://schemas.microsoft.com/office/drawing/2014/main" id="{575B685F-E339-4A98-85F3-3374E7988561}"/>
              </a:ext>
            </a:extLst>
          </p:cNvPr>
          <p:cNvSpPr txBox="1"/>
          <p:nvPr/>
        </p:nvSpPr>
        <p:spPr>
          <a:xfrm>
            <a:off x="1523246" y="3875238"/>
            <a:ext cx="322524" cy="253916"/>
          </a:xfrm>
          <a:prstGeom prst="rect">
            <a:avLst/>
          </a:prstGeom>
          <a:noFill/>
        </p:spPr>
        <p:txBody>
          <a:bodyPr wrap="none" rtlCol="0">
            <a:spAutoFit/>
          </a:bodyPr>
          <a:lstStyle/>
          <a:p>
            <a:r>
              <a:rPr lang="nb-NO" sz="1050" dirty="0"/>
              <a:t>20</a:t>
            </a:r>
          </a:p>
        </p:txBody>
      </p:sp>
      <p:sp>
        <p:nvSpPr>
          <p:cNvPr id="47" name="TextBox 46">
            <a:extLst>
              <a:ext uri="{FF2B5EF4-FFF2-40B4-BE49-F238E27FC236}">
                <a16:creationId xmlns:a16="http://schemas.microsoft.com/office/drawing/2014/main" id="{1D19D233-040A-47B6-A2C8-D28C283947A8}"/>
              </a:ext>
            </a:extLst>
          </p:cNvPr>
          <p:cNvSpPr txBox="1"/>
          <p:nvPr/>
        </p:nvSpPr>
        <p:spPr>
          <a:xfrm>
            <a:off x="1182738" y="3951156"/>
            <a:ext cx="322524" cy="253916"/>
          </a:xfrm>
          <a:prstGeom prst="rect">
            <a:avLst/>
          </a:prstGeom>
          <a:noFill/>
        </p:spPr>
        <p:txBody>
          <a:bodyPr wrap="square" rtlCol="0">
            <a:spAutoFit/>
          </a:bodyPr>
          <a:lstStyle/>
          <a:p>
            <a:r>
              <a:rPr lang="nb-NO" sz="1050" dirty="0"/>
              <a:t>21</a:t>
            </a:r>
          </a:p>
        </p:txBody>
      </p:sp>
      <p:sp>
        <p:nvSpPr>
          <p:cNvPr id="48" name="TextBox 47">
            <a:extLst>
              <a:ext uri="{FF2B5EF4-FFF2-40B4-BE49-F238E27FC236}">
                <a16:creationId xmlns:a16="http://schemas.microsoft.com/office/drawing/2014/main" id="{FAE26180-7328-494B-A1A8-CC23AB80D177}"/>
              </a:ext>
            </a:extLst>
          </p:cNvPr>
          <p:cNvSpPr txBox="1"/>
          <p:nvPr/>
        </p:nvSpPr>
        <p:spPr>
          <a:xfrm>
            <a:off x="784014" y="4050962"/>
            <a:ext cx="322524" cy="253916"/>
          </a:xfrm>
          <a:prstGeom prst="rect">
            <a:avLst/>
          </a:prstGeom>
          <a:noFill/>
        </p:spPr>
        <p:txBody>
          <a:bodyPr wrap="square" rtlCol="0">
            <a:spAutoFit/>
          </a:bodyPr>
          <a:lstStyle/>
          <a:p>
            <a:r>
              <a:rPr lang="nb-NO" sz="1050" dirty="0"/>
              <a:t>22</a:t>
            </a:r>
          </a:p>
        </p:txBody>
      </p:sp>
      <p:sp>
        <p:nvSpPr>
          <p:cNvPr id="49" name="TextBox 48">
            <a:extLst>
              <a:ext uri="{FF2B5EF4-FFF2-40B4-BE49-F238E27FC236}">
                <a16:creationId xmlns:a16="http://schemas.microsoft.com/office/drawing/2014/main" id="{FD26ECA6-66EA-4D17-8884-BAC73FC20EF6}"/>
              </a:ext>
            </a:extLst>
          </p:cNvPr>
          <p:cNvSpPr txBox="1"/>
          <p:nvPr/>
        </p:nvSpPr>
        <p:spPr>
          <a:xfrm>
            <a:off x="2806153" y="3324314"/>
            <a:ext cx="356188" cy="253916"/>
          </a:xfrm>
          <a:prstGeom prst="rect">
            <a:avLst/>
          </a:prstGeom>
          <a:noFill/>
        </p:spPr>
        <p:txBody>
          <a:bodyPr wrap="none" rtlCol="0">
            <a:spAutoFit/>
          </a:bodyPr>
          <a:lstStyle/>
          <a:p>
            <a:r>
              <a:rPr lang="nb-NO" sz="1050" dirty="0"/>
              <a:t>2,5</a:t>
            </a:r>
          </a:p>
        </p:txBody>
      </p:sp>
      <p:sp>
        <p:nvSpPr>
          <p:cNvPr id="51" name="TextBox 50">
            <a:extLst>
              <a:ext uri="{FF2B5EF4-FFF2-40B4-BE49-F238E27FC236}">
                <a16:creationId xmlns:a16="http://schemas.microsoft.com/office/drawing/2014/main" id="{1948E650-F755-4C59-9A3B-89485C852455}"/>
              </a:ext>
            </a:extLst>
          </p:cNvPr>
          <p:cNvSpPr txBox="1"/>
          <p:nvPr/>
        </p:nvSpPr>
        <p:spPr>
          <a:xfrm>
            <a:off x="2490733" y="3082666"/>
            <a:ext cx="356188" cy="253916"/>
          </a:xfrm>
          <a:prstGeom prst="rect">
            <a:avLst/>
          </a:prstGeom>
          <a:noFill/>
        </p:spPr>
        <p:txBody>
          <a:bodyPr wrap="none" rtlCol="0">
            <a:spAutoFit/>
          </a:bodyPr>
          <a:lstStyle/>
          <a:p>
            <a:r>
              <a:rPr lang="nb-NO" sz="1050" dirty="0"/>
              <a:t>2,6</a:t>
            </a:r>
          </a:p>
        </p:txBody>
      </p:sp>
      <p:sp>
        <p:nvSpPr>
          <p:cNvPr id="52" name="TextBox 51">
            <a:extLst>
              <a:ext uri="{FF2B5EF4-FFF2-40B4-BE49-F238E27FC236}">
                <a16:creationId xmlns:a16="http://schemas.microsoft.com/office/drawing/2014/main" id="{C170BEB7-D37F-4C73-8F05-C27E4E0C305C}"/>
              </a:ext>
            </a:extLst>
          </p:cNvPr>
          <p:cNvSpPr txBox="1"/>
          <p:nvPr/>
        </p:nvSpPr>
        <p:spPr>
          <a:xfrm>
            <a:off x="2170552" y="2822745"/>
            <a:ext cx="356188" cy="253916"/>
          </a:xfrm>
          <a:prstGeom prst="rect">
            <a:avLst/>
          </a:prstGeom>
          <a:noFill/>
        </p:spPr>
        <p:txBody>
          <a:bodyPr wrap="none" rtlCol="0">
            <a:spAutoFit/>
          </a:bodyPr>
          <a:lstStyle/>
          <a:p>
            <a:r>
              <a:rPr lang="nb-NO" sz="1050" dirty="0"/>
              <a:t>2,7</a:t>
            </a:r>
          </a:p>
        </p:txBody>
      </p:sp>
      <p:sp>
        <p:nvSpPr>
          <p:cNvPr id="54" name="TextBox 53">
            <a:extLst>
              <a:ext uri="{FF2B5EF4-FFF2-40B4-BE49-F238E27FC236}">
                <a16:creationId xmlns:a16="http://schemas.microsoft.com/office/drawing/2014/main" id="{6FB3EE54-9F84-44A0-ADB5-D512BF3865A2}"/>
              </a:ext>
            </a:extLst>
          </p:cNvPr>
          <p:cNvSpPr txBox="1"/>
          <p:nvPr/>
        </p:nvSpPr>
        <p:spPr>
          <a:xfrm>
            <a:off x="1876644" y="2575202"/>
            <a:ext cx="356188" cy="253916"/>
          </a:xfrm>
          <a:prstGeom prst="rect">
            <a:avLst/>
          </a:prstGeom>
          <a:noFill/>
        </p:spPr>
        <p:txBody>
          <a:bodyPr wrap="none" rtlCol="0">
            <a:spAutoFit/>
          </a:bodyPr>
          <a:lstStyle/>
          <a:p>
            <a:r>
              <a:rPr lang="nb-NO" sz="1050" dirty="0"/>
              <a:t>2,8</a:t>
            </a:r>
          </a:p>
        </p:txBody>
      </p:sp>
      <p:sp>
        <p:nvSpPr>
          <p:cNvPr id="55" name="TextBox 54">
            <a:extLst>
              <a:ext uri="{FF2B5EF4-FFF2-40B4-BE49-F238E27FC236}">
                <a16:creationId xmlns:a16="http://schemas.microsoft.com/office/drawing/2014/main" id="{63125CF6-20E4-4E1C-857A-A62D31540FA3}"/>
              </a:ext>
            </a:extLst>
          </p:cNvPr>
          <p:cNvSpPr txBox="1"/>
          <p:nvPr/>
        </p:nvSpPr>
        <p:spPr>
          <a:xfrm>
            <a:off x="1603708" y="2349230"/>
            <a:ext cx="356188" cy="253916"/>
          </a:xfrm>
          <a:prstGeom prst="rect">
            <a:avLst/>
          </a:prstGeom>
          <a:noFill/>
        </p:spPr>
        <p:txBody>
          <a:bodyPr wrap="none" rtlCol="0">
            <a:spAutoFit/>
          </a:bodyPr>
          <a:lstStyle/>
          <a:p>
            <a:r>
              <a:rPr lang="nb-NO" sz="1050" dirty="0"/>
              <a:t>2,9</a:t>
            </a:r>
          </a:p>
        </p:txBody>
      </p:sp>
      <p:sp>
        <p:nvSpPr>
          <p:cNvPr id="56" name="TextBox 55">
            <a:extLst>
              <a:ext uri="{FF2B5EF4-FFF2-40B4-BE49-F238E27FC236}">
                <a16:creationId xmlns:a16="http://schemas.microsoft.com/office/drawing/2014/main" id="{390FA6CF-6CEA-4DC2-92F8-CC6218925158}"/>
              </a:ext>
            </a:extLst>
          </p:cNvPr>
          <p:cNvSpPr txBox="1"/>
          <p:nvPr/>
        </p:nvSpPr>
        <p:spPr>
          <a:xfrm>
            <a:off x="1314827" y="2123258"/>
            <a:ext cx="253596" cy="253916"/>
          </a:xfrm>
          <a:prstGeom prst="rect">
            <a:avLst/>
          </a:prstGeom>
          <a:noFill/>
        </p:spPr>
        <p:txBody>
          <a:bodyPr wrap="none" rtlCol="0">
            <a:spAutoFit/>
          </a:bodyPr>
          <a:lstStyle/>
          <a:p>
            <a:r>
              <a:rPr lang="nb-NO" sz="1050" dirty="0"/>
              <a:t>3</a:t>
            </a:r>
          </a:p>
        </p:txBody>
      </p:sp>
      <p:sp>
        <p:nvSpPr>
          <p:cNvPr id="58" name="TextBox 57">
            <a:extLst>
              <a:ext uri="{FF2B5EF4-FFF2-40B4-BE49-F238E27FC236}">
                <a16:creationId xmlns:a16="http://schemas.microsoft.com/office/drawing/2014/main" id="{932421E7-D69E-4D7A-BB52-7918EE5F9B78}"/>
              </a:ext>
            </a:extLst>
          </p:cNvPr>
          <p:cNvSpPr txBox="1"/>
          <p:nvPr/>
        </p:nvSpPr>
        <p:spPr>
          <a:xfrm>
            <a:off x="5295501" y="2044180"/>
            <a:ext cx="391454" cy="253916"/>
          </a:xfrm>
          <a:prstGeom prst="rect">
            <a:avLst/>
          </a:prstGeom>
          <a:noFill/>
        </p:spPr>
        <p:txBody>
          <a:bodyPr wrap="none" rtlCol="0">
            <a:spAutoFit/>
          </a:bodyPr>
          <a:lstStyle/>
          <a:p>
            <a:r>
              <a:rPr lang="nb-NO" sz="1050" dirty="0"/>
              <a:t>145</a:t>
            </a:r>
          </a:p>
        </p:txBody>
      </p:sp>
      <p:sp>
        <p:nvSpPr>
          <p:cNvPr id="59" name="TextBox 58">
            <a:extLst>
              <a:ext uri="{FF2B5EF4-FFF2-40B4-BE49-F238E27FC236}">
                <a16:creationId xmlns:a16="http://schemas.microsoft.com/office/drawing/2014/main" id="{2BE82AD5-122E-4757-BDA5-C0FBD7AC6FAA}"/>
              </a:ext>
            </a:extLst>
          </p:cNvPr>
          <p:cNvSpPr txBox="1"/>
          <p:nvPr/>
        </p:nvSpPr>
        <p:spPr>
          <a:xfrm>
            <a:off x="430125" y="4078114"/>
            <a:ext cx="322524" cy="253916"/>
          </a:xfrm>
          <a:prstGeom prst="rect">
            <a:avLst/>
          </a:prstGeom>
          <a:noFill/>
        </p:spPr>
        <p:txBody>
          <a:bodyPr wrap="square" rtlCol="0">
            <a:spAutoFit/>
          </a:bodyPr>
          <a:lstStyle/>
          <a:p>
            <a:r>
              <a:rPr lang="nb-NO" sz="1050" dirty="0"/>
              <a:t>23</a:t>
            </a:r>
          </a:p>
        </p:txBody>
      </p:sp>
      <p:sp>
        <p:nvSpPr>
          <p:cNvPr id="60" name="TextBox 59">
            <a:extLst>
              <a:ext uri="{FF2B5EF4-FFF2-40B4-BE49-F238E27FC236}">
                <a16:creationId xmlns:a16="http://schemas.microsoft.com/office/drawing/2014/main" id="{041C9DC1-5B20-42C0-846B-0D1909158688}"/>
              </a:ext>
            </a:extLst>
          </p:cNvPr>
          <p:cNvSpPr txBox="1"/>
          <p:nvPr/>
        </p:nvSpPr>
        <p:spPr>
          <a:xfrm>
            <a:off x="1042874" y="1816346"/>
            <a:ext cx="356188" cy="253916"/>
          </a:xfrm>
          <a:prstGeom prst="rect">
            <a:avLst/>
          </a:prstGeom>
          <a:noFill/>
        </p:spPr>
        <p:txBody>
          <a:bodyPr wrap="none" rtlCol="0">
            <a:spAutoFit/>
          </a:bodyPr>
          <a:lstStyle/>
          <a:p>
            <a:r>
              <a:rPr lang="nb-NO" sz="1050" dirty="0"/>
              <a:t>3,1</a:t>
            </a:r>
          </a:p>
        </p:txBody>
      </p:sp>
      <p:sp>
        <p:nvSpPr>
          <p:cNvPr id="61" name="TextBox 60">
            <a:extLst>
              <a:ext uri="{FF2B5EF4-FFF2-40B4-BE49-F238E27FC236}">
                <a16:creationId xmlns:a16="http://schemas.microsoft.com/office/drawing/2014/main" id="{A795ECA1-4A30-4923-8531-7D74BDB8F2D2}"/>
              </a:ext>
            </a:extLst>
          </p:cNvPr>
          <p:cNvSpPr txBox="1"/>
          <p:nvPr/>
        </p:nvSpPr>
        <p:spPr>
          <a:xfrm>
            <a:off x="3303193" y="966539"/>
            <a:ext cx="425116" cy="253916"/>
          </a:xfrm>
          <a:prstGeom prst="rect">
            <a:avLst/>
          </a:prstGeom>
          <a:noFill/>
        </p:spPr>
        <p:txBody>
          <a:bodyPr wrap="none" rtlCol="0">
            <a:spAutoFit/>
          </a:bodyPr>
          <a:lstStyle/>
          <a:p>
            <a:r>
              <a:rPr lang="nb-NO" sz="1050" dirty="0"/>
              <a:t>19,5</a:t>
            </a:r>
            <a:endParaRPr lang="en-US" sz="1050" dirty="0"/>
          </a:p>
        </p:txBody>
      </p:sp>
      <p:sp>
        <p:nvSpPr>
          <p:cNvPr id="63" name="TextBox 62">
            <a:extLst>
              <a:ext uri="{FF2B5EF4-FFF2-40B4-BE49-F238E27FC236}">
                <a16:creationId xmlns:a16="http://schemas.microsoft.com/office/drawing/2014/main" id="{9E82B6F2-36EC-47FB-809B-71362D88E1CB}"/>
              </a:ext>
            </a:extLst>
          </p:cNvPr>
          <p:cNvSpPr txBox="1"/>
          <p:nvPr/>
        </p:nvSpPr>
        <p:spPr>
          <a:xfrm>
            <a:off x="5786050" y="4078114"/>
            <a:ext cx="391454" cy="253916"/>
          </a:xfrm>
          <a:prstGeom prst="rect">
            <a:avLst/>
          </a:prstGeom>
          <a:noFill/>
        </p:spPr>
        <p:txBody>
          <a:bodyPr wrap="none" rtlCol="0">
            <a:spAutoFit/>
          </a:bodyPr>
          <a:lstStyle/>
          <a:p>
            <a:r>
              <a:rPr lang="nb-NO" sz="1050" dirty="0"/>
              <a:t>162</a:t>
            </a:r>
          </a:p>
        </p:txBody>
      </p:sp>
      <p:sp>
        <p:nvSpPr>
          <p:cNvPr id="64" name="TextBox 63">
            <a:extLst>
              <a:ext uri="{FF2B5EF4-FFF2-40B4-BE49-F238E27FC236}">
                <a16:creationId xmlns:a16="http://schemas.microsoft.com/office/drawing/2014/main" id="{E9926099-17B1-4A4F-A930-F6F0C74B8E5D}"/>
              </a:ext>
            </a:extLst>
          </p:cNvPr>
          <p:cNvSpPr txBox="1"/>
          <p:nvPr/>
        </p:nvSpPr>
        <p:spPr>
          <a:xfrm>
            <a:off x="4408631" y="5928470"/>
            <a:ext cx="391454" cy="253916"/>
          </a:xfrm>
          <a:prstGeom prst="rect">
            <a:avLst/>
          </a:prstGeom>
          <a:noFill/>
        </p:spPr>
        <p:txBody>
          <a:bodyPr wrap="none" rtlCol="0">
            <a:spAutoFit/>
          </a:bodyPr>
          <a:lstStyle/>
          <a:p>
            <a:r>
              <a:rPr lang="nb-NO" sz="1050" dirty="0"/>
              <a:t>145</a:t>
            </a:r>
          </a:p>
        </p:txBody>
      </p:sp>
      <p:sp>
        <p:nvSpPr>
          <p:cNvPr id="65" name="TextBox 64">
            <a:extLst>
              <a:ext uri="{FF2B5EF4-FFF2-40B4-BE49-F238E27FC236}">
                <a16:creationId xmlns:a16="http://schemas.microsoft.com/office/drawing/2014/main" id="{EC249340-D09F-47B1-A064-EF6CF2B47D7E}"/>
              </a:ext>
            </a:extLst>
          </p:cNvPr>
          <p:cNvSpPr txBox="1"/>
          <p:nvPr/>
        </p:nvSpPr>
        <p:spPr>
          <a:xfrm>
            <a:off x="2345275" y="6347516"/>
            <a:ext cx="2104679" cy="307777"/>
          </a:xfrm>
          <a:prstGeom prst="rect">
            <a:avLst/>
          </a:prstGeom>
          <a:noFill/>
        </p:spPr>
        <p:txBody>
          <a:bodyPr wrap="none" rtlCol="0">
            <a:spAutoFit/>
          </a:bodyPr>
          <a:lstStyle/>
          <a:p>
            <a:r>
              <a:rPr lang="nb-NO" sz="1400" dirty="0"/>
              <a:t>Kuleomregning: 2m per kg</a:t>
            </a:r>
            <a:endParaRPr lang="en-US" sz="1400" dirty="0"/>
          </a:p>
        </p:txBody>
      </p:sp>
      <p:sp>
        <p:nvSpPr>
          <p:cNvPr id="66" name="TextBox 65">
            <a:extLst>
              <a:ext uri="{FF2B5EF4-FFF2-40B4-BE49-F238E27FC236}">
                <a16:creationId xmlns:a16="http://schemas.microsoft.com/office/drawing/2014/main" id="{613538D8-AF2E-4FE6-8640-36687E4883C5}"/>
              </a:ext>
            </a:extLst>
          </p:cNvPr>
          <p:cNvSpPr txBox="1"/>
          <p:nvPr/>
        </p:nvSpPr>
        <p:spPr>
          <a:xfrm>
            <a:off x="163391" y="92437"/>
            <a:ext cx="729046" cy="369332"/>
          </a:xfrm>
          <a:prstGeom prst="rect">
            <a:avLst/>
          </a:prstGeom>
          <a:noFill/>
        </p:spPr>
        <p:txBody>
          <a:bodyPr wrap="none" rtlCol="0">
            <a:spAutoFit/>
          </a:bodyPr>
          <a:lstStyle/>
          <a:p>
            <a:r>
              <a:rPr lang="nb-NO" dirty="0"/>
              <a:t>Navn:</a:t>
            </a:r>
            <a:endParaRPr lang="en-US" dirty="0"/>
          </a:p>
        </p:txBody>
      </p:sp>
      <p:sp>
        <p:nvSpPr>
          <p:cNvPr id="67" name="TextBox 66">
            <a:extLst>
              <a:ext uri="{FF2B5EF4-FFF2-40B4-BE49-F238E27FC236}">
                <a16:creationId xmlns:a16="http://schemas.microsoft.com/office/drawing/2014/main" id="{002180A7-2223-4D62-82C4-3E23DA079B89}"/>
              </a:ext>
            </a:extLst>
          </p:cNvPr>
          <p:cNvSpPr txBox="1"/>
          <p:nvPr/>
        </p:nvSpPr>
        <p:spPr>
          <a:xfrm>
            <a:off x="177282" y="390534"/>
            <a:ext cx="694870" cy="369332"/>
          </a:xfrm>
          <a:prstGeom prst="rect">
            <a:avLst/>
          </a:prstGeom>
          <a:noFill/>
        </p:spPr>
        <p:txBody>
          <a:bodyPr wrap="none" rtlCol="0">
            <a:spAutoFit/>
          </a:bodyPr>
          <a:lstStyle/>
          <a:p>
            <a:r>
              <a:rPr lang="nb-NO" dirty="0"/>
              <a:t>Dato:</a:t>
            </a:r>
            <a:endParaRPr lang="en-US" dirty="0"/>
          </a:p>
        </p:txBody>
      </p:sp>
      <p:sp>
        <p:nvSpPr>
          <p:cNvPr id="62" name="TextBox 61">
            <a:extLst>
              <a:ext uri="{FF2B5EF4-FFF2-40B4-BE49-F238E27FC236}">
                <a16:creationId xmlns:a16="http://schemas.microsoft.com/office/drawing/2014/main" id="{C7A5E74D-3039-40A9-A95F-013B8506D609}"/>
              </a:ext>
            </a:extLst>
          </p:cNvPr>
          <p:cNvSpPr txBox="1"/>
          <p:nvPr/>
        </p:nvSpPr>
        <p:spPr>
          <a:xfrm>
            <a:off x="-20002" y="6572746"/>
            <a:ext cx="1027845" cy="276999"/>
          </a:xfrm>
          <a:prstGeom prst="rect">
            <a:avLst/>
          </a:prstGeom>
          <a:noFill/>
        </p:spPr>
        <p:txBody>
          <a:bodyPr wrap="none" rtlCol="0">
            <a:spAutoFit/>
          </a:bodyPr>
          <a:lstStyle/>
          <a:p>
            <a:r>
              <a:rPr lang="nb-NO" sz="600" dirty="0"/>
              <a:t>Magnus Aunevik-Berntsen </a:t>
            </a:r>
          </a:p>
          <a:p>
            <a:r>
              <a:rPr lang="nb-NO" sz="600" dirty="0"/>
              <a:t>Evalueringsskjema v.1</a:t>
            </a:r>
            <a:endParaRPr lang="en-US" sz="600" dirty="0"/>
          </a:p>
        </p:txBody>
      </p:sp>
      <p:sp>
        <p:nvSpPr>
          <p:cNvPr id="3" name="Date Placeholder 2">
            <a:extLst>
              <a:ext uri="{FF2B5EF4-FFF2-40B4-BE49-F238E27FC236}">
                <a16:creationId xmlns:a16="http://schemas.microsoft.com/office/drawing/2014/main" id="{BE70CD62-E25A-4F6E-986D-74DBEFBC5C48}"/>
              </a:ext>
            </a:extLst>
          </p:cNvPr>
          <p:cNvSpPr>
            <a:spLocks noGrp="1"/>
          </p:cNvSpPr>
          <p:nvPr>
            <p:ph type="dt" sz="half" idx="10"/>
          </p:nvPr>
        </p:nvSpPr>
        <p:spPr/>
        <p:txBody>
          <a:bodyPr/>
          <a:lstStyle/>
          <a:p>
            <a:r>
              <a:rPr lang="en-US"/>
              <a:t>02/11/2018</a:t>
            </a:r>
            <a:endParaRPr lang="en-US" dirty="0"/>
          </a:p>
        </p:txBody>
      </p:sp>
      <p:sp>
        <p:nvSpPr>
          <p:cNvPr id="6" name="Footer Placeholder 5">
            <a:extLst>
              <a:ext uri="{FF2B5EF4-FFF2-40B4-BE49-F238E27FC236}">
                <a16:creationId xmlns:a16="http://schemas.microsoft.com/office/drawing/2014/main" id="{87576C0C-8B03-49F1-94A0-22E80E336D5D}"/>
              </a:ext>
            </a:extLst>
          </p:cNvPr>
          <p:cNvSpPr>
            <a:spLocks noGrp="1"/>
          </p:cNvSpPr>
          <p:nvPr>
            <p:ph type="ftr" sz="quarter" idx="11"/>
          </p:nvPr>
        </p:nvSpPr>
        <p:spPr/>
        <p:txBody>
          <a:bodyPr/>
          <a:lstStyle/>
          <a:p>
            <a:r>
              <a:rPr lang="nb-NO" dirty="0"/>
              <a:t>Magnus R. Aunevik-Berntsen</a:t>
            </a:r>
            <a:endParaRPr lang="en-US" dirty="0"/>
          </a:p>
        </p:txBody>
      </p:sp>
    </p:spTree>
    <p:extLst>
      <p:ext uri="{BB962C8B-B14F-4D97-AF65-F5344CB8AC3E}">
        <p14:creationId xmlns:p14="http://schemas.microsoft.com/office/powerpoint/2010/main" val="196112723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a:extLst>
              <a:ext uri="{FF2B5EF4-FFF2-40B4-BE49-F238E27FC236}">
                <a16:creationId xmlns:a16="http://schemas.microsoft.com/office/drawing/2014/main" id="{43863B4D-1FEB-4124-A16C-780C11E0BFA8}"/>
              </a:ext>
            </a:extLst>
          </p:cNvPr>
          <p:cNvGraphicFramePr>
            <a:graphicFrameLocks/>
          </p:cNvGraphicFramePr>
          <p:nvPr>
            <p:extLst/>
          </p:nvPr>
        </p:nvGraphicFramePr>
        <p:xfrm>
          <a:off x="-888667" y="934455"/>
          <a:ext cx="8667022" cy="5825752"/>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a:extLst>
              <a:ext uri="{FF2B5EF4-FFF2-40B4-BE49-F238E27FC236}">
                <a16:creationId xmlns:a16="http://schemas.microsoft.com/office/drawing/2014/main" id="{5A576B7E-80A1-45C6-A89A-EC1F5008DDBC}"/>
              </a:ext>
            </a:extLst>
          </p:cNvPr>
          <p:cNvSpPr txBox="1"/>
          <p:nvPr/>
        </p:nvSpPr>
        <p:spPr>
          <a:xfrm>
            <a:off x="3290164" y="3497086"/>
            <a:ext cx="316112" cy="246221"/>
          </a:xfrm>
          <a:prstGeom prst="rect">
            <a:avLst/>
          </a:prstGeom>
          <a:noFill/>
        </p:spPr>
        <p:txBody>
          <a:bodyPr wrap="none" rtlCol="0">
            <a:spAutoFit/>
          </a:bodyPr>
          <a:lstStyle/>
          <a:p>
            <a:r>
              <a:rPr lang="nb-NO" sz="1000" dirty="0"/>
              <a:t>42</a:t>
            </a:r>
            <a:endParaRPr lang="en-US" sz="1000" dirty="0"/>
          </a:p>
        </p:txBody>
      </p:sp>
      <p:sp>
        <p:nvSpPr>
          <p:cNvPr id="6" name="TextBox 5">
            <a:extLst>
              <a:ext uri="{FF2B5EF4-FFF2-40B4-BE49-F238E27FC236}">
                <a16:creationId xmlns:a16="http://schemas.microsoft.com/office/drawing/2014/main" id="{25F92B94-FCB1-42D7-A449-05F82849F08E}"/>
              </a:ext>
            </a:extLst>
          </p:cNvPr>
          <p:cNvSpPr txBox="1"/>
          <p:nvPr/>
        </p:nvSpPr>
        <p:spPr>
          <a:xfrm>
            <a:off x="3290164" y="3240715"/>
            <a:ext cx="316112" cy="246221"/>
          </a:xfrm>
          <a:prstGeom prst="rect">
            <a:avLst/>
          </a:prstGeom>
          <a:noFill/>
        </p:spPr>
        <p:txBody>
          <a:bodyPr wrap="none" rtlCol="0">
            <a:spAutoFit/>
          </a:bodyPr>
          <a:lstStyle/>
          <a:p>
            <a:r>
              <a:rPr lang="nb-NO" sz="1000" dirty="0"/>
              <a:t>44</a:t>
            </a:r>
            <a:endParaRPr lang="en-US" sz="1000" dirty="0"/>
          </a:p>
        </p:txBody>
      </p:sp>
      <p:sp>
        <p:nvSpPr>
          <p:cNvPr id="7" name="TextBox 6">
            <a:extLst>
              <a:ext uri="{FF2B5EF4-FFF2-40B4-BE49-F238E27FC236}">
                <a16:creationId xmlns:a16="http://schemas.microsoft.com/office/drawing/2014/main" id="{3E49AC74-E7BE-4B99-9048-3ADE75A1EECD}"/>
              </a:ext>
            </a:extLst>
          </p:cNvPr>
          <p:cNvSpPr txBox="1"/>
          <p:nvPr/>
        </p:nvSpPr>
        <p:spPr>
          <a:xfrm>
            <a:off x="3290164" y="2907786"/>
            <a:ext cx="316112" cy="246221"/>
          </a:xfrm>
          <a:prstGeom prst="rect">
            <a:avLst/>
          </a:prstGeom>
          <a:noFill/>
        </p:spPr>
        <p:txBody>
          <a:bodyPr wrap="none" rtlCol="0">
            <a:spAutoFit/>
          </a:bodyPr>
          <a:lstStyle/>
          <a:p>
            <a:r>
              <a:rPr lang="nb-NO" sz="1000" dirty="0"/>
              <a:t>46</a:t>
            </a:r>
            <a:endParaRPr lang="en-US" sz="1000" dirty="0"/>
          </a:p>
        </p:txBody>
      </p:sp>
      <p:sp>
        <p:nvSpPr>
          <p:cNvPr id="8" name="TextBox 7">
            <a:extLst>
              <a:ext uri="{FF2B5EF4-FFF2-40B4-BE49-F238E27FC236}">
                <a16:creationId xmlns:a16="http://schemas.microsoft.com/office/drawing/2014/main" id="{62120FF4-1CD4-4A48-AE7A-8AC8AD4E64E9}"/>
              </a:ext>
            </a:extLst>
          </p:cNvPr>
          <p:cNvSpPr txBox="1"/>
          <p:nvPr/>
        </p:nvSpPr>
        <p:spPr>
          <a:xfrm>
            <a:off x="3290164" y="2574858"/>
            <a:ext cx="316112" cy="246221"/>
          </a:xfrm>
          <a:prstGeom prst="rect">
            <a:avLst/>
          </a:prstGeom>
          <a:noFill/>
        </p:spPr>
        <p:txBody>
          <a:bodyPr wrap="none" rtlCol="0">
            <a:spAutoFit/>
          </a:bodyPr>
          <a:lstStyle/>
          <a:p>
            <a:r>
              <a:rPr lang="nb-NO" sz="1000" dirty="0"/>
              <a:t>48</a:t>
            </a:r>
            <a:endParaRPr lang="en-US" sz="1000" dirty="0"/>
          </a:p>
        </p:txBody>
      </p:sp>
      <p:sp>
        <p:nvSpPr>
          <p:cNvPr id="9" name="TextBox 8">
            <a:extLst>
              <a:ext uri="{FF2B5EF4-FFF2-40B4-BE49-F238E27FC236}">
                <a16:creationId xmlns:a16="http://schemas.microsoft.com/office/drawing/2014/main" id="{CA51B642-652C-4BB8-90C1-7C79AA2C1BD3}"/>
              </a:ext>
            </a:extLst>
          </p:cNvPr>
          <p:cNvSpPr txBox="1"/>
          <p:nvPr/>
        </p:nvSpPr>
        <p:spPr>
          <a:xfrm>
            <a:off x="3290164" y="2248792"/>
            <a:ext cx="316112" cy="246221"/>
          </a:xfrm>
          <a:prstGeom prst="rect">
            <a:avLst/>
          </a:prstGeom>
          <a:noFill/>
        </p:spPr>
        <p:txBody>
          <a:bodyPr wrap="none" rtlCol="0">
            <a:spAutoFit/>
          </a:bodyPr>
          <a:lstStyle/>
          <a:p>
            <a:r>
              <a:rPr lang="nb-NO" sz="1000" dirty="0"/>
              <a:t>50</a:t>
            </a:r>
            <a:endParaRPr lang="en-US" sz="1000" dirty="0"/>
          </a:p>
        </p:txBody>
      </p:sp>
      <p:sp>
        <p:nvSpPr>
          <p:cNvPr id="10" name="TextBox 9">
            <a:extLst>
              <a:ext uri="{FF2B5EF4-FFF2-40B4-BE49-F238E27FC236}">
                <a16:creationId xmlns:a16="http://schemas.microsoft.com/office/drawing/2014/main" id="{3A1808D1-9B8E-4958-B5EE-39C7286DEA31}"/>
              </a:ext>
            </a:extLst>
          </p:cNvPr>
          <p:cNvSpPr txBox="1"/>
          <p:nvPr/>
        </p:nvSpPr>
        <p:spPr>
          <a:xfrm>
            <a:off x="3290164" y="1937995"/>
            <a:ext cx="316112" cy="246221"/>
          </a:xfrm>
          <a:prstGeom prst="rect">
            <a:avLst/>
          </a:prstGeom>
          <a:noFill/>
        </p:spPr>
        <p:txBody>
          <a:bodyPr wrap="none" rtlCol="0">
            <a:spAutoFit/>
          </a:bodyPr>
          <a:lstStyle/>
          <a:p>
            <a:r>
              <a:rPr lang="nb-NO" sz="1000" dirty="0"/>
              <a:t>53</a:t>
            </a:r>
            <a:endParaRPr lang="en-US" sz="1000" dirty="0"/>
          </a:p>
        </p:txBody>
      </p:sp>
      <p:sp>
        <p:nvSpPr>
          <p:cNvPr id="11" name="TextBox 10">
            <a:extLst>
              <a:ext uri="{FF2B5EF4-FFF2-40B4-BE49-F238E27FC236}">
                <a16:creationId xmlns:a16="http://schemas.microsoft.com/office/drawing/2014/main" id="{43D75C01-555A-436F-BD0F-01BE9A4260FA}"/>
              </a:ext>
            </a:extLst>
          </p:cNvPr>
          <p:cNvSpPr txBox="1"/>
          <p:nvPr/>
        </p:nvSpPr>
        <p:spPr>
          <a:xfrm>
            <a:off x="3290164" y="1611929"/>
            <a:ext cx="316112" cy="246221"/>
          </a:xfrm>
          <a:prstGeom prst="rect">
            <a:avLst/>
          </a:prstGeom>
          <a:noFill/>
        </p:spPr>
        <p:txBody>
          <a:bodyPr wrap="none" rtlCol="0">
            <a:spAutoFit/>
          </a:bodyPr>
          <a:lstStyle/>
          <a:p>
            <a:r>
              <a:rPr lang="nb-NO" sz="1000" dirty="0"/>
              <a:t>56</a:t>
            </a:r>
            <a:endParaRPr lang="en-US" sz="1000" dirty="0"/>
          </a:p>
        </p:txBody>
      </p:sp>
      <p:sp>
        <p:nvSpPr>
          <p:cNvPr id="12" name="TextBox 11">
            <a:extLst>
              <a:ext uri="{FF2B5EF4-FFF2-40B4-BE49-F238E27FC236}">
                <a16:creationId xmlns:a16="http://schemas.microsoft.com/office/drawing/2014/main" id="{72501E25-3021-419C-B430-D5D0D971FE92}"/>
              </a:ext>
            </a:extLst>
          </p:cNvPr>
          <p:cNvSpPr txBox="1"/>
          <p:nvPr/>
        </p:nvSpPr>
        <p:spPr>
          <a:xfrm>
            <a:off x="3290164" y="1312671"/>
            <a:ext cx="316112" cy="246221"/>
          </a:xfrm>
          <a:prstGeom prst="rect">
            <a:avLst/>
          </a:prstGeom>
          <a:noFill/>
        </p:spPr>
        <p:txBody>
          <a:bodyPr wrap="square" rtlCol="0">
            <a:spAutoFit/>
          </a:bodyPr>
          <a:lstStyle/>
          <a:p>
            <a:r>
              <a:rPr lang="nb-NO" sz="1000" dirty="0"/>
              <a:t>60</a:t>
            </a:r>
            <a:endParaRPr lang="en-US" sz="1000" dirty="0"/>
          </a:p>
        </p:txBody>
      </p:sp>
      <p:sp>
        <p:nvSpPr>
          <p:cNvPr id="13" name="TextBox 12">
            <a:extLst>
              <a:ext uri="{FF2B5EF4-FFF2-40B4-BE49-F238E27FC236}">
                <a16:creationId xmlns:a16="http://schemas.microsoft.com/office/drawing/2014/main" id="{A219974D-B1EB-4BB0-BA45-070685CF66F8}"/>
              </a:ext>
            </a:extLst>
          </p:cNvPr>
          <p:cNvSpPr txBox="1"/>
          <p:nvPr/>
        </p:nvSpPr>
        <p:spPr>
          <a:xfrm>
            <a:off x="3606276" y="3601110"/>
            <a:ext cx="316112" cy="246221"/>
          </a:xfrm>
          <a:prstGeom prst="rect">
            <a:avLst/>
          </a:prstGeom>
          <a:noFill/>
        </p:spPr>
        <p:txBody>
          <a:bodyPr wrap="none" rtlCol="0">
            <a:spAutoFit/>
          </a:bodyPr>
          <a:lstStyle/>
          <a:p>
            <a:r>
              <a:rPr lang="nb-NO" sz="1000" dirty="0"/>
              <a:t>50</a:t>
            </a:r>
            <a:endParaRPr lang="en-US" sz="1000" dirty="0"/>
          </a:p>
        </p:txBody>
      </p:sp>
      <p:sp>
        <p:nvSpPr>
          <p:cNvPr id="14" name="TextBox 13">
            <a:extLst>
              <a:ext uri="{FF2B5EF4-FFF2-40B4-BE49-F238E27FC236}">
                <a16:creationId xmlns:a16="http://schemas.microsoft.com/office/drawing/2014/main" id="{EAEF7340-8CD4-4DFB-B8C1-4B6463209B6B}"/>
              </a:ext>
            </a:extLst>
          </p:cNvPr>
          <p:cNvSpPr txBox="1"/>
          <p:nvPr/>
        </p:nvSpPr>
        <p:spPr>
          <a:xfrm>
            <a:off x="3838432" y="3401863"/>
            <a:ext cx="316112" cy="246221"/>
          </a:xfrm>
          <a:prstGeom prst="rect">
            <a:avLst/>
          </a:prstGeom>
          <a:noFill/>
        </p:spPr>
        <p:txBody>
          <a:bodyPr wrap="none" rtlCol="0">
            <a:spAutoFit/>
          </a:bodyPr>
          <a:lstStyle/>
          <a:p>
            <a:r>
              <a:rPr lang="nb-NO" sz="1000" dirty="0"/>
              <a:t>55</a:t>
            </a:r>
            <a:endParaRPr lang="en-US" sz="1000" dirty="0"/>
          </a:p>
        </p:txBody>
      </p:sp>
      <p:sp>
        <p:nvSpPr>
          <p:cNvPr id="15" name="TextBox 14">
            <a:extLst>
              <a:ext uri="{FF2B5EF4-FFF2-40B4-BE49-F238E27FC236}">
                <a16:creationId xmlns:a16="http://schemas.microsoft.com/office/drawing/2014/main" id="{B5F11D8D-0566-4C5E-847A-6C19F598722D}"/>
              </a:ext>
            </a:extLst>
          </p:cNvPr>
          <p:cNvSpPr txBox="1"/>
          <p:nvPr/>
        </p:nvSpPr>
        <p:spPr>
          <a:xfrm>
            <a:off x="4015538" y="3198782"/>
            <a:ext cx="316112" cy="246221"/>
          </a:xfrm>
          <a:prstGeom prst="rect">
            <a:avLst/>
          </a:prstGeom>
          <a:noFill/>
        </p:spPr>
        <p:txBody>
          <a:bodyPr wrap="none" rtlCol="0">
            <a:spAutoFit/>
          </a:bodyPr>
          <a:lstStyle/>
          <a:p>
            <a:r>
              <a:rPr lang="nb-NO" sz="1000" dirty="0"/>
              <a:t>60</a:t>
            </a:r>
            <a:endParaRPr lang="en-US" sz="1000" dirty="0"/>
          </a:p>
        </p:txBody>
      </p:sp>
      <p:sp>
        <p:nvSpPr>
          <p:cNvPr id="16" name="TextBox 15">
            <a:extLst>
              <a:ext uri="{FF2B5EF4-FFF2-40B4-BE49-F238E27FC236}">
                <a16:creationId xmlns:a16="http://schemas.microsoft.com/office/drawing/2014/main" id="{982EA5F2-DF50-4A41-A8B1-0BF2EF831E7C}"/>
              </a:ext>
            </a:extLst>
          </p:cNvPr>
          <p:cNvSpPr txBox="1"/>
          <p:nvPr/>
        </p:nvSpPr>
        <p:spPr>
          <a:xfrm>
            <a:off x="4294100" y="3026393"/>
            <a:ext cx="316112" cy="246221"/>
          </a:xfrm>
          <a:prstGeom prst="rect">
            <a:avLst/>
          </a:prstGeom>
          <a:noFill/>
        </p:spPr>
        <p:txBody>
          <a:bodyPr wrap="none" rtlCol="0">
            <a:spAutoFit/>
          </a:bodyPr>
          <a:lstStyle/>
          <a:p>
            <a:r>
              <a:rPr lang="nb-NO" sz="1000" dirty="0"/>
              <a:t>66</a:t>
            </a:r>
            <a:endParaRPr lang="en-US" sz="1000" dirty="0"/>
          </a:p>
        </p:txBody>
      </p:sp>
      <p:sp>
        <p:nvSpPr>
          <p:cNvPr id="17" name="TextBox 16">
            <a:extLst>
              <a:ext uri="{FF2B5EF4-FFF2-40B4-BE49-F238E27FC236}">
                <a16:creationId xmlns:a16="http://schemas.microsoft.com/office/drawing/2014/main" id="{C5386758-765D-4663-9364-B88631A6BD07}"/>
              </a:ext>
            </a:extLst>
          </p:cNvPr>
          <p:cNvSpPr txBox="1"/>
          <p:nvPr/>
        </p:nvSpPr>
        <p:spPr>
          <a:xfrm>
            <a:off x="4530030" y="2809259"/>
            <a:ext cx="316112" cy="246221"/>
          </a:xfrm>
          <a:prstGeom prst="rect">
            <a:avLst/>
          </a:prstGeom>
          <a:noFill/>
        </p:spPr>
        <p:txBody>
          <a:bodyPr wrap="none" rtlCol="0">
            <a:spAutoFit/>
          </a:bodyPr>
          <a:lstStyle/>
          <a:p>
            <a:r>
              <a:rPr lang="nb-NO" sz="1000" dirty="0"/>
              <a:t>72</a:t>
            </a:r>
            <a:endParaRPr lang="en-US" sz="1000" dirty="0"/>
          </a:p>
        </p:txBody>
      </p:sp>
      <p:sp>
        <p:nvSpPr>
          <p:cNvPr id="18" name="TextBox 17">
            <a:extLst>
              <a:ext uri="{FF2B5EF4-FFF2-40B4-BE49-F238E27FC236}">
                <a16:creationId xmlns:a16="http://schemas.microsoft.com/office/drawing/2014/main" id="{12D01312-5B40-4CD9-8897-0A8DF7CA518C}"/>
              </a:ext>
            </a:extLst>
          </p:cNvPr>
          <p:cNvSpPr txBox="1"/>
          <p:nvPr/>
        </p:nvSpPr>
        <p:spPr>
          <a:xfrm>
            <a:off x="4757958" y="2592125"/>
            <a:ext cx="316112" cy="246221"/>
          </a:xfrm>
          <a:prstGeom prst="rect">
            <a:avLst/>
          </a:prstGeom>
          <a:noFill/>
        </p:spPr>
        <p:txBody>
          <a:bodyPr wrap="none" rtlCol="0">
            <a:spAutoFit/>
          </a:bodyPr>
          <a:lstStyle/>
          <a:p>
            <a:r>
              <a:rPr lang="nb-NO" sz="1000" dirty="0"/>
              <a:t>80</a:t>
            </a:r>
            <a:endParaRPr lang="en-US" sz="1000" dirty="0"/>
          </a:p>
        </p:txBody>
      </p:sp>
      <p:sp>
        <p:nvSpPr>
          <p:cNvPr id="19" name="TextBox 18">
            <a:extLst>
              <a:ext uri="{FF2B5EF4-FFF2-40B4-BE49-F238E27FC236}">
                <a16:creationId xmlns:a16="http://schemas.microsoft.com/office/drawing/2014/main" id="{1C82D7C0-EA62-45B8-8CD2-ECCD717D3196}"/>
              </a:ext>
            </a:extLst>
          </p:cNvPr>
          <p:cNvSpPr txBox="1"/>
          <p:nvPr/>
        </p:nvSpPr>
        <p:spPr>
          <a:xfrm>
            <a:off x="4986793" y="2419302"/>
            <a:ext cx="316112" cy="246221"/>
          </a:xfrm>
          <a:prstGeom prst="rect">
            <a:avLst/>
          </a:prstGeom>
          <a:noFill/>
        </p:spPr>
        <p:txBody>
          <a:bodyPr wrap="none" rtlCol="0">
            <a:spAutoFit/>
          </a:bodyPr>
          <a:lstStyle/>
          <a:p>
            <a:r>
              <a:rPr lang="nb-NO" sz="1000" dirty="0"/>
              <a:t>90</a:t>
            </a:r>
            <a:endParaRPr lang="en-US" sz="1000" dirty="0"/>
          </a:p>
        </p:txBody>
      </p:sp>
      <p:sp>
        <p:nvSpPr>
          <p:cNvPr id="20" name="TextBox 19">
            <a:extLst>
              <a:ext uri="{FF2B5EF4-FFF2-40B4-BE49-F238E27FC236}">
                <a16:creationId xmlns:a16="http://schemas.microsoft.com/office/drawing/2014/main" id="{FDD7FF34-905C-4D18-B37C-D71BDD760293}"/>
              </a:ext>
            </a:extLst>
          </p:cNvPr>
          <p:cNvSpPr txBox="1"/>
          <p:nvPr/>
        </p:nvSpPr>
        <p:spPr>
          <a:xfrm>
            <a:off x="5177528" y="2146116"/>
            <a:ext cx="381836" cy="246221"/>
          </a:xfrm>
          <a:prstGeom prst="rect">
            <a:avLst/>
          </a:prstGeom>
          <a:noFill/>
        </p:spPr>
        <p:txBody>
          <a:bodyPr wrap="none" rtlCol="0">
            <a:spAutoFit/>
          </a:bodyPr>
          <a:lstStyle/>
          <a:p>
            <a:r>
              <a:rPr lang="nb-NO" sz="1000" dirty="0"/>
              <a:t>105</a:t>
            </a:r>
            <a:endParaRPr lang="en-US" sz="1000" dirty="0"/>
          </a:p>
        </p:txBody>
      </p:sp>
      <p:sp>
        <p:nvSpPr>
          <p:cNvPr id="21" name="TextBox 20">
            <a:extLst>
              <a:ext uri="{FF2B5EF4-FFF2-40B4-BE49-F238E27FC236}">
                <a16:creationId xmlns:a16="http://schemas.microsoft.com/office/drawing/2014/main" id="{C8C88F7E-0EA8-4413-9774-ADE0808069DC}"/>
              </a:ext>
            </a:extLst>
          </p:cNvPr>
          <p:cNvSpPr txBox="1"/>
          <p:nvPr/>
        </p:nvSpPr>
        <p:spPr>
          <a:xfrm>
            <a:off x="3689901" y="3904417"/>
            <a:ext cx="316112" cy="246221"/>
          </a:xfrm>
          <a:prstGeom prst="rect">
            <a:avLst/>
          </a:prstGeom>
          <a:noFill/>
        </p:spPr>
        <p:txBody>
          <a:bodyPr wrap="none" rtlCol="0">
            <a:spAutoFit/>
          </a:bodyPr>
          <a:lstStyle/>
          <a:p>
            <a:r>
              <a:rPr lang="nb-NO" sz="1000" dirty="0"/>
              <a:t>45</a:t>
            </a:r>
            <a:endParaRPr lang="en-US" sz="1000" dirty="0"/>
          </a:p>
        </p:txBody>
      </p:sp>
      <p:sp>
        <p:nvSpPr>
          <p:cNvPr id="22" name="TextBox 21">
            <a:extLst>
              <a:ext uri="{FF2B5EF4-FFF2-40B4-BE49-F238E27FC236}">
                <a16:creationId xmlns:a16="http://schemas.microsoft.com/office/drawing/2014/main" id="{DF974A6B-BD68-42E0-9645-653B9EBBFA2B}"/>
              </a:ext>
            </a:extLst>
          </p:cNvPr>
          <p:cNvSpPr txBox="1"/>
          <p:nvPr/>
        </p:nvSpPr>
        <p:spPr>
          <a:xfrm>
            <a:off x="3977988" y="3930832"/>
            <a:ext cx="316112" cy="246221"/>
          </a:xfrm>
          <a:prstGeom prst="rect">
            <a:avLst/>
          </a:prstGeom>
          <a:noFill/>
        </p:spPr>
        <p:txBody>
          <a:bodyPr wrap="none" rtlCol="0">
            <a:spAutoFit/>
          </a:bodyPr>
          <a:lstStyle/>
          <a:p>
            <a:r>
              <a:rPr lang="nb-NO" sz="1000" dirty="0"/>
              <a:t>52</a:t>
            </a:r>
            <a:endParaRPr lang="en-US" sz="1000" dirty="0"/>
          </a:p>
        </p:txBody>
      </p:sp>
      <p:sp>
        <p:nvSpPr>
          <p:cNvPr id="23" name="TextBox 22">
            <a:extLst>
              <a:ext uri="{FF2B5EF4-FFF2-40B4-BE49-F238E27FC236}">
                <a16:creationId xmlns:a16="http://schemas.microsoft.com/office/drawing/2014/main" id="{1A2C4AA6-5C4F-47A1-BF06-6BD77B621B0C}"/>
              </a:ext>
            </a:extLst>
          </p:cNvPr>
          <p:cNvSpPr txBox="1"/>
          <p:nvPr/>
        </p:nvSpPr>
        <p:spPr>
          <a:xfrm>
            <a:off x="4280582" y="4004664"/>
            <a:ext cx="316112" cy="246221"/>
          </a:xfrm>
          <a:prstGeom prst="rect">
            <a:avLst/>
          </a:prstGeom>
          <a:noFill/>
        </p:spPr>
        <p:txBody>
          <a:bodyPr wrap="none" rtlCol="0">
            <a:spAutoFit/>
          </a:bodyPr>
          <a:lstStyle/>
          <a:p>
            <a:r>
              <a:rPr lang="nb-NO" sz="1000" dirty="0"/>
              <a:t>60</a:t>
            </a:r>
            <a:endParaRPr lang="en-US" sz="1000" dirty="0"/>
          </a:p>
        </p:txBody>
      </p:sp>
      <p:sp>
        <p:nvSpPr>
          <p:cNvPr id="24" name="TextBox 23">
            <a:extLst>
              <a:ext uri="{FF2B5EF4-FFF2-40B4-BE49-F238E27FC236}">
                <a16:creationId xmlns:a16="http://schemas.microsoft.com/office/drawing/2014/main" id="{2679D1A8-6EDD-4D58-9A2B-ACADEF41473D}"/>
              </a:ext>
            </a:extLst>
          </p:cNvPr>
          <p:cNvSpPr txBox="1"/>
          <p:nvPr/>
        </p:nvSpPr>
        <p:spPr>
          <a:xfrm>
            <a:off x="4556500" y="4044561"/>
            <a:ext cx="316112" cy="246221"/>
          </a:xfrm>
          <a:prstGeom prst="rect">
            <a:avLst/>
          </a:prstGeom>
          <a:noFill/>
        </p:spPr>
        <p:txBody>
          <a:bodyPr wrap="none" rtlCol="0">
            <a:spAutoFit/>
          </a:bodyPr>
          <a:lstStyle/>
          <a:p>
            <a:r>
              <a:rPr lang="nb-NO" sz="1000" dirty="0"/>
              <a:t>68</a:t>
            </a:r>
            <a:endParaRPr lang="en-US" sz="1000" dirty="0"/>
          </a:p>
        </p:txBody>
      </p:sp>
      <p:sp>
        <p:nvSpPr>
          <p:cNvPr id="25" name="TextBox 24">
            <a:extLst>
              <a:ext uri="{FF2B5EF4-FFF2-40B4-BE49-F238E27FC236}">
                <a16:creationId xmlns:a16="http://schemas.microsoft.com/office/drawing/2014/main" id="{88744F0B-D963-493C-862A-252DF4393920}"/>
              </a:ext>
            </a:extLst>
          </p:cNvPr>
          <p:cNvSpPr txBox="1"/>
          <p:nvPr/>
        </p:nvSpPr>
        <p:spPr>
          <a:xfrm>
            <a:off x="4899516" y="4125788"/>
            <a:ext cx="316112" cy="246221"/>
          </a:xfrm>
          <a:prstGeom prst="rect">
            <a:avLst/>
          </a:prstGeom>
          <a:noFill/>
        </p:spPr>
        <p:txBody>
          <a:bodyPr wrap="none" rtlCol="0">
            <a:spAutoFit/>
          </a:bodyPr>
          <a:lstStyle/>
          <a:p>
            <a:r>
              <a:rPr lang="nb-NO" sz="1000" dirty="0"/>
              <a:t>75</a:t>
            </a:r>
            <a:endParaRPr lang="en-US" sz="1000" dirty="0"/>
          </a:p>
        </p:txBody>
      </p:sp>
      <p:sp>
        <p:nvSpPr>
          <p:cNvPr id="26" name="TextBox 25">
            <a:extLst>
              <a:ext uri="{FF2B5EF4-FFF2-40B4-BE49-F238E27FC236}">
                <a16:creationId xmlns:a16="http://schemas.microsoft.com/office/drawing/2014/main" id="{E7C8C708-FF12-477C-800A-77BD82B5FD65}"/>
              </a:ext>
            </a:extLst>
          </p:cNvPr>
          <p:cNvSpPr txBox="1"/>
          <p:nvPr/>
        </p:nvSpPr>
        <p:spPr>
          <a:xfrm>
            <a:off x="5199567" y="4161649"/>
            <a:ext cx="316112" cy="246221"/>
          </a:xfrm>
          <a:prstGeom prst="rect">
            <a:avLst/>
          </a:prstGeom>
          <a:noFill/>
        </p:spPr>
        <p:txBody>
          <a:bodyPr wrap="none" rtlCol="0">
            <a:spAutoFit/>
          </a:bodyPr>
          <a:lstStyle/>
          <a:p>
            <a:r>
              <a:rPr lang="nb-NO" sz="1000" dirty="0"/>
              <a:t>90</a:t>
            </a:r>
            <a:endParaRPr lang="en-US" sz="1000" dirty="0"/>
          </a:p>
        </p:txBody>
      </p:sp>
      <p:sp>
        <p:nvSpPr>
          <p:cNvPr id="27" name="TextBox 26">
            <a:extLst>
              <a:ext uri="{FF2B5EF4-FFF2-40B4-BE49-F238E27FC236}">
                <a16:creationId xmlns:a16="http://schemas.microsoft.com/office/drawing/2014/main" id="{5E264CC9-35F9-44AA-A170-090283E83CF0}"/>
              </a:ext>
            </a:extLst>
          </p:cNvPr>
          <p:cNvSpPr txBox="1"/>
          <p:nvPr/>
        </p:nvSpPr>
        <p:spPr>
          <a:xfrm>
            <a:off x="5494190" y="4248736"/>
            <a:ext cx="381836" cy="246221"/>
          </a:xfrm>
          <a:prstGeom prst="rect">
            <a:avLst/>
          </a:prstGeom>
          <a:noFill/>
        </p:spPr>
        <p:txBody>
          <a:bodyPr wrap="none" rtlCol="0">
            <a:spAutoFit/>
          </a:bodyPr>
          <a:lstStyle/>
          <a:p>
            <a:r>
              <a:rPr lang="nb-NO" sz="1000" dirty="0"/>
              <a:t>105</a:t>
            </a:r>
            <a:endParaRPr lang="en-US" sz="1000" dirty="0"/>
          </a:p>
        </p:txBody>
      </p:sp>
      <p:sp>
        <p:nvSpPr>
          <p:cNvPr id="28" name="TextBox 27">
            <a:extLst>
              <a:ext uri="{FF2B5EF4-FFF2-40B4-BE49-F238E27FC236}">
                <a16:creationId xmlns:a16="http://schemas.microsoft.com/office/drawing/2014/main" id="{8012AF50-4327-4681-A0B8-A5D76E531F8C}"/>
              </a:ext>
            </a:extLst>
          </p:cNvPr>
          <p:cNvSpPr txBox="1"/>
          <p:nvPr/>
        </p:nvSpPr>
        <p:spPr>
          <a:xfrm>
            <a:off x="5810302" y="4292776"/>
            <a:ext cx="381836" cy="246221"/>
          </a:xfrm>
          <a:prstGeom prst="rect">
            <a:avLst/>
          </a:prstGeom>
          <a:noFill/>
        </p:spPr>
        <p:txBody>
          <a:bodyPr wrap="none" rtlCol="0">
            <a:spAutoFit/>
          </a:bodyPr>
          <a:lstStyle/>
          <a:p>
            <a:r>
              <a:rPr lang="nb-NO" sz="1000" dirty="0"/>
              <a:t>125</a:t>
            </a:r>
            <a:endParaRPr lang="en-US" sz="1000" dirty="0"/>
          </a:p>
        </p:txBody>
      </p:sp>
      <p:sp>
        <p:nvSpPr>
          <p:cNvPr id="29" name="TextBox 28">
            <a:extLst>
              <a:ext uri="{FF2B5EF4-FFF2-40B4-BE49-F238E27FC236}">
                <a16:creationId xmlns:a16="http://schemas.microsoft.com/office/drawing/2014/main" id="{4C7C5A90-5544-4AA6-9DA1-563CF6122B0F}"/>
              </a:ext>
            </a:extLst>
          </p:cNvPr>
          <p:cNvSpPr txBox="1"/>
          <p:nvPr/>
        </p:nvSpPr>
        <p:spPr>
          <a:xfrm>
            <a:off x="3544250" y="4169665"/>
            <a:ext cx="316112" cy="246221"/>
          </a:xfrm>
          <a:prstGeom prst="rect">
            <a:avLst/>
          </a:prstGeom>
          <a:noFill/>
        </p:spPr>
        <p:txBody>
          <a:bodyPr wrap="none" rtlCol="0">
            <a:spAutoFit/>
          </a:bodyPr>
          <a:lstStyle/>
          <a:p>
            <a:r>
              <a:rPr lang="nb-NO" sz="1000" dirty="0"/>
              <a:t>40</a:t>
            </a:r>
            <a:endParaRPr lang="en-US" sz="1000" dirty="0"/>
          </a:p>
        </p:txBody>
      </p:sp>
      <p:sp>
        <p:nvSpPr>
          <p:cNvPr id="30" name="TextBox 29">
            <a:extLst>
              <a:ext uri="{FF2B5EF4-FFF2-40B4-BE49-F238E27FC236}">
                <a16:creationId xmlns:a16="http://schemas.microsoft.com/office/drawing/2014/main" id="{C89B4987-5E62-4860-9BEC-5DEC7FC2FB6C}"/>
              </a:ext>
            </a:extLst>
          </p:cNvPr>
          <p:cNvSpPr txBox="1"/>
          <p:nvPr/>
        </p:nvSpPr>
        <p:spPr>
          <a:xfrm>
            <a:off x="3671879" y="4426105"/>
            <a:ext cx="316112" cy="246221"/>
          </a:xfrm>
          <a:prstGeom prst="rect">
            <a:avLst/>
          </a:prstGeom>
          <a:noFill/>
        </p:spPr>
        <p:txBody>
          <a:bodyPr wrap="none" rtlCol="0">
            <a:spAutoFit/>
          </a:bodyPr>
          <a:lstStyle/>
          <a:p>
            <a:r>
              <a:rPr lang="nb-NO" sz="1000" dirty="0"/>
              <a:t>45</a:t>
            </a:r>
            <a:endParaRPr lang="en-US" sz="1000" dirty="0"/>
          </a:p>
        </p:txBody>
      </p:sp>
      <p:sp>
        <p:nvSpPr>
          <p:cNvPr id="31" name="TextBox 30">
            <a:extLst>
              <a:ext uri="{FF2B5EF4-FFF2-40B4-BE49-F238E27FC236}">
                <a16:creationId xmlns:a16="http://schemas.microsoft.com/office/drawing/2014/main" id="{14380739-2248-4AC6-8343-214478E2793C}"/>
              </a:ext>
            </a:extLst>
          </p:cNvPr>
          <p:cNvSpPr txBox="1"/>
          <p:nvPr/>
        </p:nvSpPr>
        <p:spPr>
          <a:xfrm>
            <a:off x="3819932" y="4706205"/>
            <a:ext cx="316112" cy="246221"/>
          </a:xfrm>
          <a:prstGeom prst="rect">
            <a:avLst/>
          </a:prstGeom>
          <a:noFill/>
        </p:spPr>
        <p:txBody>
          <a:bodyPr wrap="none" rtlCol="0">
            <a:spAutoFit/>
          </a:bodyPr>
          <a:lstStyle/>
          <a:p>
            <a:r>
              <a:rPr lang="nb-NO" sz="1000" dirty="0"/>
              <a:t>50</a:t>
            </a:r>
            <a:endParaRPr lang="en-US" sz="1000" dirty="0"/>
          </a:p>
        </p:txBody>
      </p:sp>
      <p:sp>
        <p:nvSpPr>
          <p:cNvPr id="32" name="TextBox 31">
            <a:extLst>
              <a:ext uri="{FF2B5EF4-FFF2-40B4-BE49-F238E27FC236}">
                <a16:creationId xmlns:a16="http://schemas.microsoft.com/office/drawing/2014/main" id="{F189DC73-C9B0-4EF4-A031-2035141AA47F}"/>
              </a:ext>
            </a:extLst>
          </p:cNvPr>
          <p:cNvSpPr txBox="1"/>
          <p:nvPr/>
        </p:nvSpPr>
        <p:spPr>
          <a:xfrm>
            <a:off x="3922388" y="4982935"/>
            <a:ext cx="316112" cy="246221"/>
          </a:xfrm>
          <a:prstGeom prst="rect">
            <a:avLst/>
          </a:prstGeom>
          <a:noFill/>
        </p:spPr>
        <p:txBody>
          <a:bodyPr wrap="none" rtlCol="0">
            <a:spAutoFit/>
          </a:bodyPr>
          <a:lstStyle/>
          <a:p>
            <a:r>
              <a:rPr lang="nb-NO" sz="1000" dirty="0"/>
              <a:t>55</a:t>
            </a:r>
            <a:endParaRPr lang="en-US" sz="1000" dirty="0"/>
          </a:p>
        </p:txBody>
      </p:sp>
      <p:sp>
        <p:nvSpPr>
          <p:cNvPr id="33" name="TextBox 32">
            <a:extLst>
              <a:ext uri="{FF2B5EF4-FFF2-40B4-BE49-F238E27FC236}">
                <a16:creationId xmlns:a16="http://schemas.microsoft.com/office/drawing/2014/main" id="{0F6937C0-2C3A-48EB-91CB-B41F2E0C48CC}"/>
              </a:ext>
            </a:extLst>
          </p:cNvPr>
          <p:cNvSpPr txBox="1"/>
          <p:nvPr/>
        </p:nvSpPr>
        <p:spPr>
          <a:xfrm>
            <a:off x="4080444" y="5256214"/>
            <a:ext cx="316112" cy="246221"/>
          </a:xfrm>
          <a:prstGeom prst="rect">
            <a:avLst/>
          </a:prstGeom>
          <a:noFill/>
        </p:spPr>
        <p:txBody>
          <a:bodyPr wrap="none" rtlCol="0">
            <a:spAutoFit/>
          </a:bodyPr>
          <a:lstStyle/>
          <a:p>
            <a:r>
              <a:rPr lang="nb-NO" sz="1000" dirty="0"/>
              <a:t>60</a:t>
            </a:r>
            <a:endParaRPr lang="en-US" sz="1000" dirty="0"/>
          </a:p>
        </p:txBody>
      </p:sp>
      <p:sp>
        <p:nvSpPr>
          <p:cNvPr id="34" name="TextBox 33">
            <a:extLst>
              <a:ext uri="{FF2B5EF4-FFF2-40B4-BE49-F238E27FC236}">
                <a16:creationId xmlns:a16="http://schemas.microsoft.com/office/drawing/2014/main" id="{20407DDE-0133-4785-A127-806B3DA2A76E}"/>
              </a:ext>
            </a:extLst>
          </p:cNvPr>
          <p:cNvSpPr txBox="1"/>
          <p:nvPr/>
        </p:nvSpPr>
        <p:spPr>
          <a:xfrm>
            <a:off x="4213918" y="5534895"/>
            <a:ext cx="316112" cy="246221"/>
          </a:xfrm>
          <a:prstGeom prst="rect">
            <a:avLst/>
          </a:prstGeom>
          <a:noFill/>
        </p:spPr>
        <p:txBody>
          <a:bodyPr wrap="none" rtlCol="0">
            <a:spAutoFit/>
          </a:bodyPr>
          <a:lstStyle/>
          <a:p>
            <a:r>
              <a:rPr lang="nb-NO" sz="1000" dirty="0"/>
              <a:t>65</a:t>
            </a:r>
            <a:endParaRPr lang="en-US" sz="1000" dirty="0"/>
          </a:p>
        </p:txBody>
      </p:sp>
      <p:sp>
        <p:nvSpPr>
          <p:cNvPr id="35" name="TextBox 34">
            <a:extLst>
              <a:ext uri="{FF2B5EF4-FFF2-40B4-BE49-F238E27FC236}">
                <a16:creationId xmlns:a16="http://schemas.microsoft.com/office/drawing/2014/main" id="{C13F7E1B-26F3-4202-A318-2B3120BE39DE}"/>
              </a:ext>
            </a:extLst>
          </p:cNvPr>
          <p:cNvSpPr txBox="1"/>
          <p:nvPr/>
        </p:nvSpPr>
        <p:spPr>
          <a:xfrm>
            <a:off x="4516309" y="6083228"/>
            <a:ext cx="316112" cy="246221"/>
          </a:xfrm>
          <a:prstGeom prst="rect">
            <a:avLst/>
          </a:prstGeom>
          <a:noFill/>
        </p:spPr>
        <p:txBody>
          <a:bodyPr wrap="none" rtlCol="0">
            <a:spAutoFit/>
          </a:bodyPr>
          <a:lstStyle/>
          <a:p>
            <a:r>
              <a:rPr lang="nb-NO" sz="1000" dirty="0"/>
              <a:t>85</a:t>
            </a:r>
            <a:endParaRPr lang="en-US" sz="1000" dirty="0"/>
          </a:p>
        </p:txBody>
      </p:sp>
      <p:sp>
        <p:nvSpPr>
          <p:cNvPr id="36" name="TextBox 35">
            <a:extLst>
              <a:ext uri="{FF2B5EF4-FFF2-40B4-BE49-F238E27FC236}">
                <a16:creationId xmlns:a16="http://schemas.microsoft.com/office/drawing/2014/main" id="{D5232AD3-8935-4301-B0AE-8F859CA8DC9C}"/>
              </a:ext>
            </a:extLst>
          </p:cNvPr>
          <p:cNvSpPr txBox="1"/>
          <p:nvPr/>
        </p:nvSpPr>
        <p:spPr>
          <a:xfrm>
            <a:off x="2949576" y="4002677"/>
            <a:ext cx="316112" cy="246221"/>
          </a:xfrm>
          <a:prstGeom prst="rect">
            <a:avLst/>
          </a:prstGeom>
          <a:noFill/>
        </p:spPr>
        <p:txBody>
          <a:bodyPr wrap="none" rtlCol="0">
            <a:spAutoFit/>
          </a:bodyPr>
          <a:lstStyle/>
          <a:p>
            <a:r>
              <a:rPr lang="nb-NO" sz="1000" dirty="0"/>
              <a:t>13</a:t>
            </a:r>
            <a:endParaRPr lang="en-US" sz="1000" dirty="0"/>
          </a:p>
        </p:txBody>
      </p:sp>
      <p:sp>
        <p:nvSpPr>
          <p:cNvPr id="37" name="TextBox 36">
            <a:extLst>
              <a:ext uri="{FF2B5EF4-FFF2-40B4-BE49-F238E27FC236}">
                <a16:creationId xmlns:a16="http://schemas.microsoft.com/office/drawing/2014/main" id="{CB22CC81-6B74-440C-A683-3E7B16124174}"/>
              </a:ext>
            </a:extLst>
          </p:cNvPr>
          <p:cNvSpPr txBox="1"/>
          <p:nvPr/>
        </p:nvSpPr>
        <p:spPr>
          <a:xfrm>
            <a:off x="4372097" y="5809302"/>
            <a:ext cx="316112" cy="246221"/>
          </a:xfrm>
          <a:prstGeom prst="rect">
            <a:avLst/>
          </a:prstGeom>
          <a:noFill/>
        </p:spPr>
        <p:txBody>
          <a:bodyPr wrap="none" rtlCol="0">
            <a:spAutoFit/>
          </a:bodyPr>
          <a:lstStyle/>
          <a:p>
            <a:r>
              <a:rPr lang="nb-NO" sz="1000" dirty="0"/>
              <a:t>72</a:t>
            </a:r>
            <a:endParaRPr lang="en-US" sz="1000" dirty="0"/>
          </a:p>
        </p:txBody>
      </p:sp>
      <p:sp>
        <p:nvSpPr>
          <p:cNvPr id="38" name="TextBox 37">
            <a:extLst>
              <a:ext uri="{FF2B5EF4-FFF2-40B4-BE49-F238E27FC236}">
                <a16:creationId xmlns:a16="http://schemas.microsoft.com/office/drawing/2014/main" id="{1856E79F-4D45-4AEA-8CD9-186E8331E9BD}"/>
              </a:ext>
            </a:extLst>
          </p:cNvPr>
          <p:cNvSpPr txBox="1"/>
          <p:nvPr/>
        </p:nvSpPr>
        <p:spPr>
          <a:xfrm>
            <a:off x="3217808" y="4239877"/>
            <a:ext cx="316112" cy="246221"/>
          </a:xfrm>
          <a:prstGeom prst="rect">
            <a:avLst/>
          </a:prstGeom>
          <a:noFill/>
        </p:spPr>
        <p:txBody>
          <a:bodyPr wrap="none" rtlCol="0">
            <a:spAutoFit/>
          </a:bodyPr>
          <a:lstStyle/>
          <a:p>
            <a:r>
              <a:rPr lang="nb-NO" sz="1000" dirty="0"/>
              <a:t>35</a:t>
            </a:r>
            <a:endParaRPr lang="en-US" sz="1000" dirty="0"/>
          </a:p>
        </p:txBody>
      </p:sp>
      <p:sp>
        <p:nvSpPr>
          <p:cNvPr id="39" name="TextBox 38">
            <a:extLst>
              <a:ext uri="{FF2B5EF4-FFF2-40B4-BE49-F238E27FC236}">
                <a16:creationId xmlns:a16="http://schemas.microsoft.com/office/drawing/2014/main" id="{CCEB2A1E-D6B7-4329-96A6-506766A66BB4}"/>
              </a:ext>
            </a:extLst>
          </p:cNvPr>
          <p:cNvSpPr txBox="1"/>
          <p:nvPr/>
        </p:nvSpPr>
        <p:spPr>
          <a:xfrm>
            <a:off x="3128732" y="4516653"/>
            <a:ext cx="316112" cy="246221"/>
          </a:xfrm>
          <a:prstGeom prst="rect">
            <a:avLst/>
          </a:prstGeom>
          <a:noFill/>
        </p:spPr>
        <p:txBody>
          <a:bodyPr wrap="none" rtlCol="0">
            <a:spAutoFit/>
          </a:bodyPr>
          <a:lstStyle/>
          <a:p>
            <a:r>
              <a:rPr lang="nb-NO" sz="1000" dirty="0"/>
              <a:t>40</a:t>
            </a:r>
            <a:endParaRPr lang="en-US" sz="1000" dirty="0"/>
          </a:p>
        </p:txBody>
      </p:sp>
      <p:sp>
        <p:nvSpPr>
          <p:cNvPr id="40" name="TextBox 39">
            <a:extLst>
              <a:ext uri="{FF2B5EF4-FFF2-40B4-BE49-F238E27FC236}">
                <a16:creationId xmlns:a16="http://schemas.microsoft.com/office/drawing/2014/main" id="{6E580673-1B93-4A34-9A05-AE26910B6C43}"/>
              </a:ext>
            </a:extLst>
          </p:cNvPr>
          <p:cNvSpPr txBox="1"/>
          <p:nvPr/>
        </p:nvSpPr>
        <p:spPr>
          <a:xfrm>
            <a:off x="2675460" y="5328474"/>
            <a:ext cx="316112" cy="246221"/>
          </a:xfrm>
          <a:prstGeom prst="rect">
            <a:avLst/>
          </a:prstGeom>
          <a:noFill/>
        </p:spPr>
        <p:txBody>
          <a:bodyPr wrap="none" rtlCol="0">
            <a:spAutoFit/>
          </a:bodyPr>
          <a:lstStyle/>
          <a:p>
            <a:r>
              <a:rPr lang="nb-NO" sz="1000" dirty="0"/>
              <a:t>55</a:t>
            </a:r>
            <a:endParaRPr lang="en-US" sz="1000" dirty="0"/>
          </a:p>
        </p:txBody>
      </p:sp>
      <p:sp>
        <p:nvSpPr>
          <p:cNvPr id="41" name="TextBox 40">
            <a:extLst>
              <a:ext uri="{FF2B5EF4-FFF2-40B4-BE49-F238E27FC236}">
                <a16:creationId xmlns:a16="http://schemas.microsoft.com/office/drawing/2014/main" id="{B9B34A6E-0F9E-4183-B34A-D9C1A088DE78}"/>
              </a:ext>
            </a:extLst>
          </p:cNvPr>
          <p:cNvSpPr txBox="1"/>
          <p:nvPr/>
        </p:nvSpPr>
        <p:spPr>
          <a:xfrm>
            <a:off x="2970676" y="4770665"/>
            <a:ext cx="316112" cy="246221"/>
          </a:xfrm>
          <a:prstGeom prst="rect">
            <a:avLst/>
          </a:prstGeom>
          <a:noFill/>
        </p:spPr>
        <p:txBody>
          <a:bodyPr wrap="none" rtlCol="0">
            <a:spAutoFit/>
          </a:bodyPr>
          <a:lstStyle/>
          <a:p>
            <a:r>
              <a:rPr lang="nb-NO" sz="1000" dirty="0"/>
              <a:t>45</a:t>
            </a:r>
            <a:endParaRPr lang="en-US" sz="1000" dirty="0"/>
          </a:p>
        </p:txBody>
      </p:sp>
      <p:sp>
        <p:nvSpPr>
          <p:cNvPr id="42" name="TextBox 41">
            <a:extLst>
              <a:ext uri="{FF2B5EF4-FFF2-40B4-BE49-F238E27FC236}">
                <a16:creationId xmlns:a16="http://schemas.microsoft.com/office/drawing/2014/main" id="{C02D4E0C-C39B-4913-A35B-3D6622CAFB5A}"/>
              </a:ext>
            </a:extLst>
          </p:cNvPr>
          <p:cNvSpPr txBox="1"/>
          <p:nvPr/>
        </p:nvSpPr>
        <p:spPr>
          <a:xfrm>
            <a:off x="2815891" y="5103519"/>
            <a:ext cx="316112" cy="246221"/>
          </a:xfrm>
          <a:prstGeom prst="rect">
            <a:avLst/>
          </a:prstGeom>
          <a:noFill/>
        </p:spPr>
        <p:txBody>
          <a:bodyPr wrap="none" rtlCol="0">
            <a:spAutoFit/>
          </a:bodyPr>
          <a:lstStyle/>
          <a:p>
            <a:r>
              <a:rPr lang="nb-NO" sz="1000" dirty="0"/>
              <a:t>50</a:t>
            </a:r>
            <a:endParaRPr lang="en-US" sz="1000" dirty="0"/>
          </a:p>
        </p:txBody>
      </p:sp>
      <p:sp>
        <p:nvSpPr>
          <p:cNvPr id="43" name="TextBox 42">
            <a:extLst>
              <a:ext uri="{FF2B5EF4-FFF2-40B4-BE49-F238E27FC236}">
                <a16:creationId xmlns:a16="http://schemas.microsoft.com/office/drawing/2014/main" id="{11615BA5-C21A-41E8-A393-302F914240B9}"/>
              </a:ext>
            </a:extLst>
          </p:cNvPr>
          <p:cNvSpPr txBox="1"/>
          <p:nvPr/>
        </p:nvSpPr>
        <p:spPr>
          <a:xfrm>
            <a:off x="2538670" y="5601042"/>
            <a:ext cx="316112" cy="246221"/>
          </a:xfrm>
          <a:prstGeom prst="rect">
            <a:avLst/>
          </a:prstGeom>
          <a:noFill/>
        </p:spPr>
        <p:txBody>
          <a:bodyPr wrap="none" rtlCol="0">
            <a:spAutoFit/>
          </a:bodyPr>
          <a:lstStyle/>
          <a:p>
            <a:r>
              <a:rPr lang="nb-NO" sz="1000" dirty="0"/>
              <a:t>60</a:t>
            </a:r>
            <a:endParaRPr lang="en-US" sz="1000" dirty="0"/>
          </a:p>
        </p:txBody>
      </p:sp>
      <p:sp>
        <p:nvSpPr>
          <p:cNvPr id="44" name="TextBox 43">
            <a:extLst>
              <a:ext uri="{FF2B5EF4-FFF2-40B4-BE49-F238E27FC236}">
                <a16:creationId xmlns:a16="http://schemas.microsoft.com/office/drawing/2014/main" id="{DCFE1CB1-F404-4025-9682-6CD5D9738DED}"/>
              </a:ext>
            </a:extLst>
          </p:cNvPr>
          <p:cNvSpPr txBox="1"/>
          <p:nvPr/>
        </p:nvSpPr>
        <p:spPr>
          <a:xfrm>
            <a:off x="2401880" y="5910502"/>
            <a:ext cx="316112" cy="246221"/>
          </a:xfrm>
          <a:prstGeom prst="rect">
            <a:avLst/>
          </a:prstGeom>
          <a:noFill/>
        </p:spPr>
        <p:txBody>
          <a:bodyPr wrap="none" rtlCol="0">
            <a:spAutoFit/>
          </a:bodyPr>
          <a:lstStyle/>
          <a:p>
            <a:r>
              <a:rPr lang="nb-NO" sz="1000" dirty="0"/>
              <a:t>65</a:t>
            </a:r>
            <a:endParaRPr lang="en-US" sz="1000" dirty="0"/>
          </a:p>
        </p:txBody>
      </p:sp>
      <p:sp>
        <p:nvSpPr>
          <p:cNvPr id="45" name="TextBox 44">
            <a:extLst>
              <a:ext uri="{FF2B5EF4-FFF2-40B4-BE49-F238E27FC236}">
                <a16:creationId xmlns:a16="http://schemas.microsoft.com/office/drawing/2014/main" id="{003150B3-791E-4A9B-8643-27F7A74D7BC2}"/>
              </a:ext>
            </a:extLst>
          </p:cNvPr>
          <p:cNvSpPr txBox="1"/>
          <p:nvPr/>
        </p:nvSpPr>
        <p:spPr>
          <a:xfrm>
            <a:off x="2298475" y="6201302"/>
            <a:ext cx="316112" cy="246221"/>
          </a:xfrm>
          <a:prstGeom prst="rect">
            <a:avLst/>
          </a:prstGeom>
          <a:noFill/>
        </p:spPr>
        <p:txBody>
          <a:bodyPr wrap="none" rtlCol="0">
            <a:spAutoFit/>
          </a:bodyPr>
          <a:lstStyle/>
          <a:p>
            <a:r>
              <a:rPr lang="nb-NO" sz="1000" dirty="0"/>
              <a:t>72</a:t>
            </a:r>
            <a:endParaRPr lang="en-US" sz="1000" dirty="0"/>
          </a:p>
        </p:txBody>
      </p:sp>
      <p:sp>
        <p:nvSpPr>
          <p:cNvPr id="46" name="TextBox 45">
            <a:extLst>
              <a:ext uri="{FF2B5EF4-FFF2-40B4-BE49-F238E27FC236}">
                <a16:creationId xmlns:a16="http://schemas.microsoft.com/office/drawing/2014/main" id="{B2ACB6C3-9F47-4EB9-A9EF-55FD50FA0097}"/>
              </a:ext>
            </a:extLst>
          </p:cNvPr>
          <p:cNvSpPr txBox="1"/>
          <p:nvPr/>
        </p:nvSpPr>
        <p:spPr>
          <a:xfrm>
            <a:off x="2671014" y="4089310"/>
            <a:ext cx="316112" cy="246221"/>
          </a:xfrm>
          <a:prstGeom prst="rect">
            <a:avLst/>
          </a:prstGeom>
          <a:noFill/>
        </p:spPr>
        <p:txBody>
          <a:bodyPr wrap="none" rtlCol="0">
            <a:spAutoFit/>
          </a:bodyPr>
          <a:lstStyle/>
          <a:p>
            <a:r>
              <a:rPr lang="nb-NO" sz="1000" dirty="0"/>
              <a:t>14</a:t>
            </a:r>
            <a:endParaRPr lang="en-US" sz="1000" dirty="0"/>
          </a:p>
        </p:txBody>
      </p:sp>
      <p:sp>
        <p:nvSpPr>
          <p:cNvPr id="47" name="TextBox 46">
            <a:extLst>
              <a:ext uri="{FF2B5EF4-FFF2-40B4-BE49-F238E27FC236}">
                <a16:creationId xmlns:a16="http://schemas.microsoft.com/office/drawing/2014/main" id="{1B13B40C-38AD-47AC-87BA-77E4A9224C40}"/>
              </a:ext>
            </a:extLst>
          </p:cNvPr>
          <p:cNvSpPr txBox="1"/>
          <p:nvPr/>
        </p:nvSpPr>
        <p:spPr>
          <a:xfrm>
            <a:off x="2354901" y="4177331"/>
            <a:ext cx="455888" cy="246221"/>
          </a:xfrm>
          <a:prstGeom prst="rect">
            <a:avLst/>
          </a:prstGeom>
          <a:noFill/>
        </p:spPr>
        <p:txBody>
          <a:bodyPr wrap="square" rtlCol="0">
            <a:spAutoFit/>
          </a:bodyPr>
          <a:lstStyle/>
          <a:p>
            <a:r>
              <a:rPr lang="nb-NO" sz="1000" dirty="0"/>
              <a:t>15</a:t>
            </a:r>
            <a:endParaRPr lang="en-US" sz="1000" dirty="0"/>
          </a:p>
        </p:txBody>
      </p:sp>
      <p:sp>
        <p:nvSpPr>
          <p:cNvPr id="48" name="TextBox 47">
            <a:extLst>
              <a:ext uri="{FF2B5EF4-FFF2-40B4-BE49-F238E27FC236}">
                <a16:creationId xmlns:a16="http://schemas.microsoft.com/office/drawing/2014/main" id="{5ED14103-EF53-4E82-A30B-5CC36684BBD0}"/>
              </a:ext>
            </a:extLst>
          </p:cNvPr>
          <p:cNvSpPr txBox="1"/>
          <p:nvPr/>
        </p:nvSpPr>
        <p:spPr>
          <a:xfrm>
            <a:off x="2038790" y="4212420"/>
            <a:ext cx="316112" cy="246221"/>
          </a:xfrm>
          <a:prstGeom prst="rect">
            <a:avLst/>
          </a:prstGeom>
          <a:noFill/>
        </p:spPr>
        <p:txBody>
          <a:bodyPr wrap="none" rtlCol="0">
            <a:spAutoFit/>
          </a:bodyPr>
          <a:lstStyle/>
          <a:p>
            <a:r>
              <a:rPr lang="nb-NO" sz="1000" dirty="0"/>
              <a:t>16</a:t>
            </a:r>
            <a:endParaRPr lang="en-US" sz="1000" dirty="0"/>
          </a:p>
        </p:txBody>
      </p:sp>
      <p:sp>
        <p:nvSpPr>
          <p:cNvPr id="49" name="TextBox 48">
            <a:extLst>
              <a:ext uri="{FF2B5EF4-FFF2-40B4-BE49-F238E27FC236}">
                <a16:creationId xmlns:a16="http://schemas.microsoft.com/office/drawing/2014/main" id="{1C1FA8DB-3543-455D-946B-8D45B0B698A2}"/>
              </a:ext>
            </a:extLst>
          </p:cNvPr>
          <p:cNvSpPr txBox="1"/>
          <p:nvPr/>
        </p:nvSpPr>
        <p:spPr>
          <a:xfrm>
            <a:off x="1742775" y="4265531"/>
            <a:ext cx="316112" cy="246221"/>
          </a:xfrm>
          <a:prstGeom prst="rect">
            <a:avLst/>
          </a:prstGeom>
          <a:noFill/>
        </p:spPr>
        <p:txBody>
          <a:bodyPr wrap="none" rtlCol="0">
            <a:spAutoFit/>
          </a:bodyPr>
          <a:lstStyle/>
          <a:p>
            <a:r>
              <a:rPr lang="nb-NO" sz="1000" dirty="0"/>
              <a:t>17</a:t>
            </a:r>
            <a:endParaRPr lang="en-US" sz="1000" dirty="0"/>
          </a:p>
        </p:txBody>
      </p:sp>
      <p:sp>
        <p:nvSpPr>
          <p:cNvPr id="50" name="TextBox 49">
            <a:extLst>
              <a:ext uri="{FF2B5EF4-FFF2-40B4-BE49-F238E27FC236}">
                <a16:creationId xmlns:a16="http://schemas.microsoft.com/office/drawing/2014/main" id="{A37AC002-1E16-41CE-97EA-E6356DCB4C18}"/>
              </a:ext>
            </a:extLst>
          </p:cNvPr>
          <p:cNvSpPr txBox="1"/>
          <p:nvPr/>
        </p:nvSpPr>
        <p:spPr>
          <a:xfrm>
            <a:off x="1438485" y="4335530"/>
            <a:ext cx="316112" cy="246221"/>
          </a:xfrm>
          <a:prstGeom prst="rect">
            <a:avLst/>
          </a:prstGeom>
          <a:noFill/>
        </p:spPr>
        <p:txBody>
          <a:bodyPr wrap="none" rtlCol="0">
            <a:spAutoFit/>
          </a:bodyPr>
          <a:lstStyle/>
          <a:p>
            <a:r>
              <a:rPr lang="nb-NO" sz="1000" dirty="0"/>
              <a:t>18</a:t>
            </a:r>
            <a:endParaRPr lang="en-US" sz="1000" dirty="0"/>
          </a:p>
        </p:txBody>
      </p:sp>
      <p:sp>
        <p:nvSpPr>
          <p:cNvPr id="51" name="TextBox 50">
            <a:extLst>
              <a:ext uri="{FF2B5EF4-FFF2-40B4-BE49-F238E27FC236}">
                <a16:creationId xmlns:a16="http://schemas.microsoft.com/office/drawing/2014/main" id="{9E5905E3-4084-4904-B52A-6F8EEC495A82}"/>
              </a:ext>
            </a:extLst>
          </p:cNvPr>
          <p:cNvSpPr txBox="1"/>
          <p:nvPr/>
        </p:nvSpPr>
        <p:spPr>
          <a:xfrm>
            <a:off x="1132422" y="4423552"/>
            <a:ext cx="316112" cy="246221"/>
          </a:xfrm>
          <a:prstGeom prst="rect">
            <a:avLst/>
          </a:prstGeom>
          <a:noFill/>
        </p:spPr>
        <p:txBody>
          <a:bodyPr wrap="none" rtlCol="0">
            <a:spAutoFit/>
          </a:bodyPr>
          <a:lstStyle/>
          <a:p>
            <a:r>
              <a:rPr lang="nb-NO" sz="1000" dirty="0"/>
              <a:t>19</a:t>
            </a:r>
            <a:endParaRPr lang="en-US" sz="1000" dirty="0"/>
          </a:p>
        </p:txBody>
      </p:sp>
      <p:sp>
        <p:nvSpPr>
          <p:cNvPr id="52" name="TextBox 51">
            <a:extLst>
              <a:ext uri="{FF2B5EF4-FFF2-40B4-BE49-F238E27FC236}">
                <a16:creationId xmlns:a16="http://schemas.microsoft.com/office/drawing/2014/main" id="{08796213-83E7-401B-9ABB-4AE383322C4F}"/>
              </a:ext>
            </a:extLst>
          </p:cNvPr>
          <p:cNvSpPr txBox="1"/>
          <p:nvPr/>
        </p:nvSpPr>
        <p:spPr>
          <a:xfrm>
            <a:off x="832274" y="4530624"/>
            <a:ext cx="316112" cy="246221"/>
          </a:xfrm>
          <a:prstGeom prst="rect">
            <a:avLst/>
          </a:prstGeom>
          <a:noFill/>
        </p:spPr>
        <p:txBody>
          <a:bodyPr wrap="none" rtlCol="0">
            <a:spAutoFit/>
          </a:bodyPr>
          <a:lstStyle/>
          <a:p>
            <a:r>
              <a:rPr lang="nb-NO" sz="1000" dirty="0"/>
              <a:t>20</a:t>
            </a:r>
            <a:endParaRPr lang="en-US" sz="1000" dirty="0"/>
          </a:p>
        </p:txBody>
      </p:sp>
      <p:sp>
        <p:nvSpPr>
          <p:cNvPr id="54" name="TextBox 53">
            <a:extLst>
              <a:ext uri="{FF2B5EF4-FFF2-40B4-BE49-F238E27FC236}">
                <a16:creationId xmlns:a16="http://schemas.microsoft.com/office/drawing/2014/main" id="{7167215B-D2F8-4372-B8A4-3153F1E7BBBC}"/>
              </a:ext>
            </a:extLst>
          </p:cNvPr>
          <p:cNvSpPr txBox="1"/>
          <p:nvPr/>
        </p:nvSpPr>
        <p:spPr>
          <a:xfrm>
            <a:off x="2746169" y="3389760"/>
            <a:ext cx="413896" cy="246221"/>
          </a:xfrm>
          <a:prstGeom prst="rect">
            <a:avLst/>
          </a:prstGeom>
          <a:noFill/>
        </p:spPr>
        <p:txBody>
          <a:bodyPr wrap="none" rtlCol="0">
            <a:spAutoFit/>
          </a:bodyPr>
          <a:lstStyle/>
          <a:p>
            <a:r>
              <a:rPr lang="nb-NO" sz="1000" dirty="0"/>
              <a:t>2,18</a:t>
            </a:r>
            <a:endParaRPr lang="en-US" sz="1000" dirty="0"/>
          </a:p>
        </p:txBody>
      </p:sp>
      <p:sp>
        <p:nvSpPr>
          <p:cNvPr id="55" name="TextBox 54">
            <a:extLst>
              <a:ext uri="{FF2B5EF4-FFF2-40B4-BE49-F238E27FC236}">
                <a16:creationId xmlns:a16="http://schemas.microsoft.com/office/drawing/2014/main" id="{3EBED9C4-099E-42C5-A7DA-141EC7A145FF}"/>
              </a:ext>
            </a:extLst>
          </p:cNvPr>
          <p:cNvSpPr txBox="1"/>
          <p:nvPr/>
        </p:nvSpPr>
        <p:spPr>
          <a:xfrm>
            <a:off x="2954646" y="3570167"/>
            <a:ext cx="348172" cy="246221"/>
          </a:xfrm>
          <a:prstGeom prst="rect">
            <a:avLst/>
          </a:prstGeom>
          <a:noFill/>
        </p:spPr>
        <p:txBody>
          <a:bodyPr wrap="none" rtlCol="0">
            <a:spAutoFit/>
          </a:bodyPr>
          <a:lstStyle/>
          <a:p>
            <a:r>
              <a:rPr lang="nb-NO" sz="1000" dirty="0"/>
              <a:t>2,1</a:t>
            </a:r>
            <a:endParaRPr lang="en-US" sz="1000" dirty="0"/>
          </a:p>
        </p:txBody>
      </p:sp>
      <p:sp>
        <p:nvSpPr>
          <p:cNvPr id="56" name="TextBox 55">
            <a:extLst>
              <a:ext uri="{FF2B5EF4-FFF2-40B4-BE49-F238E27FC236}">
                <a16:creationId xmlns:a16="http://schemas.microsoft.com/office/drawing/2014/main" id="{AB245961-2247-477F-99E2-E0AF3F608B24}"/>
              </a:ext>
            </a:extLst>
          </p:cNvPr>
          <p:cNvSpPr txBox="1"/>
          <p:nvPr/>
        </p:nvSpPr>
        <p:spPr>
          <a:xfrm>
            <a:off x="2574315" y="3199505"/>
            <a:ext cx="413896" cy="246221"/>
          </a:xfrm>
          <a:prstGeom prst="rect">
            <a:avLst/>
          </a:prstGeom>
          <a:noFill/>
        </p:spPr>
        <p:txBody>
          <a:bodyPr wrap="none" rtlCol="0">
            <a:spAutoFit/>
          </a:bodyPr>
          <a:lstStyle/>
          <a:p>
            <a:r>
              <a:rPr lang="nb-NO" sz="1000" dirty="0"/>
              <a:t>2,25</a:t>
            </a:r>
            <a:endParaRPr lang="en-US" sz="1000" dirty="0"/>
          </a:p>
        </p:txBody>
      </p:sp>
      <p:sp>
        <p:nvSpPr>
          <p:cNvPr id="57" name="TextBox 56">
            <a:extLst>
              <a:ext uri="{FF2B5EF4-FFF2-40B4-BE49-F238E27FC236}">
                <a16:creationId xmlns:a16="http://schemas.microsoft.com/office/drawing/2014/main" id="{CD369AB7-E29B-4D6B-B2A7-B26B4B6CAFC3}"/>
              </a:ext>
            </a:extLst>
          </p:cNvPr>
          <p:cNvSpPr txBox="1"/>
          <p:nvPr/>
        </p:nvSpPr>
        <p:spPr>
          <a:xfrm>
            <a:off x="2346386" y="2999416"/>
            <a:ext cx="508396" cy="246221"/>
          </a:xfrm>
          <a:prstGeom prst="rect">
            <a:avLst/>
          </a:prstGeom>
          <a:noFill/>
        </p:spPr>
        <p:txBody>
          <a:bodyPr wrap="square" rtlCol="0">
            <a:spAutoFit/>
          </a:bodyPr>
          <a:lstStyle/>
          <a:p>
            <a:r>
              <a:rPr lang="nb-NO" sz="1000" dirty="0"/>
              <a:t>2,32</a:t>
            </a:r>
            <a:endParaRPr lang="en-US" sz="1000" dirty="0"/>
          </a:p>
        </p:txBody>
      </p:sp>
      <p:sp>
        <p:nvSpPr>
          <p:cNvPr id="58" name="TextBox 57">
            <a:extLst>
              <a:ext uri="{FF2B5EF4-FFF2-40B4-BE49-F238E27FC236}">
                <a16:creationId xmlns:a16="http://schemas.microsoft.com/office/drawing/2014/main" id="{A0BADE3A-324A-4765-AF50-8ED6D43FBEA1}"/>
              </a:ext>
            </a:extLst>
          </p:cNvPr>
          <p:cNvSpPr txBox="1"/>
          <p:nvPr/>
        </p:nvSpPr>
        <p:spPr>
          <a:xfrm>
            <a:off x="2085768" y="2799327"/>
            <a:ext cx="516572" cy="246221"/>
          </a:xfrm>
          <a:prstGeom prst="rect">
            <a:avLst/>
          </a:prstGeom>
          <a:noFill/>
        </p:spPr>
        <p:txBody>
          <a:bodyPr wrap="square" rtlCol="0">
            <a:spAutoFit/>
          </a:bodyPr>
          <a:lstStyle/>
          <a:p>
            <a:r>
              <a:rPr lang="nb-NO" sz="1000" dirty="0"/>
              <a:t>2,4</a:t>
            </a:r>
            <a:endParaRPr lang="en-US" sz="1000" dirty="0"/>
          </a:p>
        </p:txBody>
      </p:sp>
      <p:sp>
        <p:nvSpPr>
          <p:cNvPr id="59" name="TextBox 58">
            <a:extLst>
              <a:ext uri="{FF2B5EF4-FFF2-40B4-BE49-F238E27FC236}">
                <a16:creationId xmlns:a16="http://schemas.microsoft.com/office/drawing/2014/main" id="{53B3628A-ADF0-4BA9-9D0B-8A11BDE45422}"/>
              </a:ext>
            </a:extLst>
          </p:cNvPr>
          <p:cNvSpPr txBox="1"/>
          <p:nvPr/>
        </p:nvSpPr>
        <p:spPr>
          <a:xfrm>
            <a:off x="1856933" y="2623105"/>
            <a:ext cx="413896" cy="246221"/>
          </a:xfrm>
          <a:prstGeom prst="rect">
            <a:avLst/>
          </a:prstGeom>
          <a:noFill/>
        </p:spPr>
        <p:txBody>
          <a:bodyPr wrap="none" rtlCol="0">
            <a:spAutoFit/>
          </a:bodyPr>
          <a:lstStyle/>
          <a:p>
            <a:r>
              <a:rPr lang="nb-NO" sz="1000" dirty="0"/>
              <a:t>2,48</a:t>
            </a:r>
            <a:endParaRPr lang="en-US" sz="1000" dirty="0"/>
          </a:p>
        </p:txBody>
      </p:sp>
      <p:sp>
        <p:nvSpPr>
          <p:cNvPr id="60" name="TextBox 59">
            <a:extLst>
              <a:ext uri="{FF2B5EF4-FFF2-40B4-BE49-F238E27FC236}">
                <a16:creationId xmlns:a16="http://schemas.microsoft.com/office/drawing/2014/main" id="{64F9BBD5-0717-4CB9-8E66-0AD33DCFB368}"/>
              </a:ext>
            </a:extLst>
          </p:cNvPr>
          <p:cNvSpPr txBox="1"/>
          <p:nvPr/>
        </p:nvSpPr>
        <p:spPr>
          <a:xfrm>
            <a:off x="1579934" y="2430437"/>
            <a:ext cx="413896" cy="246221"/>
          </a:xfrm>
          <a:prstGeom prst="rect">
            <a:avLst/>
          </a:prstGeom>
          <a:noFill/>
        </p:spPr>
        <p:txBody>
          <a:bodyPr wrap="none" rtlCol="0">
            <a:spAutoFit/>
          </a:bodyPr>
          <a:lstStyle/>
          <a:p>
            <a:r>
              <a:rPr lang="nb-NO" sz="1000" dirty="0"/>
              <a:t>2,54</a:t>
            </a:r>
            <a:endParaRPr lang="en-US" sz="1000" dirty="0"/>
          </a:p>
        </p:txBody>
      </p:sp>
      <p:sp>
        <p:nvSpPr>
          <p:cNvPr id="61" name="TextBox 60">
            <a:extLst>
              <a:ext uri="{FF2B5EF4-FFF2-40B4-BE49-F238E27FC236}">
                <a16:creationId xmlns:a16="http://schemas.microsoft.com/office/drawing/2014/main" id="{F192F330-7A81-4716-BED8-1F5FA6BEE546}"/>
              </a:ext>
            </a:extLst>
          </p:cNvPr>
          <p:cNvSpPr txBox="1"/>
          <p:nvPr/>
        </p:nvSpPr>
        <p:spPr>
          <a:xfrm>
            <a:off x="1351099" y="2173081"/>
            <a:ext cx="348172" cy="246221"/>
          </a:xfrm>
          <a:prstGeom prst="rect">
            <a:avLst/>
          </a:prstGeom>
          <a:noFill/>
        </p:spPr>
        <p:txBody>
          <a:bodyPr wrap="none" rtlCol="0">
            <a:spAutoFit/>
          </a:bodyPr>
          <a:lstStyle/>
          <a:p>
            <a:r>
              <a:rPr lang="nb-NO" sz="1000" dirty="0"/>
              <a:t>2,6</a:t>
            </a:r>
            <a:endParaRPr lang="en-US" sz="1000" dirty="0"/>
          </a:p>
        </p:txBody>
      </p:sp>
      <p:graphicFrame>
        <p:nvGraphicFramePr>
          <p:cNvPr id="63" name="Table 62">
            <a:extLst>
              <a:ext uri="{FF2B5EF4-FFF2-40B4-BE49-F238E27FC236}">
                <a16:creationId xmlns:a16="http://schemas.microsoft.com/office/drawing/2014/main" id="{277E6C2F-9FF7-4457-ADAC-BE47F14A598D}"/>
              </a:ext>
            </a:extLst>
          </p:cNvPr>
          <p:cNvGraphicFramePr>
            <a:graphicFrameLocks noGrp="1"/>
          </p:cNvGraphicFramePr>
          <p:nvPr>
            <p:extLst/>
          </p:nvPr>
        </p:nvGraphicFramePr>
        <p:xfrm>
          <a:off x="6924690" y="1301534"/>
          <a:ext cx="5011339" cy="3276716"/>
        </p:xfrm>
        <a:graphic>
          <a:graphicData uri="http://schemas.openxmlformats.org/drawingml/2006/table">
            <a:tbl>
              <a:tblPr firstRow="1" bandRow="1">
                <a:tableStyleId>{5C22544A-7EE6-4342-B048-85BDC9FD1C3A}</a:tableStyleId>
              </a:tblPr>
              <a:tblGrid>
                <a:gridCol w="952485">
                  <a:extLst>
                    <a:ext uri="{9D8B030D-6E8A-4147-A177-3AD203B41FA5}">
                      <a16:colId xmlns:a16="http://schemas.microsoft.com/office/drawing/2014/main" val="2519103240"/>
                    </a:ext>
                  </a:extLst>
                </a:gridCol>
                <a:gridCol w="828675">
                  <a:extLst>
                    <a:ext uri="{9D8B030D-6E8A-4147-A177-3AD203B41FA5}">
                      <a16:colId xmlns:a16="http://schemas.microsoft.com/office/drawing/2014/main" val="730542394"/>
                    </a:ext>
                  </a:extLst>
                </a:gridCol>
                <a:gridCol w="1762125">
                  <a:extLst>
                    <a:ext uri="{9D8B030D-6E8A-4147-A177-3AD203B41FA5}">
                      <a16:colId xmlns:a16="http://schemas.microsoft.com/office/drawing/2014/main" val="2210732052"/>
                    </a:ext>
                  </a:extLst>
                </a:gridCol>
                <a:gridCol w="1468054">
                  <a:extLst>
                    <a:ext uri="{9D8B030D-6E8A-4147-A177-3AD203B41FA5}">
                      <a16:colId xmlns:a16="http://schemas.microsoft.com/office/drawing/2014/main" val="3976326057"/>
                    </a:ext>
                  </a:extLst>
                </a:gridCol>
              </a:tblGrid>
              <a:tr h="465608">
                <a:tc>
                  <a:txBody>
                    <a:bodyPr/>
                    <a:lstStyle/>
                    <a:p>
                      <a:r>
                        <a:rPr lang="nb-NO" sz="1200" dirty="0"/>
                        <a:t>Øvelse</a:t>
                      </a:r>
                      <a:endParaRPr lang="en-US" sz="1200" dirty="0"/>
                    </a:p>
                  </a:txBody>
                  <a:tcPr/>
                </a:tc>
                <a:tc>
                  <a:txBody>
                    <a:bodyPr/>
                    <a:lstStyle/>
                    <a:p>
                      <a:r>
                        <a:rPr lang="nb-NO" sz="1200" dirty="0"/>
                        <a:t>Fremgang per meter</a:t>
                      </a:r>
                      <a:endParaRPr lang="en-US" sz="1200" dirty="0"/>
                    </a:p>
                  </a:txBody>
                  <a:tcPr/>
                </a:tc>
                <a:tc>
                  <a:txBody>
                    <a:bodyPr/>
                    <a:lstStyle/>
                    <a:p>
                      <a:r>
                        <a:rPr lang="nb-NO" sz="1200" dirty="0"/>
                        <a:t>Fremgangsmål i diskos</a:t>
                      </a:r>
                      <a:endParaRPr lang="en-US" sz="1200" dirty="0"/>
                    </a:p>
                  </a:txBody>
                  <a:tcPr/>
                </a:tc>
                <a:tc>
                  <a:txBody>
                    <a:bodyPr/>
                    <a:lstStyle/>
                    <a:p>
                      <a:r>
                        <a:rPr lang="nb-NO" sz="1200" dirty="0"/>
                        <a:t>Fremgangsbehov</a:t>
                      </a:r>
                      <a:endParaRPr lang="en-US" sz="1200" dirty="0"/>
                    </a:p>
                  </a:txBody>
                  <a:tcPr/>
                </a:tc>
                <a:extLst>
                  <a:ext uri="{0D108BD9-81ED-4DB2-BD59-A6C34878D82A}">
                    <a16:rowId xmlns:a16="http://schemas.microsoft.com/office/drawing/2014/main" val="3926666635"/>
                  </a:ext>
                </a:extLst>
              </a:tr>
              <a:tr h="377660">
                <a:tc>
                  <a:txBody>
                    <a:bodyPr/>
                    <a:lstStyle/>
                    <a:p>
                      <a:r>
                        <a:rPr lang="nb-NO" sz="1200" dirty="0"/>
                        <a:t>Benkpress</a:t>
                      </a:r>
                      <a:endParaRPr lang="en-US" sz="1200" dirty="0"/>
                    </a:p>
                  </a:txBody>
                  <a:tcPr/>
                </a:tc>
                <a:tc>
                  <a:txBody>
                    <a:bodyPr/>
                    <a:lstStyle/>
                    <a:p>
                      <a:r>
                        <a:rPr lang="nb-NO" sz="1200" dirty="0"/>
                        <a:t>3kg</a:t>
                      </a:r>
                      <a:endParaRPr lang="en-US" sz="1200" dirty="0"/>
                    </a:p>
                  </a:txBody>
                  <a:tcPr/>
                </a:tc>
                <a:tc rowSpan="7">
                  <a:txBody>
                    <a:bodyPr/>
                    <a:lstStyle/>
                    <a:p>
                      <a:endParaRPr lang="en-US" sz="1200" dirty="0"/>
                    </a:p>
                  </a:txBody>
                  <a:tcPr/>
                </a:tc>
                <a:tc>
                  <a:txBody>
                    <a:bodyPr/>
                    <a:lstStyle/>
                    <a:p>
                      <a:endParaRPr lang="en-US" sz="1200" dirty="0"/>
                    </a:p>
                  </a:txBody>
                  <a:tcPr/>
                </a:tc>
                <a:extLst>
                  <a:ext uri="{0D108BD9-81ED-4DB2-BD59-A6C34878D82A}">
                    <a16:rowId xmlns:a16="http://schemas.microsoft.com/office/drawing/2014/main" val="1103051651"/>
                  </a:ext>
                </a:extLst>
              </a:tr>
              <a:tr h="377660">
                <a:tc>
                  <a:txBody>
                    <a:bodyPr/>
                    <a:lstStyle/>
                    <a:p>
                      <a:r>
                        <a:rPr lang="nb-NO" sz="1200" dirty="0"/>
                        <a:t>Knebøy</a:t>
                      </a:r>
                      <a:endParaRPr lang="en-US" sz="1200" dirty="0"/>
                    </a:p>
                  </a:txBody>
                  <a:tcPr/>
                </a:tc>
                <a:tc>
                  <a:txBody>
                    <a:bodyPr/>
                    <a:lstStyle/>
                    <a:p>
                      <a:r>
                        <a:rPr lang="nb-NO" sz="1200" dirty="0"/>
                        <a:t>4kg</a:t>
                      </a:r>
                      <a:endParaRPr lang="en-US" sz="1200" dirty="0"/>
                    </a:p>
                  </a:txBody>
                  <a:tcPr/>
                </a:tc>
                <a:tc vMerge="1">
                  <a:txBody>
                    <a:bodyPr/>
                    <a:lstStyle/>
                    <a:p>
                      <a:endParaRPr lang="en-US" sz="1200" dirty="0"/>
                    </a:p>
                  </a:txBody>
                  <a:tcPr/>
                </a:tc>
                <a:tc>
                  <a:txBody>
                    <a:bodyPr/>
                    <a:lstStyle/>
                    <a:p>
                      <a:endParaRPr lang="en-US" sz="1200" dirty="0"/>
                    </a:p>
                  </a:txBody>
                  <a:tcPr/>
                </a:tc>
                <a:extLst>
                  <a:ext uri="{0D108BD9-81ED-4DB2-BD59-A6C34878D82A}">
                    <a16:rowId xmlns:a16="http://schemas.microsoft.com/office/drawing/2014/main" val="1211063343"/>
                  </a:ext>
                </a:extLst>
              </a:tr>
              <a:tr h="377660">
                <a:tc>
                  <a:txBody>
                    <a:bodyPr/>
                    <a:lstStyle/>
                    <a:p>
                      <a:r>
                        <a:rPr lang="nb-NO" sz="1200" dirty="0"/>
                        <a:t>Vending</a:t>
                      </a:r>
                      <a:endParaRPr lang="en-US" sz="1200" dirty="0"/>
                    </a:p>
                  </a:txBody>
                  <a:tcPr/>
                </a:tc>
                <a:tc>
                  <a:txBody>
                    <a:bodyPr/>
                    <a:lstStyle/>
                    <a:p>
                      <a:r>
                        <a:rPr lang="nb-NO" sz="1200" dirty="0"/>
                        <a:t>2,5kg</a:t>
                      </a:r>
                      <a:endParaRPr lang="en-US" sz="1200" dirty="0"/>
                    </a:p>
                  </a:txBody>
                  <a:tcPr/>
                </a:tc>
                <a:tc vMerge="1">
                  <a:txBody>
                    <a:bodyPr/>
                    <a:lstStyle/>
                    <a:p>
                      <a:endParaRPr lang="en-US" sz="1200" dirty="0"/>
                    </a:p>
                  </a:txBody>
                  <a:tcPr/>
                </a:tc>
                <a:tc>
                  <a:txBody>
                    <a:bodyPr/>
                    <a:lstStyle/>
                    <a:p>
                      <a:endParaRPr lang="en-US" sz="1200" dirty="0"/>
                    </a:p>
                  </a:txBody>
                  <a:tcPr/>
                </a:tc>
                <a:extLst>
                  <a:ext uri="{0D108BD9-81ED-4DB2-BD59-A6C34878D82A}">
                    <a16:rowId xmlns:a16="http://schemas.microsoft.com/office/drawing/2014/main" val="1308478159"/>
                  </a:ext>
                </a:extLst>
              </a:tr>
              <a:tr h="377660">
                <a:tc>
                  <a:txBody>
                    <a:bodyPr/>
                    <a:lstStyle/>
                    <a:p>
                      <a:r>
                        <a:rPr lang="nb-NO" sz="1200" dirty="0"/>
                        <a:t>Rykk</a:t>
                      </a:r>
                      <a:endParaRPr lang="en-US" sz="1200" dirty="0"/>
                    </a:p>
                  </a:txBody>
                  <a:tcPr/>
                </a:tc>
                <a:tc>
                  <a:txBody>
                    <a:bodyPr/>
                    <a:lstStyle/>
                    <a:p>
                      <a:r>
                        <a:rPr lang="nb-NO" sz="1200" dirty="0"/>
                        <a:t>2,5kg</a:t>
                      </a:r>
                      <a:endParaRPr lang="en-US" sz="1200" dirty="0"/>
                    </a:p>
                  </a:txBody>
                  <a:tcPr/>
                </a:tc>
                <a:tc vMerge="1">
                  <a:txBody>
                    <a:bodyPr/>
                    <a:lstStyle/>
                    <a:p>
                      <a:endParaRPr lang="en-US" sz="1200" dirty="0"/>
                    </a:p>
                  </a:txBody>
                  <a:tcPr/>
                </a:tc>
                <a:tc>
                  <a:txBody>
                    <a:bodyPr/>
                    <a:lstStyle/>
                    <a:p>
                      <a:endParaRPr lang="en-US" sz="1200" dirty="0"/>
                    </a:p>
                  </a:txBody>
                  <a:tcPr/>
                </a:tc>
                <a:extLst>
                  <a:ext uri="{0D108BD9-81ED-4DB2-BD59-A6C34878D82A}">
                    <a16:rowId xmlns:a16="http://schemas.microsoft.com/office/drawing/2014/main" val="1037878983"/>
                  </a:ext>
                </a:extLst>
              </a:tr>
              <a:tr h="46560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b-NO" sz="1200" dirty="0"/>
                        <a:t>Liakov</a:t>
                      </a:r>
                      <a:endParaRPr lang="en-US" sz="1200" dirty="0"/>
                    </a:p>
                    <a:p>
                      <a:endParaRPr lang="en-US" sz="1200" dirty="0"/>
                    </a:p>
                  </a:txBody>
                  <a:tcPr/>
                </a:tc>
                <a:tc>
                  <a:txBody>
                    <a:bodyPr/>
                    <a:lstStyle/>
                    <a:p>
                      <a:r>
                        <a:rPr lang="nb-NO" sz="1200" dirty="0"/>
                        <a:t>0,5m</a:t>
                      </a:r>
                      <a:endParaRPr lang="en-US" sz="1200" dirty="0"/>
                    </a:p>
                  </a:txBody>
                  <a:tcPr/>
                </a:tc>
                <a:tc vMerge="1">
                  <a:txBody>
                    <a:bodyPr/>
                    <a:lstStyle/>
                    <a:p>
                      <a:endParaRPr lang="en-US" sz="1200" dirty="0"/>
                    </a:p>
                  </a:txBody>
                  <a:tcPr/>
                </a:tc>
                <a:tc>
                  <a:txBody>
                    <a:bodyPr/>
                    <a:lstStyle/>
                    <a:p>
                      <a:endParaRPr lang="en-US" sz="1200" dirty="0"/>
                    </a:p>
                  </a:txBody>
                  <a:tcPr/>
                </a:tc>
                <a:extLst>
                  <a:ext uri="{0D108BD9-81ED-4DB2-BD59-A6C34878D82A}">
                    <a16:rowId xmlns:a16="http://schemas.microsoft.com/office/drawing/2014/main" val="2026201077"/>
                  </a:ext>
                </a:extLst>
              </a:tr>
              <a:tr h="377660">
                <a:tc>
                  <a:txBody>
                    <a:bodyPr/>
                    <a:lstStyle/>
                    <a:p>
                      <a:r>
                        <a:rPr lang="nb-NO" sz="1200" dirty="0"/>
                        <a:t>Stille lengde</a:t>
                      </a:r>
                      <a:endParaRPr lang="en-US" sz="1200" dirty="0"/>
                    </a:p>
                  </a:txBody>
                  <a:tcPr/>
                </a:tc>
                <a:tc>
                  <a:txBody>
                    <a:bodyPr/>
                    <a:lstStyle/>
                    <a:p>
                      <a:r>
                        <a:rPr lang="nb-NO" sz="1200" dirty="0"/>
                        <a:t>3cm</a:t>
                      </a:r>
                      <a:endParaRPr lang="en-US" sz="1200" dirty="0"/>
                    </a:p>
                  </a:txBody>
                  <a:tcPr/>
                </a:tc>
                <a:tc vMerge="1">
                  <a:txBody>
                    <a:bodyPr/>
                    <a:lstStyle/>
                    <a:p>
                      <a:endParaRPr lang="en-US" sz="1200" dirty="0"/>
                    </a:p>
                  </a:txBody>
                  <a:tcPr/>
                </a:tc>
                <a:tc>
                  <a:txBody>
                    <a:bodyPr/>
                    <a:lstStyle/>
                    <a:p>
                      <a:endParaRPr lang="en-US" sz="1200" dirty="0"/>
                    </a:p>
                  </a:txBody>
                  <a:tcPr/>
                </a:tc>
                <a:extLst>
                  <a:ext uri="{0D108BD9-81ED-4DB2-BD59-A6C34878D82A}">
                    <a16:rowId xmlns:a16="http://schemas.microsoft.com/office/drawing/2014/main" val="864014089"/>
                  </a:ext>
                </a:extLst>
              </a:tr>
              <a:tr h="377660">
                <a:tc>
                  <a:txBody>
                    <a:bodyPr/>
                    <a:lstStyle/>
                    <a:p>
                      <a:r>
                        <a:rPr lang="nb-NO" sz="1200" dirty="0"/>
                        <a:t>Sleng</a:t>
                      </a:r>
                      <a:endParaRPr lang="en-US" sz="1200" dirty="0"/>
                    </a:p>
                  </a:txBody>
                  <a:tcPr/>
                </a:tc>
                <a:tc>
                  <a:txBody>
                    <a:bodyPr/>
                    <a:lstStyle/>
                    <a:p>
                      <a:r>
                        <a:rPr lang="nb-NO" sz="1200" dirty="0"/>
                        <a:t>0,7m</a:t>
                      </a:r>
                      <a:endParaRPr lang="en-US" sz="1200" dirty="0"/>
                    </a:p>
                  </a:txBody>
                  <a:tcPr/>
                </a:tc>
                <a:tc vMerge="1">
                  <a:txBody>
                    <a:bodyPr/>
                    <a:lstStyle/>
                    <a:p>
                      <a:endParaRPr lang="en-US" sz="1200" dirty="0"/>
                    </a:p>
                  </a:txBody>
                  <a:tcPr/>
                </a:tc>
                <a:tc>
                  <a:txBody>
                    <a:bodyPr/>
                    <a:lstStyle/>
                    <a:p>
                      <a:endParaRPr lang="en-US" sz="1200" dirty="0"/>
                    </a:p>
                  </a:txBody>
                  <a:tcPr/>
                </a:tc>
                <a:extLst>
                  <a:ext uri="{0D108BD9-81ED-4DB2-BD59-A6C34878D82A}">
                    <a16:rowId xmlns:a16="http://schemas.microsoft.com/office/drawing/2014/main" val="3131465939"/>
                  </a:ext>
                </a:extLst>
              </a:tr>
            </a:tbl>
          </a:graphicData>
        </a:graphic>
      </p:graphicFrame>
      <p:sp>
        <p:nvSpPr>
          <p:cNvPr id="64" name="Rectangle 63">
            <a:extLst>
              <a:ext uri="{FF2B5EF4-FFF2-40B4-BE49-F238E27FC236}">
                <a16:creationId xmlns:a16="http://schemas.microsoft.com/office/drawing/2014/main" id="{188BBF73-4A07-4253-B6E4-F3B49ECCC678}"/>
              </a:ext>
            </a:extLst>
          </p:cNvPr>
          <p:cNvSpPr/>
          <p:nvPr/>
        </p:nvSpPr>
        <p:spPr>
          <a:xfrm>
            <a:off x="9217673" y="2690869"/>
            <a:ext cx="809625" cy="814777"/>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TextBox 68">
            <a:extLst>
              <a:ext uri="{FF2B5EF4-FFF2-40B4-BE49-F238E27FC236}">
                <a16:creationId xmlns:a16="http://schemas.microsoft.com/office/drawing/2014/main" id="{6E1B59E8-8A95-41E9-9BA6-4AD85D1D28B2}"/>
              </a:ext>
            </a:extLst>
          </p:cNvPr>
          <p:cNvSpPr txBox="1"/>
          <p:nvPr/>
        </p:nvSpPr>
        <p:spPr>
          <a:xfrm>
            <a:off x="6942665" y="5016886"/>
            <a:ext cx="5111656" cy="369332"/>
          </a:xfrm>
          <a:prstGeom prst="rect">
            <a:avLst/>
          </a:prstGeom>
          <a:noFill/>
        </p:spPr>
        <p:txBody>
          <a:bodyPr wrap="none" rtlCol="0">
            <a:spAutoFit/>
          </a:bodyPr>
          <a:lstStyle/>
          <a:p>
            <a:r>
              <a:rPr lang="nb-NO" dirty="0"/>
              <a:t>Sterkeste område:  Styrke  |  Eksplosivitet  | Teknikk</a:t>
            </a:r>
            <a:endParaRPr lang="en-US" dirty="0"/>
          </a:p>
        </p:txBody>
      </p:sp>
      <p:sp>
        <p:nvSpPr>
          <p:cNvPr id="70" name="TextBox 69">
            <a:extLst>
              <a:ext uri="{FF2B5EF4-FFF2-40B4-BE49-F238E27FC236}">
                <a16:creationId xmlns:a16="http://schemas.microsoft.com/office/drawing/2014/main" id="{46B5C1EA-151C-4900-9C27-022B975D6B8E}"/>
              </a:ext>
            </a:extLst>
          </p:cNvPr>
          <p:cNvSpPr txBox="1"/>
          <p:nvPr/>
        </p:nvSpPr>
        <p:spPr>
          <a:xfrm>
            <a:off x="6475817" y="5384299"/>
            <a:ext cx="5460213" cy="369332"/>
          </a:xfrm>
          <a:prstGeom prst="rect">
            <a:avLst/>
          </a:prstGeom>
          <a:noFill/>
        </p:spPr>
        <p:txBody>
          <a:bodyPr wrap="none" rtlCol="0">
            <a:spAutoFit/>
          </a:bodyPr>
          <a:lstStyle/>
          <a:p>
            <a:r>
              <a:rPr lang="nb-NO" dirty="0"/>
              <a:t>Innhentingspotensiale:  Styrke  |  Eksplosivitet  | Teknikk</a:t>
            </a:r>
            <a:endParaRPr lang="en-US" dirty="0"/>
          </a:p>
        </p:txBody>
      </p:sp>
      <p:sp>
        <p:nvSpPr>
          <p:cNvPr id="71" name="TextBox 70">
            <a:extLst>
              <a:ext uri="{FF2B5EF4-FFF2-40B4-BE49-F238E27FC236}">
                <a16:creationId xmlns:a16="http://schemas.microsoft.com/office/drawing/2014/main" id="{72E84704-4A32-4567-AF4F-CAAA7CBBFD29}"/>
              </a:ext>
            </a:extLst>
          </p:cNvPr>
          <p:cNvSpPr txBox="1"/>
          <p:nvPr/>
        </p:nvSpPr>
        <p:spPr>
          <a:xfrm>
            <a:off x="3829935" y="76255"/>
            <a:ext cx="5522859" cy="584775"/>
          </a:xfrm>
          <a:prstGeom prst="rect">
            <a:avLst/>
          </a:prstGeom>
          <a:noFill/>
        </p:spPr>
        <p:txBody>
          <a:bodyPr wrap="none" rtlCol="0">
            <a:spAutoFit/>
          </a:bodyPr>
          <a:lstStyle/>
          <a:p>
            <a:r>
              <a:rPr lang="nb-NO" sz="3200" dirty="0"/>
              <a:t>Egenevaluering – Diskos - Jenter</a:t>
            </a:r>
            <a:endParaRPr lang="en-US" sz="3200" dirty="0"/>
          </a:p>
        </p:txBody>
      </p:sp>
      <p:cxnSp>
        <p:nvCxnSpPr>
          <p:cNvPr id="73" name="Straight Connector 72">
            <a:extLst>
              <a:ext uri="{FF2B5EF4-FFF2-40B4-BE49-F238E27FC236}">
                <a16:creationId xmlns:a16="http://schemas.microsoft.com/office/drawing/2014/main" id="{C7F4D089-4945-4E45-B9DB-8F33DE391323}"/>
              </a:ext>
            </a:extLst>
          </p:cNvPr>
          <p:cNvCxnSpPr>
            <a:cxnSpLocks/>
          </p:cNvCxnSpPr>
          <p:nvPr/>
        </p:nvCxnSpPr>
        <p:spPr>
          <a:xfrm>
            <a:off x="6344236" y="804310"/>
            <a:ext cx="66675" cy="5777934"/>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77" name="Straight Connector 76">
            <a:extLst>
              <a:ext uri="{FF2B5EF4-FFF2-40B4-BE49-F238E27FC236}">
                <a16:creationId xmlns:a16="http://schemas.microsoft.com/office/drawing/2014/main" id="{C0558456-D3D0-4721-945E-DC4DF113CFAF}"/>
              </a:ext>
            </a:extLst>
          </p:cNvPr>
          <p:cNvCxnSpPr/>
          <p:nvPr/>
        </p:nvCxnSpPr>
        <p:spPr>
          <a:xfrm>
            <a:off x="6475817" y="4667389"/>
            <a:ext cx="5502067" cy="0"/>
          </a:xfrm>
          <a:prstGeom prst="line">
            <a:avLst/>
          </a:prstGeom>
          <a:ln>
            <a:solidFill>
              <a:schemeClr val="tx1"/>
            </a:solidFill>
            <a:prstDash val="lgDash"/>
          </a:ln>
        </p:spPr>
        <p:style>
          <a:lnRef idx="1">
            <a:schemeClr val="accent1"/>
          </a:lnRef>
          <a:fillRef idx="0">
            <a:schemeClr val="accent1"/>
          </a:fillRef>
          <a:effectRef idx="0">
            <a:schemeClr val="accent1"/>
          </a:effectRef>
          <a:fontRef idx="minor">
            <a:schemeClr val="tx1"/>
          </a:fontRef>
        </p:style>
      </p:cxnSp>
      <p:sp>
        <p:nvSpPr>
          <p:cNvPr id="66" name="TextBox 65">
            <a:extLst>
              <a:ext uri="{FF2B5EF4-FFF2-40B4-BE49-F238E27FC236}">
                <a16:creationId xmlns:a16="http://schemas.microsoft.com/office/drawing/2014/main" id="{82AD9C1B-5780-4C31-A50B-AAE9201CB4E5}"/>
              </a:ext>
            </a:extLst>
          </p:cNvPr>
          <p:cNvSpPr txBox="1"/>
          <p:nvPr/>
        </p:nvSpPr>
        <p:spPr>
          <a:xfrm>
            <a:off x="163391" y="92437"/>
            <a:ext cx="729046" cy="369332"/>
          </a:xfrm>
          <a:prstGeom prst="rect">
            <a:avLst/>
          </a:prstGeom>
          <a:noFill/>
        </p:spPr>
        <p:txBody>
          <a:bodyPr wrap="none" rtlCol="0">
            <a:spAutoFit/>
          </a:bodyPr>
          <a:lstStyle/>
          <a:p>
            <a:r>
              <a:rPr lang="nb-NO" dirty="0"/>
              <a:t>Navn:</a:t>
            </a:r>
            <a:endParaRPr lang="en-US" dirty="0"/>
          </a:p>
        </p:txBody>
      </p:sp>
      <p:sp>
        <p:nvSpPr>
          <p:cNvPr id="67" name="TextBox 66">
            <a:extLst>
              <a:ext uri="{FF2B5EF4-FFF2-40B4-BE49-F238E27FC236}">
                <a16:creationId xmlns:a16="http://schemas.microsoft.com/office/drawing/2014/main" id="{8BBCD68F-C077-472B-BECC-C1EAF2AAE063}"/>
              </a:ext>
            </a:extLst>
          </p:cNvPr>
          <p:cNvSpPr txBox="1"/>
          <p:nvPr/>
        </p:nvSpPr>
        <p:spPr>
          <a:xfrm>
            <a:off x="177282" y="390534"/>
            <a:ext cx="694870" cy="369332"/>
          </a:xfrm>
          <a:prstGeom prst="rect">
            <a:avLst/>
          </a:prstGeom>
          <a:noFill/>
        </p:spPr>
        <p:txBody>
          <a:bodyPr wrap="none" rtlCol="0">
            <a:spAutoFit/>
          </a:bodyPr>
          <a:lstStyle/>
          <a:p>
            <a:r>
              <a:rPr lang="nb-NO" dirty="0"/>
              <a:t>Dato:</a:t>
            </a:r>
            <a:endParaRPr lang="en-US" dirty="0"/>
          </a:p>
        </p:txBody>
      </p:sp>
      <p:sp>
        <p:nvSpPr>
          <p:cNvPr id="68" name="TextBox 67">
            <a:extLst>
              <a:ext uri="{FF2B5EF4-FFF2-40B4-BE49-F238E27FC236}">
                <a16:creationId xmlns:a16="http://schemas.microsoft.com/office/drawing/2014/main" id="{A7A71507-3047-42ED-A24B-E8DCA33E90CE}"/>
              </a:ext>
            </a:extLst>
          </p:cNvPr>
          <p:cNvSpPr txBox="1"/>
          <p:nvPr/>
        </p:nvSpPr>
        <p:spPr>
          <a:xfrm>
            <a:off x="-20002" y="6572746"/>
            <a:ext cx="1027845" cy="276999"/>
          </a:xfrm>
          <a:prstGeom prst="rect">
            <a:avLst/>
          </a:prstGeom>
          <a:noFill/>
        </p:spPr>
        <p:txBody>
          <a:bodyPr wrap="none" rtlCol="0">
            <a:spAutoFit/>
          </a:bodyPr>
          <a:lstStyle/>
          <a:p>
            <a:r>
              <a:rPr lang="nb-NO" sz="600" dirty="0"/>
              <a:t>Magnus Aunevik-Berntsen </a:t>
            </a:r>
          </a:p>
          <a:p>
            <a:r>
              <a:rPr lang="nb-NO" sz="600" dirty="0"/>
              <a:t>Evalueringsskjema v.1</a:t>
            </a:r>
            <a:endParaRPr lang="en-US" sz="600" dirty="0"/>
          </a:p>
        </p:txBody>
      </p:sp>
      <p:sp>
        <p:nvSpPr>
          <p:cNvPr id="2" name="Date Placeholder 1">
            <a:extLst>
              <a:ext uri="{FF2B5EF4-FFF2-40B4-BE49-F238E27FC236}">
                <a16:creationId xmlns:a16="http://schemas.microsoft.com/office/drawing/2014/main" id="{88D936A6-F9DF-48F7-A247-E9D8ED23D6F1}"/>
              </a:ext>
            </a:extLst>
          </p:cNvPr>
          <p:cNvSpPr>
            <a:spLocks noGrp="1"/>
          </p:cNvSpPr>
          <p:nvPr>
            <p:ph type="dt" sz="half" idx="10"/>
          </p:nvPr>
        </p:nvSpPr>
        <p:spPr/>
        <p:txBody>
          <a:bodyPr/>
          <a:lstStyle/>
          <a:p>
            <a:r>
              <a:rPr lang="en-US"/>
              <a:t>02/11/2018</a:t>
            </a:r>
            <a:endParaRPr lang="en-US" dirty="0"/>
          </a:p>
        </p:txBody>
      </p:sp>
      <p:sp>
        <p:nvSpPr>
          <p:cNvPr id="3" name="Footer Placeholder 2">
            <a:extLst>
              <a:ext uri="{FF2B5EF4-FFF2-40B4-BE49-F238E27FC236}">
                <a16:creationId xmlns:a16="http://schemas.microsoft.com/office/drawing/2014/main" id="{97C7D4A3-4A86-480F-B520-F861F3BBBA5A}"/>
              </a:ext>
            </a:extLst>
          </p:cNvPr>
          <p:cNvSpPr>
            <a:spLocks noGrp="1"/>
          </p:cNvSpPr>
          <p:nvPr>
            <p:ph type="ftr" sz="quarter" idx="11"/>
          </p:nvPr>
        </p:nvSpPr>
        <p:spPr/>
        <p:txBody>
          <a:bodyPr/>
          <a:lstStyle/>
          <a:p>
            <a:r>
              <a:rPr lang="nb-NO"/>
              <a:t>Magnus R. Aunevik-Berntsen</a:t>
            </a:r>
            <a:endParaRPr lang="en-US" dirty="0"/>
          </a:p>
        </p:txBody>
      </p:sp>
    </p:spTree>
    <p:extLst>
      <p:ext uri="{BB962C8B-B14F-4D97-AF65-F5344CB8AC3E}">
        <p14:creationId xmlns:p14="http://schemas.microsoft.com/office/powerpoint/2010/main" val="324229533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a:extLst>
              <a:ext uri="{FF2B5EF4-FFF2-40B4-BE49-F238E27FC236}">
                <a16:creationId xmlns:a16="http://schemas.microsoft.com/office/drawing/2014/main" id="{A79CF6B6-19D0-45D3-A45A-74FD89054888}"/>
              </a:ext>
            </a:extLst>
          </p:cNvPr>
          <p:cNvGraphicFramePr>
            <a:graphicFrameLocks/>
          </p:cNvGraphicFramePr>
          <p:nvPr>
            <p:extLst/>
          </p:nvPr>
        </p:nvGraphicFramePr>
        <p:xfrm>
          <a:off x="-667997" y="807606"/>
          <a:ext cx="8634413" cy="5919788"/>
        </p:xfrm>
        <a:graphic>
          <a:graphicData uri="http://schemas.openxmlformats.org/drawingml/2006/chart">
            <c:chart xmlns:c="http://schemas.openxmlformats.org/drawingml/2006/chart" xmlns:r="http://schemas.openxmlformats.org/officeDocument/2006/relationships" r:id="rId2"/>
          </a:graphicData>
        </a:graphic>
      </p:graphicFrame>
      <p:sp>
        <p:nvSpPr>
          <p:cNvPr id="2" name="TextBox 1">
            <a:extLst>
              <a:ext uri="{FF2B5EF4-FFF2-40B4-BE49-F238E27FC236}">
                <a16:creationId xmlns:a16="http://schemas.microsoft.com/office/drawing/2014/main" id="{213932A9-4B8B-4591-B1B6-01BA8B65571F}"/>
              </a:ext>
            </a:extLst>
          </p:cNvPr>
          <p:cNvSpPr txBox="1"/>
          <p:nvPr/>
        </p:nvSpPr>
        <p:spPr>
          <a:xfrm>
            <a:off x="3517167" y="3474103"/>
            <a:ext cx="316112" cy="246221"/>
          </a:xfrm>
          <a:prstGeom prst="rect">
            <a:avLst/>
          </a:prstGeom>
          <a:noFill/>
        </p:spPr>
        <p:txBody>
          <a:bodyPr wrap="none" rtlCol="0">
            <a:spAutoFit/>
          </a:bodyPr>
          <a:lstStyle/>
          <a:p>
            <a:r>
              <a:rPr lang="nb-NO" sz="1000" dirty="0"/>
              <a:t>40</a:t>
            </a:r>
            <a:endParaRPr lang="en-US" sz="1000" dirty="0"/>
          </a:p>
        </p:txBody>
      </p:sp>
      <p:sp>
        <p:nvSpPr>
          <p:cNvPr id="5" name="TextBox 4">
            <a:extLst>
              <a:ext uri="{FF2B5EF4-FFF2-40B4-BE49-F238E27FC236}">
                <a16:creationId xmlns:a16="http://schemas.microsoft.com/office/drawing/2014/main" id="{942369AC-4FF1-4434-AE93-9409E6F77E82}"/>
              </a:ext>
            </a:extLst>
          </p:cNvPr>
          <p:cNvSpPr txBox="1"/>
          <p:nvPr/>
        </p:nvSpPr>
        <p:spPr>
          <a:xfrm>
            <a:off x="3533189" y="3137676"/>
            <a:ext cx="316112" cy="246221"/>
          </a:xfrm>
          <a:prstGeom prst="rect">
            <a:avLst/>
          </a:prstGeom>
          <a:noFill/>
        </p:spPr>
        <p:txBody>
          <a:bodyPr wrap="none" rtlCol="0">
            <a:spAutoFit/>
          </a:bodyPr>
          <a:lstStyle/>
          <a:p>
            <a:r>
              <a:rPr lang="nb-NO" sz="1000" dirty="0"/>
              <a:t>43</a:t>
            </a:r>
            <a:endParaRPr lang="en-US" sz="1000" dirty="0"/>
          </a:p>
        </p:txBody>
      </p:sp>
      <p:sp>
        <p:nvSpPr>
          <p:cNvPr id="6" name="TextBox 5">
            <a:extLst>
              <a:ext uri="{FF2B5EF4-FFF2-40B4-BE49-F238E27FC236}">
                <a16:creationId xmlns:a16="http://schemas.microsoft.com/office/drawing/2014/main" id="{FFF59C54-E0EA-47DB-A0C4-9BAF574EB821}"/>
              </a:ext>
            </a:extLst>
          </p:cNvPr>
          <p:cNvSpPr txBox="1"/>
          <p:nvPr/>
        </p:nvSpPr>
        <p:spPr>
          <a:xfrm>
            <a:off x="3534697" y="2801249"/>
            <a:ext cx="316112" cy="246221"/>
          </a:xfrm>
          <a:prstGeom prst="rect">
            <a:avLst/>
          </a:prstGeom>
          <a:noFill/>
        </p:spPr>
        <p:txBody>
          <a:bodyPr wrap="none" rtlCol="0">
            <a:spAutoFit/>
          </a:bodyPr>
          <a:lstStyle/>
          <a:p>
            <a:r>
              <a:rPr lang="nb-NO" sz="1000" dirty="0"/>
              <a:t>46</a:t>
            </a:r>
            <a:endParaRPr lang="en-US" sz="1000" dirty="0"/>
          </a:p>
        </p:txBody>
      </p:sp>
      <p:sp>
        <p:nvSpPr>
          <p:cNvPr id="7" name="TextBox 6">
            <a:extLst>
              <a:ext uri="{FF2B5EF4-FFF2-40B4-BE49-F238E27FC236}">
                <a16:creationId xmlns:a16="http://schemas.microsoft.com/office/drawing/2014/main" id="{AC929A5F-850E-4F1B-B4D5-B540C04A4FB6}"/>
              </a:ext>
            </a:extLst>
          </p:cNvPr>
          <p:cNvSpPr txBox="1"/>
          <p:nvPr/>
        </p:nvSpPr>
        <p:spPr>
          <a:xfrm>
            <a:off x="3533189" y="2509925"/>
            <a:ext cx="316112" cy="246221"/>
          </a:xfrm>
          <a:prstGeom prst="rect">
            <a:avLst/>
          </a:prstGeom>
          <a:noFill/>
        </p:spPr>
        <p:txBody>
          <a:bodyPr wrap="none" rtlCol="0">
            <a:spAutoFit/>
          </a:bodyPr>
          <a:lstStyle/>
          <a:p>
            <a:r>
              <a:rPr lang="nb-NO" sz="1000" dirty="0"/>
              <a:t>49</a:t>
            </a:r>
            <a:endParaRPr lang="en-US" sz="1000" dirty="0"/>
          </a:p>
        </p:txBody>
      </p:sp>
      <p:sp>
        <p:nvSpPr>
          <p:cNvPr id="8" name="TextBox 7">
            <a:extLst>
              <a:ext uri="{FF2B5EF4-FFF2-40B4-BE49-F238E27FC236}">
                <a16:creationId xmlns:a16="http://schemas.microsoft.com/office/drawing/2014/main" id="{4FCF1131-309B-4B38-9A75-57491A0D75FE}"/>
              </a:ext>
            </a:extLst>
          </p:cNvPr>
          <p:cNvSpPr txBox="1"/>
          <p:nvPr/>
        </p:nvSpPr>
        <p:spPr>
          <a:xfrm>
            <a:off x="3533189" y="2173498"/>
            <a:ext cx="316112" cy="246221"/>
          </a:xfrm>
          <a:prstGeom prst="rect">
            <a:avLst/>
          </a:prstGeom>
          <a:noFill/>
        </p:spPr>
        <p:txBody>
          <a:bodyPr wrap="none" rtlCol="0">
            <a:spAutoFit/>
          </a:bodyPr>
          <a:lstStyle/>
          <a:p>
            <a:r>
              <a:rPr lang="nb-NO" sz="1000" dirty="0"/>
              <a:t>52</a:t>
            </a:r>
            <a:endParaRPr lang="en-US" sz="1000" dirty="0"/>
          </a:p>
        </p:txBody>
      </p:sp>
      <p:sp>
        <p:nvSpPr>
          <p:cNvPr id="9" name="TextBox 8">
            <a:extLst>
              <a:ext uri="{FF2B5EF4-FFF2-40B4-BE49-F238E27FC236}">
                <a16:creationId xmlns:a16="http://schemas.microsoft.com/office/drawing/2014/main" id="{2FDCDD0D-FFE5-4EF8-A196-AEB73DF9B776}"/>
              </a:ext>
            </a:extLst>
          </p:cNvPr>
          <p:cNvSpPr txBox="1"/>
          <p:nvPr/>
        </p:nvSpPr>
        <p:spPr>
          <a:xfrm>
            <a:off x="3533189" y="1848460"/>
            <a:ext cx="316112" cy="246221"/>
          </a:xfrm>
          <a:prstGeom prst="rect">
            <a:avLst/>
          </a:prstGeom>
          <a:noFill/>
        </p:spPr>
        <p:txBody>
          <a:bodyPr wrap="none" rtlCol="0">
            <a:spAutoFit/>
          </a:bodyPr>
          <a:lstStyle/>
          <a:p>
            <a:r>
              <a:rPr lang="nb-NO" sz="1000" dirty="0"/>
              <a:t>55</a:t>
            </a:r>
            <a:endParaRPr lang="en-US" sz="1000" dirty="0"/>
          </a:p>
        </p:txBody>
      </p:sp>
      <p:sp>
        <p:nvSpPr>
          <p:cNvPr id="10" name="TextBox 9">
            <a:extLst>
              <a:ext uri="{FF2B5EF4-FFF2-40B4-BE49-F238E27FC236}">
                <a16:creationId xmlns:a16="http://schemas.microsoft.com/office/drawing/2014/main" id="{0FE3FB85-AEB4-4F13-AC93-11AAF9339E53}"/>
              </a:ext>
            </a:extLst>
          </p:cNvPr>
          <p:cNvSpPr txBox="1"/>
          <p:nvPr/>
        </p:nvSpPr>
        <p:spPr>
          <a:xfrm>
            <a:off x="3533189" y="1545747"/>
            <a:ext cx="316112" cy="246221"/>
          </a:xfrm>
          <a:prstGeom prst="rect">
            <a:avLst/>
          </a:prstGeom>
          <a:noFill/>
        </p:spPr>
        <p:txBody>
          <a:bodyPr wrap="none" rtlCol="0">
            <a:spAutoFit/>
          </a:bodyPr>
          <a:lstStyle/>
          <a:p>
            <a:r>
              <a:rPr lang="nb-NO" sz="1000" dirty="0"/>
              <a:t>58</a:t>
            </a:r>
            <a:endParaRPr lang="en-US" sz="1000" dirty="0"/>
          </a:p>
        </p:txBody>
      </p:sp>
      <p:sp>
        <p:nvSpPr>
          <p:cNvPr id="11" name="TextBox 10">
            <a:extLst>
              <a:ext uri="{FF2B5EF4-FFF2-40B4-BE49-F238E27FC236}">
                <a16:creationId xmlns:a16="http://schemas.microsoft.com/office/drawing/2014/main" id="{5D0F9466-0B75-4BA5-B2B9-0FACEB0EC402}"/>
              </a:ext>
            </a:extLst>
          </p:cNvPr>
          <p:cNvSpPr txBox="1"/>
          <p:nvPr/>
        </p:nvSpPr>
        <p:spPr>
          <a:xfrm>
            <a:off x="3649210" y="1252573"/>
            <a:ext cx="316112" cy="246221"/>
          </a:xfrm>
          <a:prstGeom prst="rect">
            <a:avLst/>
          </a:prstGeom>
          <a:noFill/>
        </p:spPr>
        <p:txBody>
          <a:bodyPr wrap="none" rtlCol="0">
            <a:spAutoFit/>
          </a:bodyPr>
          <a:lstStyle/>
          <a:p>
            <a:r>
              <a:rPr lang="nb-NO" sz="1000" dirty="0"/>
              <a:t>61</a:t>
            </a:r>
            <a:endParaRPr lang="en-US" sz="1000" dirty="0"/>
          </a:p>
        </p:txBody>
      </p:sp>
      <p:sp>
        <p:nvSpPr>
          <p:cNvPr id="12" name="TextBox 11">
            <a:extLst>
              <a:ext uri="{FF2B5EF4-FFF2-40B4-BE49-F238E27FC236}">
                <a16:creationId xmlns:a16="http://schemas.microsoft.com/office/drawing/2014/main" id="{43E57247-2B93-4750-832A-3E4CF533A86A}"/>
              </a:ext>
            </a:extLst>
          </p:cNvPr>
          <p:cNvSpPr txBox="1"/>
          <p:nvPr/>
        </p:nvSpPr>
        <p:spPr>
          <a:xfrm>
            <a:off x="3823194" y="3557001"/>
            <a:ext cx="316112" cy="246221"/>
          </a:xfrm>
          <a:prstGeom prst="rect">
            <a:avLst/>
          </a:prstGeom>
          <a:noFill/>
        </p:spPr>
        <p:txBody>
          <a:bodyPr wrap="none" rtlCol="0">
            <a:spAutoFit/>
          </a:bodyPr>
          <a:lstStyle/>
          <a:p>
            <a:r>
              <a:rPr lang="nb-NO" sz="1000" dirty="0"/>
              <a:t>60</a:t>
            </a:r>
            <a:endParaRPr lang="en-US" sz="1000" dirty="0"/>
          </a:p>
        </p:txBody>
      </p:sp>
      <p:sp>
        <p:nvSpPr>
          <p:cNvPr id="13" name="TextBox 12">
            <a:extLst>
              <a:ext uri="{FF2B5EF4-FFF2-40B4-BE49-F238E27FC236}">
                <a16:creationId xmlns:a16="http://schemas.microsoft.com/office/drawing/2014/main" id="{768D8BF9-7A4E-491C-BBC5-C7698DDBD983}"/>
              </a:ext>
            </a:extLst>
          </p:cNvPr>
          <p:cNvSpPr txBox="1"/>
          <p:nvPr/>
        </p:nvSpPr>
        <p:spPr>
          <a:xfrm>
            <a:off x="4042042" y="3368080"/>
            <a:ext cx="316112" cy="246221"/>
          </a:xfrm>
          <a:prstGeom prst="rect">
            <a:avLst/>
          </a:prstGeom>
          <a:noFill/>
        </p:spPr>
        <p:txBody>
          <a:bodyPr wrap="none" rtlCol="0">
            <a:spAutoFit/>
          </a:bodyPr>
          <a:lstStyle/>
          <a:p>
            <a:r>
              <a:rPr lang="nb-NO" sz="1000" dirty="0"/>
              <a:t>67</a:t>
            </a:r>
            <a:endParaRPr lang="en-US" sz="1000" dirty="0"/>
          </a:p>
        </p:txBody>
      </p:sp>
      <p:sp>
        <p:nvSpPr>
          <p:cNvPr id="14" name="TextBox 13">
            <a:extLst>
              <a:ext uri="{FF2B5EF4-FFF2-40B4-BE49-F238E27FC236}">
                <a16:creationId xmlns:a16="http://schemas.microsoft.com/office/drawing/2014/main" id="{45BC0075-9347-4790-A0FA-8ED95A7DBF5E}"/>
              </a:ext>
            </a:extLst>
          </p:cNvPr>
          <p:cNvSpPr txBox="1"/>
          <p:nvPr/>
        </p:nvSpPr>
        <p:spPr>
          <a:xfrm>
            <a:off x="4254673" y="3153191"/>
            <a:ext cx="316112" cy="246221"/>
          </a:xfrm>
          <a:prstGeom prst="rect">
            <a:avLst/>
          </a:prstGeom>
          <a:noFill/>
        </p:spPr>
        <p:txBody>
          <a:bodyPr wrap="none" rtlCol="0">
            <a:spAutoFit/>
          </a:bodyPr>
          <a:lstStyle/>
          <a:p>
            <a:r>
              <a:rPr lang="nb-NO" sz="1000" dirty="0"/>
              <a:t>75</a:t>
            </a:r>
            <a:endParaRPr lang="en-US" sz="1000" dirty="0"/>
          </a:p>
        </p:txBody>
      </p:sp>
      <p:sp>
        <p:nvSpPr>
          <p:cNvPr id="15" name="TextBox 14">
            <a:extLst>
              <a:ext uri="{FF2B5EF4-FFF2-40B4-BE49-F238E27FC236}">
                <a16:creationId xmlns:a16="http://schemas.microsoft.com/office/drawing/2014/main" id="{59DEF418-5F6F-40BC-B7BE-A4A78AD6D92D}"/>
              </a:ext>
            </a:extLst>
          </p:cNvPr>
          <p:cNvSpPr txBox="1"/>
          <p:nvPr/>
        </p:nvSpPr>
        <p:spPr>
          <a:xfrm>
            <a:off x="4469011" y="2938302"/>
            <a:ext cx="316112" cy="246221"/>
          </a:xfrm>
          <a:prstGeom prst="rect">
            <a:avLst/>
          </a:prstGeom>
          <a:noFill/>
        </p:spPr>
        <p:txBody>
          <a:bodyPr wrap="none" rtlCol="0">
            <a:spAutoFit/>
          </a:bodyPr>
          <a:lstStyle/>
          <a:p>
            <a:r>
              <a:rPr lang="nb-NO" sz="1000" dirty="0"/>
              <a:t>85</a:t>
            </a:r>
            <a:endParaRPr lang="en-US" sz="1000" dirty="0"/>
          </a:p>
        </p:txBody>
      </p:sp>
      <p:sp>
        <p:nvSpPr>
          <p:cNvPr id="16" name="TextBox 15">
            <a:extLst>
              <a:ext uri="{FF2B5EF4-FFF2-40B4-BE49-F238E27FC236}">
                <a16:creationId xmlns:a16="http://schemas.microsoft.com/office/drawing/2014/main" id="{47FBD82F-F0E9-4B15-9D1D-45BF95D79521}"/>
              </a:ext>
            </a:extLst>
          </p:cNvPr>
          <p:cNvSpPr txBox="1"/>
          <p:nvPr/>
        </p:nvSpPr>
        <p:spPr>
          <a:xfrm>
            <a:off x="4649797" y="2756146"/>
            <a:ext cx="381836" cy="246221"/>
          </a:xfrm>
          <a:prstGeom prst="rect">
            <a:avLst/>
          </a:prstGeom>
          <a:noFill/>
        </p:spPr>
        <p:txBody>
          <a:bodyPr wrap="none" rtlCol="0">
            <a:spAutoFit/>
          </a:bodyPr>
          <a:lstStyle/>
          <a:p>
            <a:r>
              <a:rPr lang="nb-NO" sz="1000" dirty="0"/>
              <a:t>100</a:t>
            </a:r>
            <a:endParaRPr lang="en-US" sz="1000" dirty="0"/>
          </a:p>
        </p:txBody>
      </p:sp>
      <p:sp>
        <p:nvSpPr>
          <p:cNvPr id="17" name="TextBox 16">
            <a:extLst>
              <a:ext uri="{FF2B5EF4-FFF2-40B4-BE49-F238E27FC236}">
                <a16:creationId xmlns:a16="http://schemas.microsoft.com/office/drawing/2014/main" id="{08800154-1A36-40B1-A795-5FD01F6795E2}"/>
              </a:ext>
            </a:extLst>
          </p:cNvPr>
          <p:cNvSpPr txBox="1"/>
          <p:nvPr/>
        </p:nvSpPr>
        <p:spPr>
          <a:xfrm>
            <a:off x="4965909" y="2509924"/>
            <a:ext cx="381836" cy="246221"/>
          </a:xfrm>
          <a:prstGeom prst="rect">
            <a:avLst/>
          </a:prstGeom>
          <a:noFill/>
        </p:spPr>
        <p:txBody>
          <a:bodyPr wrap="none" rtlCol="0">
            <a:spAutoFit/>
          </a:bodyPr>
          <a:lstStyle/>
          <a:p>
            <a:r>
              <a:rPr lang="nb-NO" sz="1000" dirty="0"/>
              <a:t>115</a:t>
            </a:r>
            <a:endParaRPr lang="en-US" sz="1000" dirty="0"/>
          </a:p>
        </p:txBody>
      </p:sp>
      <p:sp>
        <p:nvSpPr>
          <p:cNvPr id="18" name="TextBox 17">
            <a:extLst>
              <a:ext uri="{FF2B5EF4-FFF2-40B4-BE49-F238E27FC236}">
                <a16:creationId xmlns:a16="http://schemas.microsoft.com/office/drawing/2014/main" id="{D1FECE2D-6F88-41CD-B7B3-587431446C3A}"/>
              </a:ext>
            </a:extLst>
          </p:cNvPr>
          <p:cNvSpPr txBox="1"/>
          <p:nvPr/>
        </p:nvSpPr>
        <p:spPr>
          <a:xfrm>
            <a:off x="5150216" y="2334704"/>
            <a:ext cx="381836" cy="246221"/>
          </a:xfrm>
          <a:prstGeom prst="rect">
            <a:avLst/>
          </a:prstGeom>
          <a:noFill/>
        </p:spPr>
        <p:txBody>
          <a:bodyPr wrap="none" rtlCol="0">
            <a:spAutoFit/>
          </a:bodyPr>
          <a:lstStyle/>
          <a:p>
            <a:r>
              <a:rPr lang="nb-NO" sz="1000" dirty="0"/>
              <a:t>130</a:t>
            </a:r>
            <a:endParaRPr lang="en-US" sz="1000" dirty="0"/>
          </a:p>
        </p:txBody>
      </p:sp>
      <p:sp>
        <p:nvSpPr>
          <p:cNvPr id="19" name="TextBox 18">
            <a:extLst>
              <a:ext uri="{FF2B5EF4-FFF2-40B4-BE49-F238E27FC236}">
                <a16:creationId xmlns:a16="http://schemas.microsoft.com/office/drawing/2014/main" id="{E8837C79-B65C-4E49-83FA-3161BE51EC98}"/>
              </a:ext>
            </a:extLst>
          </p:cNvPr>
          <p:cNvSpPr txBox="1"/>
          <p:nvPr/>
        </p:nvSpPr>
        <p:spPr>
          <a:xfrm>
            <a:off x="3024336" y="3370899"/>
            <a:ext cx="348172" cy="246221"/>
          </a:xfrm>
          <a:prstGeom prst="rect">
            <a:avLst/>
          </a:prstGeom>
          <a:noFill/>
        </p:spPr>
        <p:txBody>
          <a:bodyPr wrap="none" rtlCol="0">
            <a:spAutoFit/>
          </a:bodyPr>
          <a:lstStyle/>
          <a:p>
            <a:r>
              <a:rPr lang="nb-NO" sz="1000" dirty="0"/>
              <a:t>2,4</a:t>
            </a:r>
            <a:endParaRPr lang="en-US" sz="1000" dirty="0"/>
          </a:p>
        </p:txBody>
      </p:sp>
      <p:sp>
        <p:nvSpPr>
          <p:cNvPr id="20" name="TextBox 19">
            <a:extLst>
              <a:ext uri="{FF2B5EF4-FFF2-40B4-BE49-F238E27FC236}">
                <a16:creationId xmlns:a16="http://schemas.microsoft.com/office/drawing/2014/main" id="{00800EEA-4999-4521-AC32-0CCAFDBB41F1}"/>
              </a:ext>
            </a:extLst>
          </p:cNvPr>
          <p:cNvSpPr txBox="1"/>
          <p:nvPr/>
        </p:nvSpPr>
        <p:spPr>
          <a:xfrm>
            <a:off x="3878428" y="3886120"/>
            <a:ext cx="316112" cy="246221"/>
          </a:xfrm>
          <a:prstGeom prst="rect">
            <a:avLst/>
          </a:prstGeom>
          <a:noFill/>
        </p:spPr>
        <p:txBody>
          <a:bodyPr wrap="none" rtlCol="0">
            <a:spAutoFit/>
          </a:bodyPr>
          <a:lstStyle/>
          <a:p>
            <a:r>
              <a:rPr lang="nb-NO" sz="1000" dirty="0"/>
              <a:t>80</a:t>
            </a:r>
            <a:endParaRPr lang="en-US" sz="1000" dirty="0"/>
          </a:p>
        </p:txBody>
      </p:sp>
      <p:sp>
        <p:nvSpPr>
          <p:cNvPr id="21" name="TextBox 20">
            <a:extLst>
              <a:ext uri="{FF2B5EF4-FFF2-40B4-BE49-F238E27FC236}">
                <a16:creationId xmlns:a16="http://schemas.microsoft.com/office/drawing/2014/main" id="{BBEDFD2B-E43F-4374-996B-93BF0A0F03CD}"/>
              </a:ext>
            </a:extLst>
          </p:cNvPr>
          <p:cNvSpPr txBox="1"/>
          <p:nvPr/>
        </p:nvSpPr>
        <p:spPr>
          <a:xfrm>
            <a:off x="4185584" y="3903921"/>
            <a:ext cx="316112" cy="246221"/>
          </a:xfrm>
          <a:prstGeom prst="rect">
            <a:avLst/>
          </a:prstGeom>
          <a:noFill/>
        </p:spPr>
        <p:txBody>
          <a:bodyPr wrap="none" rtlCol="0">
            <a:spAutoFit/>
          </a:bodyPr>
          <a:lstStyle/>
          <a:p>
            <a:r>
              <a:rPr lang="nb-NO" sz="1000" dirty="0"/>
              <a:t>90</a:t>
            </a:r>
            <a:endParaRPr lang="en-US" sz="1000" dirty="0"/>
          </a:p>
        </p:txBody>
      </p:sp>
      <p:sp>
        <p:nvSpPr>
          <p:cNvPr id="22" name="TextBox 21">
            <a:extLst>
              <a:ext uri="{FF2B5EF4-FFF2-40B4-BE49-F238E27FC236}">
                <a16:creationId xmlns:a16="http://schemas.microsoft.com/office/drawing/2014/main" id="{E0580695-B880-4534-8864-1A8C5F238128}"/>
              </a:ext>
            </a:extLst>
          </p:cNvPr>
          <p:cNvSpPr txBox="1"/>
          <p:nvPr/>
        </p:nvSpPr>
        <p:spPr>
          <a:xfrm>
            <a:off x="5150216" y="4101856"/>
            <a:ext cx="381836" cy="246221"/>
          </a:xfrm>
          <a:prstGeom prst="rect">
            <a:avLst/>
          </a:prstGeom>
          <a:noFill/>
        </p:spPr>
        <p:txBody>
          <a:bodyPr wrap="none" rtlCol="0">
            <a:spAutoFit/>
          </a:bodyPr>
          <a:lstStyle/>
          <a:p>
            <a:r>
              <a:rPr lang="nb-NO" sz="1000" dirty="0"/>
              <a:t>130</a:t>
            </a:r>
            <a:endParaRPr lang="en-US" sz="1000" dirty="0"/>
          </a:p>
        </p:txBody>
      </p:sp>
      <p:sp>
        <p:nvSpPr>
          <p:cNvPr id="23" name="TextBox 22">
            <a:extLst>
              <a:ext uri="{FF2B5EF4-FFF2-40B4-BE49-F238E27FC236}">
                <a16:creationId xmlns:a16="http://schemas.microsoft.com/office/drawing/2014/main" id="{7AE7C2EB-E2F4-4650-B063-4B2C0D8C4CA2}"/>
              </a:ext>
            </a:extLst>
          </p:cNvPr>
          <p:cNvSpPr txBox="1"/>
          <p:nvPr/>
        </p:nvSpPr>
        <p:spPr>
          <a:xfrm>
            <a:off x="4504898" y="3941615"/>
            <a:ext cx="381836" cy="246221"/>
          </a:xfrm>
          <a:prstGeom prst="rect">
            <a:avLst/>
          </a:prstGeom>
          <a:noFill/>
        </p:spPr>
        <p:txBody>
          <a:bodyPr wrap="none" rtlCol="0">
            <a:spAutoFit/>
          </a:bodyPr>
          <a:lstStyle/>
          <a:p>
            <a:r>
              <a:rPr lang="nb-NO" sz="1000" dirty="0"/>
              <a:t>100</a:t>
            </a:r>
            <a:endParaRPr lang="en-US" sz="1000" dirty="0"/>
          </a:p>
        </p:txBody>
      </p:sp>
      <p:sp>
        <p:nvSpPr>
          <p:cNvPr id="24" name="TextBox 23">
            <a:extLst>
              <a:ext uri="{FF2B5EF4-FFF2-40B4-BE49-F238E27FC236}">
                <a16:creationId xmlns:a16="http://schemas.microsoft.com/office/drawing/2014/main" id="{78FA6D09-F0E5-47F1-9191-45C45F6EF263}"/>
              </a:ext>
            </a:extLst>
          </p:cNvPr>
          <p:cNvSpPr txBox="1"/>
          <p:nvPr/>
        </p:nvSpPr>
        <p:spPr>
          <a:xfrm>
            <a:off x="4821010" y="4027029"/>
            <a:ext cx="381836" cy="246221"/>
          </a:xfrm>
          <a:prstGeom prst="rect">
            <a:avLst/>
          </a:prstGeom>
          <a:noFill/>
        </p:spPr>
        <p:txBody>
          <a:bodyPr wrap="none" rtlCol="0">
            <a:spAutoFit/>
          </a:bodyPr>
          <a:lstStyle/>
          <a:p>
            <a:r>
              <a:rPr lang="nb-NO" sz="1000" dirty="0"/>
              <a:t>115</a:t>
            </a:r>
            <a:endParaRPr lang="en-US" sz="1000" dirty="0"/>
          </a:p>
        </p:txBody>
      </p:sp>
      <p:sp>
        <p:nvSpPr>
          <p:cNvPr id="25" name="TextBox 24">
            <a:extLst>
              <a:ext uri="{FF2B5EF4-FFF2-40B4-BE49-F238E27FC236}">
                <a16:creationId xmlns:a16="http://schemas.microsoft.com/office/drawing/2014/main" id="{1924AC2F-6B92-4253-98EF-97752F1D3AE3}"/>
              </a:ext>
            </a:extLst>
          </p:cNvPr>
          <p:cNvSpPr txBox="1"/>
          <p:nvPr/>
        </p:nvSpPr>
        <p:spPr>
          <a:xfrm>
            <a:off x="5453234" y="4149192"/>
            <a:ext cx="381836" cy="246221"/>
          </a:xfrm>
          <a:prstGeom prst="rect">
            <a:avLst/>
          </a:prstGeom>
          <a:noFill/>
        </p:spPr>
        <p:txBody>
          <a:bodyPr wrap="none" rtlCol="0">
            <a:spAutoFit/>
          </a:bodyPr>
          <a:lstStyle/>
          <a:p>
            <a:r>
              <a:rPr lang="nb-NO" sz="1000" dirty="0"/>
              <a:t>142</a:t>
            </a:r>
            <a:endParaRPr lang="en-US" sz="1000" dirty="0"/>
          </a:p>
        </p:txBody>
      </p:sp>
      <p:sp>
        <p:nvSpPr>
          <p:cNvPr id="26" name="TextBox 25">
            <a:extLst>
              <a:ext uri="{FF2B5EF4-FFF2-40B4-BE49-F238E27FC236}">
                <a16:creationId xmlns:a16="http://schemas.microsoft.com/office/drawing/2014/main" id="{5D6787AD-2ABF-445C-B3DE-8769749DCF26}"/>
              </a:ext>
            </a:extLst>
          </p:cNvPr>
          <p:cNvSpPr txBox="1"/>
          <p:nvPr/>
        </p:nvSpPr>
        <p:spPr>
          <a:xfrm>
            <a:off x="5747492" y="4201039"/>
            <a:ext cx="381836" cy="246221"/>
          </a:xfrm>
          <a:prstGeom prst="rect">
            <a:avLst/>
          </a:prstGeom>
          <a:noFill/>
        </p:spPr>
        <p:txBody>
          <a:bodyPr wrap="none" rtlCol="0">
            <a:spAutoFit/>
          </a:bodyPr>
          <a:lstStyle/>
          <a:p>
            <a:r>
              <a:rPr lang="nb-NO" sz="1000" dirty="0"/>
              <a:t>155</a:t>
            </a:r>
            <a:endParaRPr lang="en-US" sz="1000" dirty="0"/>
          </a:p>
        </p:txBody>
      </p:sp>
      <p:sp>
        <p:nvSpPr>
          <p:cNvPr id="27" name="TextBox 26">
            <a:extLst>
              <a:ext uri="{FF2B5EF4-FFF2-40B4-BE49-F238E27FC236}">
                <a16:creationId xmlns:a16="http://schemas.microsoft.com/office/drawing/2014/main" id="{2331A2EC-E45C-4474-99C1-39BCCFE16EFD}"/>
              </a:ext>
            </a:extLst>
          </p:cNvPr>
          <p:cNvSpPr txBox="1"/>
          <p:nvPr/>
        </p:nvSpPr>
        <p:spPr>
          <a:xfrm>
            <a:off x="3724510" y="4135403"/>
            <a:ext cx="316112" cy="246221"/>
          </a:xfrm>
          <a:prstGeom prst="rect">
            <a:avLst/>
          </a:prstGeom>
          <a:noFill/>
        </p:spPr>
        <p:txBody>
          <a:bodyPr wrap="none" rtlCol="0">
            <a:spAutoFit/>
          </a:bodyPr>
          <a:lstStyle/>
          <a:p>
            <a:r>
              <a:rPr lang="nb-NO" sz="1000" dirty="0"/>
              <a:t>75</a:t>
            </a:r>
            <a:endParaRPr lang="en-US" sz="1000" dirty="0"/>
          </a:p>
        </p:txBody>
      </p:sp>
      <p:sp>
        <p:nvSpPr>
          <p:cNvPr id="28" name="TextBox 27">
            <a:extLst>
              <a:ext uri="{FF2B5EF4-FFF2-40B4-BE49-F238E27FC236}">
                <a16:creationId xmlns:a16="http://schemas.microsoft.com/office/drawing/2014/main" id="{E7EE984C-30F0-4744-BAE0-9D4D51677A34}"/>
              </a:ext>
            </a:extLst>
          </p:cNvPr>
          <p:cNvSpPr txBox="1"/>
          <p:nvPr/>
        </p:nvSpPr>
        <p:spPr>
          <a:xfrm>
            <a:off x="3938561" y="4420258"/>
            <a:ext cx="316112" cy="246221"/>
          </a:xfrm>
          <a:prstGeom prst="rect">
            <a:avLst/>
          </a:prstGeom>
          <a:noFill/>
        </p:spPr>
        <p:txBody>
          <a:bodyPr wrap="none" rtlCol="0">
            <a:spAutoFit/>
          </a:bodyPr>
          <a:lstStyle/>
          <a:p>
            <a:r>
              <a:rPr lang="nb-NO" sz="1000" dirty="0"/>
              <a:t>85</a:t>
            </a:r>
            <a:endParaRPr lang="en-US" sz="1000" dirty="0"/>
          </a:p>
        </p:txBody>
      </p:sp>
      <p:sp>
        <p:nvSpPr>
          <p:cNvPr id="29" name="TextBox 28">
            <a:extLst>
              <a:ext uri="{FF2B5EF4-FFF2-40B4-BE49-F238E27FC236}">
                <a16:creationId xmlns:a16="http://schemas.microsoft.com/office/drawing/2014/main" id="{96E0CDE0-A35A-429C-B764-313EC7F4F591}"/>
              </a:ext>
            </a:extLst>
          </p:cNvPr>
          <p:cNvSpPr txBox="1"/>
          <p:nvPr/>
        </p:nvSpPr>
        <p:spPr>
          <a:xfrm>
            <a:off x="4325555" y="5248043"/>
            <a:ext cx="381836" cy="246221"/>
          </a:xfrm>
          <a:prstGeom prst="rect">
            <a:avLst/>
          </a:prstGeom>
          <a:noFill/>
        </p:spPr>
        <p:txBody>
          <a:bodyPr wrap="none" rtlCol="0">
            <a:spAutoFit/>
          </a:bodyPr>
          <a:lstStyle/>
          <a:p>
            <a:r>
              <a:rPr lang="nb-NO" sz="1000" dirty="0"/>
              <a:t>115</a:t>
            </a:r>
            <a:endParaRPr lang="en-US" sz="1000" dirty="0"/>
          </a:p>
        </p:txBody>
      </p:sp>
      <p:sp>
        <p:nvSpPr>
          <p:cNvPr id="30" name="TextBox 29">
            <a:extLst>
              <a:ext uri="{FF2B5EF4-FFF2-40B4-BE49-F238E27FC236}">
                <a16:creationId xmlns:a16="http://schemas.microsoft.com/office/drawing/2014/main" id="{9A191D45-9315-4B6C-B830-459BAE50A162}"/>
              </a:ext>
            </a:extLst>
          </p:cNvPr>
          <p:cNvSpPr txBox="1"/>
          <p:nvPr/>
        </p:nvSpPr>
        <p:spPr>
          <a:xfrm>
            <a:off x="4029515" y="4705113"/>
            <a:ext cx="316112" cy="246221"/>
          </a:xfrm>
          <a:prstGeom prst="rect">
            <a:avLst/>
          </a:prstGeom>
          <a:noFill/>
        </p:spPr>
        <p:txBody>
          <a:bodyPr wrap="none" rtlCol="0">
            <a:spAutoFit/>
          </a:bodyPr>
          <a:lstStyle/>
          <a:p>
            <a:r>
              <a:rPr lang="nb-NO" sz="1000" dirty="0"/>
              <a:t>95</a:t>
            </a:r>
            <a:endParaRPr lang="en-US" sz="1000" dirty="0"/>
          </a:p>
        </p:txBody>
      </p:sp>
      <p:sp>
        <p:nvSpPr>
          <p:cNvPr id="31" name="TextBox 30">
            <a:extLst>
              <a:ext uri="{FF2B5EF4-FFF2-40B4-BE49-F238E27FC236}">
                <a16:creationId xmlns:a16="http://schemas.microsoft.com/office/drawing/2014/main" id="{A270338F-472E-4517-8257-D4E71E6AC5E7}"/>
              </a:ext>
            </a:extLst>
          </p:cNvPr>
          <p:cNvSpPr txBox="1"/>
          <p:nvPr/>
        </p:nvSpPr>
        <p:spPr>
          <a:xfrm>
            <a:off x="4194540" y="4960678"/>
            <a:ext cx="381836" cy="246221"/>
          </a:xfrm>
          <a:prstGeom prst="rect">
            <a:avLst/>
          </a:prstGeom>
          <a:noFill/>
        </p:spPr>
        <p:txBody>
          <a:bodyPr wrap="none" rtlCol="0">
            <a:spAutoFit/>
          </a:bodyPr>
          <a:lstStyle/>
          <a:p>
            <a:r>
              <a:rPr lang="nb-NO" sz="1000" dirty="0"/>
              <a:t>105</a:t>
            </a:r>
            <a:endParaRPr lang="en-US" sz="1000" dirty="0"/>
          </a:p>
        </p:txBody>
      </p:sp>
      <p:sp>
        <p:nvSpPr>
          <p:cNvPr id="32" name="TextBox 31">
            <a:extLst>
              <a:ext uri="{FF2B5EF4-FFF2-40B4-BE49-F238E27FC236}">
                <a16:creationId xmlns:a16="http://schemas.microsoft.com/office/drawing/2014/main" id="{287CB4C6-57CA-40D0-8BEE-09B989608590}"/>
              </a:ext>
            </a:extLst>
          </p:cNvPr>
          <p:cNvSpPr txBox="1"/>
          <p:nvPr/>
        </p:nvSpPr>
        <p:spPr>
          <a:xfrm>
            <a:off x="4491741" y="5535078"/>
            <a:ext cx="381836" cy="246221"/>
          </a:xfrm>
          <a:prstGeom prst="rect">
            <a:avLst/>
          </a:prstGeom>
          <a:noFill/>
        </p:spPr>
        <p:txBody>
          <a:bodyPr wrap="none" rtlCol="0">
            <a:spAutoFit/>
          </a:bodyPr>
          <a:lstStyle/>
          <a:p>
            <a:r>
              <a:rPr lang="nb-NO" sz="1000" dirty="0"/>
              <a:t>125</a:t>
            </a:r>
            <a:endParaRPr lang="en-US" sz="1000" dirty="0"/>
          </a:p>
        </p:txBody>
      </p:sp>
      <p:sp>
        <p:nvSpPr>
          <p:cNvPr id="33" name="TextBox 32">
            <a:extLst>
              <a:ext uri="{FF2B5EF4-FFF2-40B4-BE49-F238E27FC236}">
                <a16:creationId xmlns:a16="http://schemas.microsoft.com/office/drawing/2014/main" id="{2B6616D9-CD28-49D6-9D22-3E4C29B65894}"/>
              </a:ext>
            </a:extLst>
          </p:cNvPr>
          <p:cNvSpPr txBox="1"/>
          <p:nvPr/>
        </p:nvSpPr>
        <p:spPr>
          <a:xfrm>
            <a:off x="4785123" y="6097624"/>
            <a:ext cx="381836" cy="246221"/>
          </a:xfrm>
          <a:prstGeom prst="rect">
            <a:avLst/>
          </a:prstGeom>
          <a:noFill/>
        </p:spPr>
        <p:txBody>
          <a:bodyPr wrap="none" rtlCol="0">
            <a:spAutoFit/>
          </a:bodyPr>
          <a:lstStyle/>
          <a:p>
            <a:r>
              <a:rPr lang="nb-NO" sz="1000" dirty="0"/>
              <a:t>145</a:t>
            </a:r>
            <a:endParaRPr lang="en-US" sz="1000" dirty="0"/>
          </a:p>
        </p:txBody>
      </p:sp>
      <p:sp>
        <p:nvSpPr>
          <p:cNvPr id="34" name="TextBox 33">
            <a:extLst>
              <a:ext uri="{FF2B5EF4-FFF2-40B4-BE49-F238E27FC236}">
                <a16:creationId xmlns:a16="http://schemas.microsoft.com/office/drawing/2014/main" id="{DBD600F3-25A6-41FC-A56A-4F7446F22185}"/>
              </a:ext>
            </a:extLst>
          </p:cNvPr>
          <p:cNvSpPr txBox="1"/>
          <p:nvPr/>
        </p:nvSpPr>
        <p:spPr>
          <a:xfrm>
            <a:off x="4666578" y="5810589"/>
            <a:ext cx="381836" cy="246221"/>
          </a:xfrm>
          <a:prstGeom prst="rect">
            <a:avLst/>
          </a:prstGeom>
          <a:noFill/>
        </p:spPr>
        <p:txBody>
          <a:bodyPr wrap="none" rtlCol="0">
            <a:spAutoFit/>
          </a:bodyPr>
          <a:lstStyle/>
          <a:p>
            <a:r>
              <a:rPr lang="nb-NO" sz="1000" dirty="0"/>
              <a:t>135</a:t>
            </a:r>
            <a:endParaRPr lang="en-US" sz="1000" dirty="0"/>
          </a:p>
        </p:txBody>
      </p:sp>
      <p:sp>
        <p:nvSpPr>
          <p:cNvPr id="35" name="TextBox 34">
            <a:extLst>
              <a:ext uri="{FF2B5EF4-FFF2-40B4-BE49-F238E27FC236}">
                <a16:creationId xmlns:a16="http://schemas.microsoft.com/office/drawing/2014/main" id="{34D822D5-5C35-4096-B622-AAF7739C95F1}"/>
              </a:ext>
            </a:extLst>
          </p:cNvPr>
          <p:cNvSpPr txBox="1"/>
          <p:nvPr/>
        </p:nvSpPr>
        <p:spPr>
          <a:xfrm>
            <a:off x="3408398" y="4224966"/>
            <a:ext cx="316112" cy="246221"/>
          </a:xfrm>
          <a:prstGeom prst="rect">
            <a:avLst/>
          </a:prstGeom>
          <a:noFill/>
        </p:spPr>
        <p:txBody>
          <a:bodyPr wrap="none" rtlCol="0">
            <a:spAutoFit/>
          </a:bodyPr>
          <a:lstStyle/>
          <a:p>
            <a:r>
              <a:rPr lang="nb-NO" sz="1000" dirty="0"/>
              <a:t>55</a:t>
            </a:r>
            <a:endParaRPr lang="en-US" sz="1000" dirty="0"/>
          </a:p>
        </p:txBody>
      </p:sp>
      <p:sp>
        <p:nvSpPr>
          <p:cNvPr id="36" name="TextBox 35">
            <a:extLst>
              <a:ext uri="{FF2B5EF4-FFF2-40B4-BE49-F238E27FC236}">
                <a16:creationId xmlns:a16="http://schemas.microsoft.com/office/drawing/2014/main" id="{37E6B44E-B448-4DD4-9E77-2C1E33B52CA8}"/>
              </a:ext>
            </a:extLst>
          </p:cNvPr>
          <p:cNvSpPr txBox="1"/>
          <p:nvPr/>
        </p:nvSpPr>
        <p:spPr>
          <a:xfrm>
            <a:off x="3250342" y="4491793"/>
            <a:ext cx="316112" cy="246221"/>
          </a:xfrm>
          <a:prstGeom prst="rect">
            <a:avLst/>
          </a:prstGeom>
          <a:noFill/>
        </p:spPr>
        <p:txBody>
          <a:bodyPr wrap="none" rtlCol="0">
            <a:spAutoFit/>
          </a:bodyPr>
          <a:lstStyle/>
          <a:p>
            <a:r>
              <a:rPr lang="nb-NO" sz="1000" dirty="0"/>
              <a:t>60</a:t>
            </a:r>
            <a:endParaRPr lang="en-US" sz="1000" dirty="0"/>
          </a:p>
        </p:txBody>
      </p:sp>
      <p:sp>
        <p:nvSpPr>
          <p:cNvPr id="37" name="TextBox 36">
            <a:extLst>
              <a:ext uri="{FF2B5EF4-FFF2-40B4-BE49-F238E27FC236}">
                <a16:creationId xmlns:a16="http://schemas.microsoft.com/office/drawing/2014/main" id="{EC05924A-C41A-4F41-943B-447F2DBC9C98}"/>
              </a:ext>
            </a:extLst>
          </p:cNvPr>
          <p:cNvSpPr txBox="1"/>
          <p:nvPr/>
        </p:nvSpPr>
        <p:spPr>
          <a:xfrm>
            <a:off x="3010430" y="5083788"/>
            <a:ext cx="316112" cy="246221"/>
          </a:xfrm>
          <a:prstGeom prst="rect">
            <a:avLst/>
          </a:prstGeom>
          <a:noFill/>
        </p:spPr>
        <p:txBody>
          <a:bodyPr wrap="none" rtlCol="0">
            <a:spAutoFit/>
          </a:bodyPr>
          <a:lstStyle/>
          <a:p>
            <a:r>
              <a:rPr lang="nb-NO" sz="1000" dirty="0"/>
              <a:t>75</a:t>
            </a:r>
            <a:endParaRPr lang="en-US" sz="1000" dirty="0"/>
          </a:p>
        </p:txBody>
      </p:sp>
      <p:sp>
        <p:nvSpPr>
          <p:cNvPr id="38" name="TextBox 37">
            <a:extLst>
              <a:ext uri="{FF2B5EF4-FFF2-40B4-BE49-F238E27FC236}">
                <a16:creationId xmlns:a16="http://schemas.microsoft.com/office/drawing/2014/main" id="{D40DB45C-70DF-43D3-AE7C-EB3F83C5E70C}"/>
              </a:ext>
            </a:extLst>
          </p:cNvPr>
          <p:cNvSpPr txBox="1"/>
          <p:nvPr/>
        </p:nvSpPr>
        <p:spPr>
          <a:xfrm>
            <a:off x="3092286" y="4758620"/>
            <a:ext cx="316112" cy="246221"/>
          </a:xfrm>
          <a:prstGeom prst="rect">
            <a:avLst/>
          </a:prstGeom>
          <a:noFill/>
        </p:spPr>
        <p:txBody>
          <a:bodyPr wrap="none" rtlCol="0">
            <a:spAutoFit/>
          </a:bodyPr>
          <a:lstStyle/>
          <a:p>
            <a:r>
              <a:rPr lang="nb-NO" sz="1000" dirty="0"/>
              <a:t>65</a:t>
            </a:r>
            <a:endParaRPr lang="en-US" sz="1000" dirty="0"/>
          </a:p>
        </p:txBody>
      </p:sp>
      <p:sp>
        <p:nvSpPr>
          <p:cNvPr id="39" name="TextBox 38">
            <a:extLst>
              <a:ext uri="{FF2B5EF4-FFF2-40B4-BE49-F238E27FC236}">
                <a16:creationId xmlns:a16="http://schemas.microsoft.com/office/drawing/2014/main" id="{9BC1F860-F8BC-448E-834A-AD50D381FD7D}"/>
              </a:ext>
            </a:extLst>
          </p:cNvPr>
          <p:cNvSpPr txBox="1"/>
          <p:nvPr/>
        </p:nvSpPr>
        <p:spPr>
          <a:xfrm>
            <a:off x="2852374" y="5330009"/>
            <a:ext cx="316112" cy="246221"/>
          </a:xfrm>
          <a:prstGeom prst="rect">
            <a:avLst/>
          </a:prstGeom>
          <a:noFill/>
        </p:spPr>
        <p:txBody>
          <a:bodyPr wrap="none" rtlCol="0">
            <a:spAutoFit/>
          </a:bodyPr>
          <a:lstStyle/>
          <a:p>
            <a:r>
              <a:rPr lang="nb-NO" sz="1000" dirty="0"/>
              <a:t>85</a:t>
            </a:r>
            <a:endParaRPr lang="en-US" sz="1000" dirty="0"/>
          </a:p>
        </p:txBody>
      </p:sp>
      <p:sp>
        <p:nvSpPr>
          <p:cNvPr id="40" name="TextBox 39">
            <a:extLst>
              <a:ext uri="{FF2B5EF4-FFF2-40B4-BE49-F238E27FC236}">
                <a16:creationId xmlns:a16="http://schemas.microsoft.com/office/drawing/2014/main" id="{EC0BA8DE-3319-4254-A0C5-9051F7EE6AB6}"/>
              </a:ext>
            </a:extLst>
          </p:cNvPr>
          <p:cNvSpPr txBox="1"/>
          <p:nvPr/>
        </p:nvSpPr>
        <p:spPr>
          <a:xfrm>
            <a:off x="2694318" y="5656311"/>
            <a:ext cx="316112" cy="246221"/>
          </a:xfrm>
          <a:prstGeom prst="rect">
            <a:avLst/>
          </a:prstGeom>
          <a:noFill/>
        </p:spPr>
        <p:txBody>
          <a:bodyPr wrap="none" rtlCol="0">
            <a:spAutoFit/>
          </a:bodyPr>
          <a:lstStyle/>
          <a:p>
            <a:r>
              <a:rPr lang="nb-NO" sz="1000" dirty="0"/>
              <a:t>95</a:t>
            </a:r>
            <a:endParaRPr lang="en-US" sz="1000" dirty="0"/>
          </a:p>
        </p:txBody>
      </p:sp>
      <p:sp>
        <p:nvSpPr>
          <p:cNvPr id="41" name="TextBox 40">
            <a:extLst>
              <a:ext uri="{FF2B5EF4-FFF2-40B4-BE49-F238E27FC236}">
                <a16:creationId xmlns:a16="http://schemas.microsoft.com/office/drawing/2014/main" id="{AA780AB0-5E53-419A-950B-61CDD42482A5}"/>
              </a:ext>
            </a:extLst>
          </p:cNvPr>
          <p:cNvSpPr txBox="1"/>
          <p:nvPr/>
        </p:nvSpPr>
        <p:spPr>
          <a:xfrm>
            <a:off x="2527721" y="5907407"/>
            <a:ext cx="381836" cy="246221"/>
          </a:xfrm>
          <a:prstGeom prst="rect">
            <a:avLst/>
          </a:prstGeom>
          <a:noFill/>
        </p:spPr>
        <p:txBody>
          <a:bodyPr wrap="none" rtlCol="0">
            <a:spAutoFit/>
          </a:bodyPr>
          <a:lstStyle/>
          <a:p>
            <a:r>
              <a:rPr lang="nb-NO" sz="1000" dirty="0"/>
              <a:t>105</a:t>
            </a:r>
            <a:endParaRPr lang="en-US" sz="1000" dirty="0"/>
          </a:p>
        </p:txBody>
      </p:sp>
      <p:sp>
        <p:nvSpPr>
          <p:cNvPr id="42" name="TextBox 41">
            <a:extLst>
              <a:ext uri="{FF2B5EF4-FFF2-40B4-BE49-F238E27FC236}">
                <a16:creationId xmlns:a16="http://schemas.microsoft.com/office/drawing/2014/main" id="{3D37B9C9-A0F0-4976-9A6E-7A32F317358C}"/>
              </a:ext>
            </a:extLst>
          </p:cNvPr>
          <p:cNvSpPr txBox="1"/>
          <p:nvPr/>
        </p:nvSpPr>
        <p:spPr>
          <a:xfrm>
            <a:off x="2526754" y="6204549"/>
            <a:ext cx="381836" cy="246221"/>
          </a:xfrm>
          <a:prstGeom prst="rect">
            <a:avLst/>
          </a:prstGeom>
          <a:noFill/>
        </p:spPr>
        <p:txBody>
          <a:bodyPr wrap="none" rtlCol="0">
            <a:spAutoFit/>
          </a:bodyPr>
          <a:lstStyle/>
          <a:p>
            <a:r>
              <a:rPr lang="nb-NO" sz="1000" dirty="0"/>
              <a:t>110</a:t>
            </a:r>
            <a:endParaRPr lang="en-US" sz="1000" dirty="0"/>
          </a:p>
        </p:txBody>
      </p:sp>
      <p:sp>
        <p:nvSpPr>
          <p:cNvPr id="43" name="TextBox 42">
            <a:extLst>
              <a:ext uri="{FF2B5EF4-FFF2-40B4-BE49-F238E27FC236}">
                <a16:creationId xmlns:a16="http://schemas.microsoft.com/office/drawing/2014/main" id="{2EA52531-4E61-4B3A-83ED-5200DA19DC7E}"/>
              </a:ext>
            </a:extLst>
          </p:cNvPr>
          <p:cNvSpPr txBox="1"/>
          <p:nvPr/>
        </p:nvSpPr>
        <p:spPr>
          <a:xfrm>
            <a:off x="3141235" y="3999351"/>
            <a:ext cx="316112" cy="246221"/>
          </a:xfrm>
          <a:prstGeom prst="rect">
            <a:avLst/>
          </a:prstGeom>
          <a:noFill/>
        </p:spPr>
        <p:txBody>
          <a:bodyPr wrap="none" rtlCol="0">
            <a:spAutoFit/>
          </a:bodyPr>
          <a:lstStyle/>
          <a:p>
            <a:r>
              <a:rPr lang="nb-NO" sz="1000" dirty="0"/>
              <a:t>16</a:t>
            </a:r>
            <a:endParaRPr lang="en-US" sz="1000" dirty="0"/>
          </a:p>
        </p:txBody>
      </p:sp>
      <p:sp>
        <p:nvSpPr>
          <p:cNvPr id="44" name="TextBox 43">
            <a:extLst>
              <a:ext uri="{FF2B5EF4-FFF2-40B4-BE49-F238E27FC236}">
                <a16:creationId xmlns:a16="http://schemas.microsoft.com/office/drawing/2014/main" id="{D5E036EF-6EEE-4607-BDAF-B8EB5E6BF19F}"/>
              </a:ext>
            </a:extLst>
          </p:cNvPr>
          <p:cNvSpPr txBox="1"/>
          <p:nvPr/>
        </p:nvSpPr>
        <p:spPr>
          <a:xfrm>
            <a:off x="2844124" y="4064725"/>
            <a:ext cx="316112" cy="246221"/>
          </a:xfrm>
          <a:prstGeom prst="rect">
            <a:avLst/>
          </a:prstGeom>
          <a:noFill/>
        </p:spPr>
        <p:txBody>
          <a:bodyPr wrap="none" rtlCol="0">
            <a:spAutoFit/>
          </a:bodyPr>
          <a:lstStyle/>
          <a:p>
            <a:r>
              <a:rPr lang="nb-NO" sz="1000" dirty="0"/>
              <a:t>17</a:t>
            </a:r>
            <a:endParaRPr lang="en-US" sz="1000" dirty="0"/>
          </a:p>
        </p:txBody>
      </p:sp>
      <p:sp>
        <p:nvSpPr>
          <p:cNvPr id="45" name="TextBox 44">
            <a:extLst>
              <a:ext uri="{FF2B5EF4-FFF2-40B4-BE49-F238E27FC236}">
                <a16:creationId xmlns:a16="http://schemas.microsoft.com/office/drawing/2014/main" id="{1A7E1C05-BC6D-4C39-9089-0F0107268051}"/>
              </a:ext>
            </a:extLst>
          </p:cNvPr>
          <p:cNvSpPr txBox="1"/>
          <p:nvPr/>
        </p:nvSpPr>
        <p:spPr>
          <a:xfrm>
            <a:off x="2533195" y="4115646"/>
            <a:ext cx="316112" cy="246221"/>
          </a:xfrm>
          <a:prstGeom prst="rect">
            <a:avLst/>
          </a:prstGeom>
          <a:noFill/>
        </p:spPr>
        <p:txBody>
          <a:bodyPr wrap="none" rtlCol="0">
            <a:spAutoFit/>
          </a:bodyPr>
          <a:lstStyle/>
          <a:p>
            <a:r>
              <a:rPr lang="nb-NO" sz="1000" dirty="0"/>
              <a:t>18</a:t>
            </a:r>
            <a:endParaRPr lang="en-US" sz="1000" dirty="0"/>
          </a:p>
        </p:txBody>
      </p:sp>
      <p:sp>
        <p:nvSpPr>
          <p:cNvPr id="46" name="TextBox 45">
            <a:extLst>
              <a:ext uri="{FF2B5EF4-FFF2-40B4-BE49-F238E27FC236}">
                <a16:creationId xmlns:a16="http://schemas.microsoft.com/office/drawing/2014/main" id="{07A8F8E2-6955-4F11-B63F-8DF61783152D}"/>
              </a:ext>
            </a:extLst>
          </p:cNvPr>
          <p:cNvSpPr txBox="1"/>
          <p:nvPr/>
        </p:nvSpPr>
        <p:spPr>
          <a:xfrm>
            <a:off x="2207464" y="4206866"/>
            <a:ext cx="316112" cy="246221"/>
          </a:xfrm>
          <a:prstGeom prst="rect">
            <a:avLst/>
          </a:prstGeom>
          <a:noFill/>
        </p:spPr>
        <p:txBody>
          <a:bodyPr wrap="none" rtlCol="0">
            <a:spAutoFit/>
          </a:bodyPr>
          <a:lstStyle/>
          <a:p>
            <a:r>
              <a:rPr lang="nb-NO" sz="1000" dirty="0"/>
              <a:t>19</a:t>
            </a:r>
            <a:endParaRPr lang="en-US" sz="1000" dirty="0"/>
          </a:p>
        </p:txBody>
      </p:sp>
      <p:sp>
        <p:nvSpPr>
          <p:cNvPr id="47" name="TextBox 46">
            <a:extLst>
              <a:ext uri="{FF2B5EF4-FFF2-40B4-BE49-F238E27FC236}">
                <a16:creationId xmlns:a16="http://schemas.microsoft.com/office/drawing/2014/main" id="{6901B3DA-B48D-4D6D-9CC0-C77C907D9809}"/>
              </a:ext>
            </a:extLst>
          </p:cNvPr>
          <p:cNvSpPr txBox="1"/>
          <p:nvPr/>
        </p:nvSpPr>
        <p:spPr>
          <a:xfrm>
            <a:off x="1910265" y="4297147"/>
            <a:ext cx="316112" cy="246221"/>
          </a:xfrm>
          <a:prstGeom prst="rect">
            <a:avLst/>
          </a:prstGeom>
          <a:noFill/>
        </p:spPr>
        <p:txBody>
          <a:bodyPr wrap="none" rtlCol="0">
            <a:spAutoFit/>
          </a:bodyPr>
          <a:lstStyle/>
          <a:p>
            <a:r>
              <a:rPr lang="nb-NO" sz="1000" dirty="0"/>
              <a:t>20</a:t>
            </a:r>
            <a:endParaRPr lang="en-US" sz="1000" dirty="0"/>
          </a:p>
        </p:txBody>
      </p:sp>
      <p:sp>
        <p:nvSpPr>
          <p:cNvPr id="48" name="TextBox 47">
            <a:extLst>
              <a:ext uri="{FF2B5EF4-FFF2-40B4-BE49-F238E27FC236}">
                <a16:creationId xmlns:a16="http://schemas.microsoft.com/office/drawing/2014/main" id="{43BCFDFD-CEDA-4A98-A9B0-BEAA4FC9D81D}"/>
              </a:ext>
            </a:extLst>
          </p:cNvPr>
          <p:cNvSpPr txBox="1"/>
          <p:nvPr/>
        </p:nvSpPr>
        <p:spPr>
          <a:xfrm>
            <a:off x="1598456" y="4361867"/>
            <a:ext cx="316112" cy="246221"/>
          </a:xfrm>
          <a:prstGeom prst="rect">
            <a:avLst/>
          </a:prstGeom>
          <a:noFill/>
        </p:spPr>
        <p:txBody>
          <a:bodyPr wrap="none" rtlCol="0">
            <a:spAutoFit/>
          </a:bodyPr>
          <a:lstStyle/>
          <a:p>
            <a:r>
              <a:rPr lang="nb-NO" sz="1000" dirty="0"/>
              <a:t>21</a:t>
            </a:r>
            <a:endParaRPr lang="en-US" sz="1000" dirty="0"/>
          </a:p>
        </p:txBody>
      </p:sp>
      <p:sp>
        <p:nvSpPr>
          <p:cNvPr id="49" name="TextBox 48">
            <a:extLst>
              <a:ext uri="{FF2B5EF4-FFF2-40B4-BE49-F238E27FC236}">
                <a16:creationId xmlns:a16="http://schemas.microsoft.com/office/drawing/2014/main" id="{6EE38428-EA87-4793-B3E6-94ED4A04BA21}"/>
              </a:ext>
            </a:extLst>
          </p:cNvPr>
          <p:cNvSpPr txBox="1"/>
          <p:nvPr/>
        </p:nvSpPr>
        <p:spPr>
          <a:xfrm>
            <a:off x="1362623" y="4447260"/>
            <a:ext cx="316112" cy="246221"/>
          </a:xfrm>
          <a:prstGeom prst="rect">
            <a:avLst/>
          </a:prstGeom>
          <a:noFill/>
        </p:spPr>
        <p:txBody>
          <a:bodyPr wrap="none" rtlCol="0">
            <a:spAutoFit/>
          </a:bodyPr>
          <a:lstStyle/>
          <a:p>
            <a:r>
              <a:rPr lang="nb-NO" sz="1000" dirty="0"/>
              <a:t>22</a:t>
            </a:r>
            <a:endParaRPr lang="en-US" sz="1000" dirty="0"/>
          </a:p>
        </p:txBody>
      </p:sp>
      <p:sp>
        <p:nvSpPr>
          <p:cNvPr id="50" name="TextBox 49">
            <a:extLst>
              <a:ext uri="{FF2B5EF4-FFF2-40B4-BE49-F238E27FC236}">
                <a16:creationId xmlns:a16="http://schemas.microsoft.com/office/drawing/2014/main" id="{9FCB446B-A122-426E-AE5B-53BA1F6D3E01}"/>
              </a:ext>
            </a:extLst>
          </p:cNvPr>
          <p:cNvSpPr txBox="1"/>
          <p:nvPr/>
        </p:nvSpPr>
        <p:spPr>
          <a:xfrm>
            <a:off x="1068293" y="4570370"/>
            <a:ext cx="316112" cy="246221"/>
          </a:xfrm>
          <a:prstGeom prst="rect">
            <a:avLst/>
          </a:prstGeom>
          <a:noFill/>
        </p:spPr>
        <p:txBody>
          <a:bodyPr wrap="none" rtlCol="0">
            <a:spAutoFit/>
          </a:bodyPr>
          <a:lstStyle/>
          <a:p>
            <a:r>
              <a:rPr lang="nb-NO" sz="1000" dirty="0"/>
              <a:t>23</a:t>
            </a:r>
            <a:endParaRPr lang="en-US" sz="1000" dirty="0"/>
          </a:p>
        </p:txBody>
      </p:sp>
      <p:sp>
        <p:nvSpPr>
          <p:cNvPr id="51" name="TextBox 50">
            <a:extLst>
              <a:ext uri="{FF2B5EF4-FFF2-40B4-BE49-F238E27FC236}">
                <a16:creationId xmlns:a16="http://schemas.microsoft.com/office/drawing/2014/main" id="{A7CD5394-91A3-4B53-BA94-10ED215326E4}"/>
              </a:ext>
            </a:extLst>
          </p:cNvPr>
          <p:cNvSpPr txBox="1"/>
          <p:nvPr/>
        </p:nvSpPr>
        <p:spPr>
          <a:xfrm>
            <a:off x="3217077" y="3574091"/>
            <a:ext cx="348172" cy="246221"/>
          </a:xfrm>
          <a:prstGeom prst="rect">
            <a:avLst/>
          </a:prstGeom>
          <a:noFill/>
        </p:spPr>
        <p:txBody>
          <a:bodyPr wrap="none" rtlCol="0">
            <a:spAutoFit/>
          </a:bodyPr>
          <a:lstStyle/>
          <a:p>
            <a:r>
              <a:rPr lang="nb-NO" sz="1000" dirty="0"/>
              <a:t>2,3</a:t>
            </a:r>
            <a:endParaRPr lang="en-US" sz="1000" dirty="0"/>
          </a:p>
        </p:txBody>
      </p:sp>
      <p:sp>
        <p:nvSpPr>
          <p:cNvPr id="52" name="TextBox 51">
            <a:extLst>
              <a:ext uri="{FF2B5EF4-FFF2-40B4-BE49-F238E27FC236}">
                <a16:creationId xmlns:a16="http://schemas.microsoft.com/office/drawing/2014/main" id="{50FD1D69-975E-46C8-B4A9-7884B2E0D13A}"/>
              </a:ext>
            </a:extLst>
          </p:cNvPr>
          <p:cNvSpPr txBox="1"/>
          <p:nvPr/>
        </p:nvSpPr>
        <p:spPr>
          <a:xfrm>
            <a:off x="2769910" y="3159563"/>
            <a:ext cx="348172" cy="246221"/>
          </a:xfrm>
          <a:prstGeom prst="rect">
            <a:avLst/>
          </a:prstGeom>
          <a:noFill/>
        </p:spPr>
        <p:txBody>
          <a:bodyPr wrap="none" rtlCol="0">
            <a:spAutoFit/>
          </a:bodyPr>
          <a:lstStyle/>
          <a:p>
            <a:r>
              <a:rPr lang="nb-NO" sz="1000" dirty="0"/>
              <a:t>2,5</a:t>
            </a:r>
            <a:endParaRPr lang="en-US" sz="1000" dirty="0"/>
          </a:p>
        </p:txBody>
      </p:sp>
      <p:sp>
        <p:nvSpPr>
          <p:cNvPr id="53" name="TextBox 52">
            <a:extLst>
              <a:ext uri="{FF2B5EF4-FFF2-40B4-BE49-F238E27FC236}">
                <a16:creationId xmlns:a16="http://schemas.microsoft.com/office/drawing/2014/main" id="{32935560-215B-442C-BE16-A11B38A12B3D}"/>
              </a:ext>
            </a:extLst>
          </p:cNvPr>
          <p:cNvSpPr txBox="1"/>
          <p:nvPr/>
        </p:nvSpPr>
        <p:spPr>
          <a:xfrm>
            <a:off x="2555572" y="2973472"/>
            <a:ext cx="413896" cy="246221"/>
          </a:xfrm>
          <a:prstGeom prst="rect">
            <a:avLst/>
          </a:prstGeom>
          <a:noFill/>
        </p:spPr>
        <p:txBody>
          <a:bodyPr wrap="none" rtlCol="0">
            <a:spAutoFit/>
          </a:bodyPr>
          <a:lstStyle/>
          <a:p>
            <a:r>
              <a:rPr lang="nb-NO" sz="1000" dirty="0"/>
              <a:t>2,65</a:t>
            </a:r>
            <a:endParaRPr lang="en-US" sz="1000" dirty="0"/>
          </a:p>
        </p:txBody>
      </p:sp>
      <p:sp>
        <p:nvSpPr>
          <p:cNvPr id="54" name="TextBox 53">
            <a:extLst>
              <a:ext uri="{FF2B5EF4-FFF2-40B4-BE49-F238E27FC236}">
                <a16:creationId xmlns:a16="http://schemas.microsoft.com/office/drawing/2014/main" id="{22FC1E70-397A-44C3-B269-FC60B2868E88}"/>
              </a:ext>
            </a:extLst>
          </p:cNvPr>
          <p:cNvSpPr txBox="1"/>
          <p:nvPr/>
        </p:nvSpPr>
        <p:spPr>
          <a:xfrm>
            <a:off x="2304978" y="2758731"/>
            <a:ext cx="348172" cy="246221"/>
          </a:xfrm>
          <a:prstGeom prst="rect">
            <a:avLst/>
          </a:prstGeom>
          <a:noFill/>
        </p:spPr>
        <p:txBody>
          <a:bodyPr wrap="none" rtlCol="0">
            <a:spAutoFit/>
          </a:bodyPr>
          <a:lstStyle/>
          <a:p>
            <a:r>
              <a:rPr lang="nb-NO" sz="1000" dirty="0"/>
              <a:t>2,7</a:t>
            </a:r>
            <a:endParaRPr lang="en-US" sz="1000" dirty="0"/>
          </a:p>
        </p:txBody>
      </p:sp>
      <p:sp>
        <p:nvSpPr>
          <p:cNvPr id="55" name="TextBox 54">
            <a:extLst>
              <a:ext uri="{FF2B5EF4-FFF2-40B4-BE49-F238E27FC236}">
                <a16:creationId xmlns:a16="http://schemas.microsoft.com/office/drawing/2014/main" id="{4FB187EB-BC22-4B67-AAEC-305D50C27C9B}"/>
              </a:ext>
            </a:extLst>
          </p:cNvPr>
          <p:cNvSpPr txBox="1"/>
          <p:nvPr/>
        </p:nvSpPr>
        <p:spPr>
          <a:xfrm>
            <a:off x="2049408" y="2560853"/>
            <a:ext cx="413896" cy="246221"/>
          </a:xfrm>
          <a:prstGeom prst="rect">
            <a:avLst/>
          </a:prstGeom>
          <a:noFill/>
        </p:spPr>
        <p:txBody>
          <a:bodyPr wrap="none" rtlCol="0">
            <a:spAutoFit/>
          </a:bodyPr>
          <a:lstStyle/>
          <a:p>
            <a:r>
              <a:rPr lang="nb-NO" sz="1000" dirty="0"/>
              <a:t>2,85</a:t>
            </a:r>
            <a:endParaRPr lang="en-US" sz="1000" dirty="0"/>
          </a:p>
        </p:txBody>
      </p:sp>
      <p:sp>
        <p:nvSpPr>
          <p:cNvPr id="56" name="TextBox 55">
            <a:extLst>
              <a:ext uri="{FF2B5EF4-FFF2-40B4-BE49-F238E27FC236}">
                <a16:creationId xmlns:a16="http://schemas.microsoft.com/office/drawing/2014/main" id="{8BB6A01E-B73D-443B-8A65-7509969CD902}"/>
              </a:ext>
            </a:extLst>
          </p:cNvPr>
          <p:cNvSpPr txBox="1"/>
          <p:nvPr/>
        </p:nvSpPr>
        <p:spPr>
          <a:xfrm>
            <a:off x="1793838" y="2392602"/>
            <a:ext cx="250390" cy="246221"/>
          </a:xfrm>
          <a:prstGeom prst="rect">
            <a:avLst/>
          </a:prstGeom>
          <a:noFill/>
        </p:spPr>
        <p:txBody>
          <a:bodyPr wrap="none" rtlCol="0">
            <a:spAutoFit/>
          </a:bodyPr>
          <a:lstStyle/>
          <a:p>
            <a:r>
              <a:rPr lang="nb-NO" sz="1000" dirty="0"/>
              <a:t>3</a:t>
            </a:r>
            <a:endParaRPr lang="en-US" sz="1000" dirty="0"/>
          </a:p>
        </p:txBody>
      </p:sp>
      <p:sp>
        <p:nvSpPr>
          <p:cNvPr id="57" name="TextBox 56">
            <a:extLst>
              <a:ext uri="{FF2B5EF4-FFF2-40B4-BE49-F238E27FC236}">
                <a16:creationId xmlns:a16="http://schemas.microsoft.com/office/drawing/2014/main" id="{0A48F7AF-5FBC-40FB-BD80-DB91A2FC9EDE}"/>
              </a:ext>
            </a:extLst>
          </p:cNvPr>
          <p:cNvSpPr txBox="1"/>
          <p:nvPr/>
        </p:nvSpPr>
        <p:spPr>
          <a:xfrm>
            <a:off x="1549564" y="2087382"/>
            <a:ext cx="413896" cy="246221"/>
          </a:xfrm>
          <a:prstGeom prst="rect">
            <a:avLst/>
          </a:prstGeom>
          <a:noFill/>
        </p:spPr>
        <p:txBody>
          <a:bodyPr wrap="none" rtlCol="0">
            <a:spAutoFit/>
          </a:bodyPr>
          <a:lstStyle/>
          <a:p>
            <a:r>
              <a:rPr lang="nb-NO" sz="1000" dirty="0"/>
              <a:t>3,15</a:t>
            </a:r>
            <a:endParaRPr lang="en-US" sz="1000" dirty="0"/>
          </a:p>
        </p:txBody>
      </p:sp>
      <p:sp>
        <p:nvSpPr>
          <p:cNvPr id="58" name="TextBox 57">
            <a:extLst>
              <a:ext uri="{FF2B5EF4-FFF2-40B4-BE49-F238E27FC236}">
                <a16:creationId xmlns:a16="http://schemas.microsoft.com/office/drawing/2014/main" id="{72DF7694-DF60-4859-BDD1-FF6869490B67}"/>
              </a:ext>
            </a:extLst>
          </p:cNvPr>
          <p:cNvSpPr txBox="1"/>
          <p:nvPr/>
        </p:nvSpPr>
        <p:spPr>
          <a:xfrm>
            <a:off x="5377901" y="2094681"/>
            <a:ext cx="381836" cy="246221"/>
          </a:xfrm>
          <a:prstGeom prst="rect">
            <a:avLst/>
          </a:prstGeom>
          <a:noFill/>
        </p:spPr>
        <p:txBody>
          <a:bodyPr wrap="none" rtlCol="0">
            <a:spAutoFit/>
          </a:bodyPr>
          <a:lstStyle/>
          <a:p>
            <a:r>
              <a:rPr lang="nb-NO" sz="1000" dirty="0"/>
              <a:t>145</a:t>
            </a:r>
            <a:endParaRPr lang="en-US" sz="1000" dirty="0"/>
          </a:p>
        </p:txBody>
      </p:sp>
      <p:sp>
        <p:nvSpPr>
          <p:cNvPr id="59" name="TextBox 58">
            <a:extLst>
              <a:ext uri="{FF2B5EF4-FFF2-40B4-BE49-F238E27FC236}">
                <a16:creationId xmlns:a16="http://schemas.microsoft.com/office/drawing/2014/main" id="{59F6B2DA-6182-4906-85E7-6B8DD4F6F086}"/>
              </a:ext>
            </a:extLst>
          </p:cNvPr>
          <p:cNvSpPr txBox="1"/>
          <p:nvPr/>
        </p:nvSpPr>
        <p:spPr>
          <a:xfrm>
            <a:off x="6074510" y="4251580"/>
            <a:ext cx="381836" cy="246221"/>
          </a:xfrm>
          <a:prstGeom prst="rect">
            <a:avLst/>
          </a:prstGeom>
          <a:noFill/>
        </p:spPr>
        <p:txBody>
          <a:bodyPr wrap="none" rtlCol="0">
            <a:spAutoFit/>
          </a:bodyPr>
          <a:lstStyle/>
          <a:p>
            <a:r>
              <a:rPr lang="nb-NO" sz="1000" dirty="0"/>
              <a:t>170</a:t>
            </a:r>
            <a:endParaRPr lang="en-US" sz="1000" dirty="0"/>
          </a:p>
        </p:txBody>
      </p:sp>
      <p:graphicFrame>
        <p:nvGraphicFramePr>
          <p:cNvPr id="60" name="Table 59">
            <a:extLst>
              <a:ext uri="{FF2B5EF4-FFF2-40B4-BE49-F238E27FC236}">
                <a16:creationId xmlns:a16="http://schemas.microsoft.com/office/drawing/2014/main" id="{46BD4BAC-36F8-4400-9F79-BA185B53F21A}"/>
              </a:ext>
            </a:extLst>
          </p:cNvPr>
          <p:cNvGraphicFramePr>
            <a:graphicFrameLocks noGrp="1"/>
          </p:cNvGraphicFramePr>
          <p:nvPr>
            <p:extLst/>
          </p:nvPr>
        </p:nvGraphicFramePr>
        <p:xfrm>
          <a:off x="6924690" y="1301534"/>
          <a:ext cx="5011339" cy="3276716"/>
        </p:xfrm>
        <a:graphic>
          <a:graphicData uri="http://schemas.openxmlformats.org/drawingml/2006/table">
            <a:tbl>
              <a:tblPr firstRow="1" bandRow="1">
                <a:tableStyleId>{5C22544A-7EE6-4342-B048-85BDC9FD1C3A}</a:tableStyleId>
              </a:tblPr>
              <a:tblGrid>
                <a:gridCol w="952485">
                  <a:extLst>
                    <a:ext uri="{9D8B030D-6E8A-4147-A177-3AD203B41FA5}">
                      <a16:colId xmlns:a16="http://schemas.microsoft.com/office/drawing/2014/main" val="2519103240"/>
                    </a:ext>
                  </a:extLst>
                </a:gridCol>
                <a:gridCol w="828675">
                  <a:extLst>
                    <a:ext uri="{9D8B030D-6E8A-4147-A177-3AD203B41FA5}">
                      <a16:colId xmlns:a16="http://schemas.microsoft.com/office/drawing/2014/main" val="730542394"/>
                    </a:ext>
                  </a:extLst>
                </a:gridCol>
                <a:gridCol w="1762125">
                  <a:extLst>
                    <a:ext uri="{9D8B030D-6E8A-4147-A177-3AD203B41FA5}">
                      <a16:colId xmlns:a16="http://schemas.microsoft.com/office/drawing/2014/main" val="2210732052"/>
                    </a:ext>
                  </a:extLst>
                </a:gridCol>
                <a:gridCol w="1468054">
                  <a:extLst>
                    <a:ext uri="{9D8B030D-6E8A-4147-A177-3AD203B41FA5}">
                      <a16:colId xmlns:a16="http://schemas.microsoft.com/office/drawing/2014/main" val="3976326057"/>
                    </a:ext>
                  </a:extLst>
                </a:gridCol>
              </a:tblGrid>
              <a:tr h="465608">
                <a:tc>
                  <a:txBody>
                    <a:bodyPr/>
                    <a:lstStyle/>
                    <a:p>
                      <a:r>
                        <a:rPr lang="nb-NO" sz="1200" dirty="0"/>
                        <a:t>Øvelse</a:t>
                      </a:r>
                      <a:endParaRPr lang="en-US" sz="1200" dirty="0"/>
                    </a:p>
                  </a:txBody>
                  <a:tcPr/>
                </a:tc>
                <a:tc>
                  <a:txBody>
                    <a:bodyPr/>
                    <a:lstStyle/>
                    <a:p>
                      <a:r>
                        <a:rPr lang="nb-NO" sz="1200" dirty="0"/>
                        <a:t>Fremgang per meter</a:t>
                      </a:r>
                      <a:endParaRPr lang="en-US" sz="1200" dirty="0"/>
                    </a:p>
                  </a:txBody>
                  <a:tcPr/>
                </a:tc>
                <a:tc>
                  <a:txBody>
                    <a:bodyPr/>
                    <a:lstStyle/>
                    <a:p>
                      <a:r>
                        <a:rPr lang="nb-NO" sz="1200" dirty="0"/>
                        <a:t>Fremgangsmål i diskos</a:t>
                      </a:r>
                      <a:endParaRPr lang="en-US" sz="1200" dirty="0"/>
                    </a:p>
                  </a:txBody>
                  <a:tcPr/>
                </a:tc>
                <a:tc>
                  <a:txBody>
                    <a:bodyPr/>
                    <a:lstStyle/>
                    <a:p>
                      <a:r>
                        <a:rPr lang="nb-NO" sz="1200" dirty="0"/>
                        <a:t>Fremgangsbehov</a:t>
                      </a:r>
                      <a:endParaRPr lang="en-US" sz="1200" dirty="0"/>
                    </a:p>
                  </a:txBody>
                  <a:tcPr/>
                </a:tc>
                <a:extLst>
                  <a:ext uri="{0D108BD9-81ED-4DB2-BD59-A6C34878D82A}">
                    <a16:rowId xmlns:a16="http://schemas.microsoft.com/office/drawing/2014/main" val="3926666635"/>
                  </a:ext>
                </a:extLst>
              </a:tr>
              <a:tr h="377660">
                <a:tc>
                  <a:txBody>
                    <a:bodyPr/>
                    <a:lstStyle/>
                    <a:p>
                      <a:r>
                        <a:rPr lang="nb-NO" sz="1200" dirty="0"/>
                        <a:t>Benkpress</a:t>
                      </a:r>
                      <a:endParaRPr lang="en-US" sz="1200" dirty="0"/>
                    </a:p>
                  </a:txBody>
                  <a:tcPr/>
                </a:tc>
                <a:tc>
                  <a:txBody>
                    <a:bodyPr/>
                    <a:lstStyle/>
                    <a:p>
                      <a:r>
                        <a:rPr lang="nb-NO" sz="1200" dirty="0"/>
                        <a:t>5kg</a:t>
                      </a:r>
                      <a:endParaRPr lang="en-US" sz="1200" dirty="0"/>
                    </a:p>
                  </a:txBody>
                  <a:tcPr/>
                </a:tc>
                <a:tc rowSpan="7">
                  <a:txBody>
                    <a:bodyPr/>
                    <a:lstStyle/>
                    <a:p>
                      <a:endParaRPr lang="en-US" sz="1200" dirty="0"/>
                    </a:p>
                  </a:txBody>
                  <a:tcPr/>
                </a:tc>
                <a:tc>
                  <a:txBody>
                    <a:bodyPr/>
                    <a:lstStyle/>
                    <a:p>
                      <a:endParaRPr lang="en-US" sz="1200" dirty="0"/>
                    </a:p>
                  </a:txBody>
                  <a:tcPr/>
                </a:tc>
                <a:extLst>
                  <a:ext uri="{0D108BD9-81ED-4DB2-BD59-A6C34878D82A}">
                    <a16:rowId xmlns:a16="http://schemas.microsoft.com/office/drawing/2014/main" val="1103051651"/>
                  </a:ext>
                </a:extLst>
              </a:tr>
              <a:tr h="377660">
                <a:tc>
                  <a:txBody>
                    <a:bodyPr/>
                    <a:lstStyle/>
                    <a:p>
                      <a:r>
                        <a:rPr lang="nb-NO" sz="1200" dirty="0"/>
                        <a:t>Knebøy</a:t>
                      </a:r>
                      <a:endParaRPr lang="en-US" sz="1200" dirty="0"/>
                    </a:p>
                  </a:txBody>
                  <a:tcPr/>
                </a:tc>
                <a:tc>
                  <a:txBody>
                    <a:bodyPr/>
                    <a:lstStyle/>
                    <a:p>
                      <a:r>
                        <a:rPr lang="nb-NO" sz="1200" dirty="0"/>
                        <a:t>4kg</a:t>
                      </a:r>
                      <a:endParaRPr lang="en-US" sz="1200" dirty="0"/>
                    </a:p>
                  </a:txBody>
                  <a:tcPr/>
                </a:tc>
                <a:tc vMerge="1">
                  <a:txBody>
                    <a:bodyPr/>
                    <a:lstStyle/>
                    <a:p>
                      <a:endParaRPr lang="en-US" sz="1200" dirty="0"/>
                    </a:p>
                  </a:txBody>
                  <a:tcPr/>
                </a:tc>
                <a:tc>
                  <a:txBody>
                    <a:bodyPr/>
                    <a:lstStyle/>
                    <a:p>
                      <a:endParaRPr lang="en-US" sz="1200" dirty="0"/>
                    </a:p>
                  </a:txBody>
                  <a:tcPr/>
                </a:tc>
                <a:extLst>
                  <a:ext uri="{0D108BD9-81ED-4DB2-BD59-A6C34878D82A}">
                    <a16:rowId xmlns:a16="http://schemas.microsoft.com/office/drawing/2014/main" val="1211063343"/>
                  </a:ext>
                </a:extLst>
              </a:tr>
              <a:tr h="377660">
                <a:tc>
                  <a:txBody>
                    <a:bodyPr/>
                    <a:lstStyle/>
                    <a:p>
                      <a:r>
                        <a:rPr lang="nb-NO" sz="1200" dirty="0"/>
                        <a:t>Vending</a:t>
                      </a:r>
                      <a:endParaRPr lang="en-US" sz="1200" dirty="0"/>
                    </a:p>
                  </a:txBody>
                  <a:tcPr/>
                </a:tc>
                <a:tc>
                  <a:txBody>
                    <a:bodyPr/>
                    <a:lstStyle/>
                    <a:p>
                      <a:r>
                        <a:rPr lang="nb-NO" sz="1200" dirty="0"/>
                        <a:t>3kg</a:t>
                      </a:r>
                      <a:endParaRPr lang="en-US" sz="1200" dirty="0"/>
                    </a:p>
                  </a:txBody>
                  <a:tcPr/>
                </a:tc>
                <a:tc vMerge="1">
                  <a:txBody>
                    <a:bodyPr/>
                    <a:lstStyle/>
                    <a:p>
                      <a:endParaRPr lang="en-US" sz="1200" dirty="0"/>
                    </a:p>
                  </a:txBody>
                  <a:tcPr/>
                </a:tc>
                <a:tc>
                  <a:txBody>
                    <a:bodyPr/>
                    <a:lstStyle/>
                    <a:p>
                      <a:endParaRPr lang="en-US" sz="1200" dirty="0"/>
                    </a:p>
                  </a:txBody>
                  <a:tcPr/>
                </a:tc>
                <a:extLst>
                  <a:ext uri="{0D108BD9-81ED-4DB2-BD59-A6C34878D82A}">
                    <a16:rowId xmlns:a16="http://schemas.microsoft.com/office/drawing/2014/main" val="1308478159"/>
                  </a:ext>
                </a:extLst>
              </a:tr>
              <a:tr h="377660">
                <a:tc>
                  <a:txBody>
                    <a:bodyPr/>
                    <a:lstStyle/>
                    <a:p>
                      <a:r>
                        <a:rPr lang="nb-NO" sz="1200" dirty="0"/>
                        <a:t>Rykk</a:t>
                      </a:r>
                      <a:endParaRPr lang="en-US" sz="1200" dirty="0"/>
                    </a:p>
                  </a:txBody>
                  <a:tcPr/>
                </a:tc>
                <a:tc>
                  <a:txBody>
                    <a:bodyPr/>
                    <a:lstStyle/>
                    <a:p>
                      <a:r>
                        <a:rPr lang="nb-NO" sz="1200" dirty="0"/>
                        <a:t>3kg</a:t>
                      </a:r>
                      <a:endParaRPr lang="en-US" sz="1200" dirty="0"/>
                    </a:p>
                  </a:txBody>
                  <a:tcPr/>
                </a:tc>
                <a:tc vMerge="1">
                  <a:txBody>
                    <a:bodyPr/>
                    <a:lstStyle/>
                    <a:p>
                      <a:endParaRPr lang="en-US" sz="1200" dirty="0"/>
                    </a:p>
                  </a:txBody>
                  <a:tcPr/>
                </a:tc>
                <a:tc>
                  <a:txBody>
                    <a:bodyPr/>
                    <a:lstStyle/>
                    <a:p>
                      <a:endParaRPr lang="en-US" sz="1200" dirty="0"/>
                    </a:p>
                  </a:txBody>
                  <a:tcPr/>
                </a:tc>
                <a:extLst>
                  <a:ext uri="{0D108BD9-81ED-4DB2-BD59-A6C34878D82A}">
                    <a16:rowId xmlns:a16="http://schemas.microsoft.com/office/drawing/2014/main" val="1037878983"/>
                  </a:ext>
                </a:extLst>
              </a:tr>
              <a:tr h="46560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b-NO" sz="1200" dirty="0"/>
                        <a:t>Liakov</a:t>
                      </a:r>
                      <a:endParaRPr lang="en-US" sz="1200" dirty="0"/>
                    </a:p>
                    <a:p>
                      <a:endParaRPr lang="en-US" sz="1200" dirty="0"/>
                    </a:p>
                  </a:txBody>
                  <a:tcPr/>
                </a:tc>
                <a:tc>
                  <a:txBody>
                    <a:bodyPr/>
                    <a:lstStyle/>
                    <a:p>
                      <a:r>
                        <a:rPr lang="nb-NO" sz="1200" dirty="0"/>
                        <a:t>0,3m</a:t>
                      </a:r>
                      <a:endParaRPr lang="en-US" sz="1200" dirty="0"/>
                    </a:p>
                  </a:txBody>
                  <a:tcPr/>
                </a:tc>
                <a:tc vMerge="1">
                  <a:txBody>
                    <a:bodyPr/>
                    <a:lstStyle/>
                    <a:p>
                      <a:endParaRPr lang="en-US" sz="1200" dirty="0"/>
                    </a:p>
                  </a:txBody>
                  <a:tcPr/>
                </a:tc>
                <a:tc>
                  <a:txBody>
                    <a:bodyPr/>
                    <a:lstStyle/>
                    <a:p>
                      <a:endParaRPr lang="en-US" sz="1200" dirty="0"/>
                    </a:p>
                  </a:txBody>
                  <a:tcPr/>
                </a:tc>
                <a:extLst>
                  <a:ext uri="{0D108BD9-81ED-4DB2-BD59-A6C34878D82A}">
                    <a16:rowId xmlns:a16="http://schemas.microsoft.com/office/drawing/2014/main" val="2026201077"/>
                  </a:ext>
                </a:extLst>
              </a:tr>
              <a:tr h="377660">
                <a:tc>
                  <a:txBody>
                    <a:bodyPr/>
                    <a:lstStyle/>
                    <a:p>
                      <a:r>
                        <a:rPr lang="nb-NO" sz="1200" dirty="0"/>
                        <a:t>Stille lengde</a:t>
                      </a:r>
                      <a:endParaRPr lang="en-US" sz="1200" dirty="0"/>
                    </a:p>
                  </a:txBody>
                  <a:tcPr/>
                </a:tc>
                <a:tc>
                  <a:txBody>
                    <a:bodyPr/>
                    <a:lstStyle/>
                    <a:p>
                      <a:r>
                        <a:rPr lang="nb-NO" sz="1200" dirty="0"/>
                        <a:t>5cm</a:t>
                      </a:r>
                      <a:endParaRPr lang="en-US" sz="1200" dirty="0"/>
                    </a:p>
                  </a:txBody>
                  <a:tcPr/>
                </a:tc>
                <a:tc vMerge="1">
                  <a:txBody>
                    <a:bodyPr/>
                    <a:lstStyle/>
                    <a:p>
                      <a:endParaRPr lang="en-US" sz="1200" dirty="0"/>
                    </a:p>
                  </a:txBody>
                  <a:tcPr/>
                </a:tc>
                <a:tc>
                  <a:txBody>
                    <a:bodyPr/>
                    <a:lstStyle/>
                    <a:p>
                      <a:endParaRPr lang="en-US" sz="1200" dirty="0"/>
                    </a:p>
                  </a:txBody>
                  <a:tcPr/>
                </a:tc>
                <a:extLst>
                  <a:ext uri="{0D108BD9-81ED-4DB2-BD59-A6C34878D82A}">
                    <a16:rowId xmlns:a16="http://schemas.microsoft.com/office/drawing/2014/main" val="864014089"/>
                  </a:ext>
                </a:extLst>
              </a:tr>
              <a:tr h="377660">
                <a:tc>
                  <a:txBody>
                    <a:bodyPr/>
                    <a:lstStyle/>
                    <a:p>
                      <a:r>
                        <a:rPr lang="nb-NO" sz="1200" dirty="0"/>
                        <a:t>Sleng</a:t>
                      </a:r>
                      <a:endParaRPr lang="en-US" sz="1200" dirty="0"/>
                    </a:p>
                  </a:txBody>
                  <a:tcPr/>
                </a:tc>
                <a:tc>
                  <a:txBody>
                    <a:bodyPr/>
                    <a:lstStyle/>
                    <a:p>
                      <a:r>
                        <a:rPr lang="nb-NO" sz="1200" dirty="0"/>
                        <a:t>0,7m</a:t>
                      </a:r>
                      <a:endParaRPr lang="en-US" sz="1200" dirty="0"/>
                    </a:p>
                  </a:txBody>
                  <a:tcPr/>
                </a:tc>
                <a:tc vMerge="1">
                  <a:txBody>
                    <a:bodyPr/>
                    <a:lstStyle/>
                    <a:p>
                      <a:endParaRPr lang="en-US" sz="1200" dirty="0"/>
                    </a:p>
                  </a:txBody>
                  <a:tcPr/>
                </a:tc>
                <a:tc>
                  <a:txBody>
                    <a:bodyPr/>
                    <a:lstStyle/>
                    <a:p>
                      <a:endParaRPr lang="en-US" sz="1200" dirty="0"/>
                    </a:p>
                  </a:txBody>
                  <a:tcPr/>
                </a:tc>
                <a:extLst>
                  <a:ext uri="{0D108BD9-81ED-4DB2-BD59-A6C34878D82A}">
                    <a16:rowId xmlns:a16="http://schemas.microsoft.com/office/drawing/2014/main" val="733408522"/>
                  </a:ext>
                </a:extLst>
              </a:tr>
            </a:tbl>
          </a:graphicData>
        </a:graphic>
      </p:graphicFrame>
      <p:sp>
        <p:nvSpPr>
          <p:cNvPr id="61" name="Rectangle 60">
            <a:extLst>
              <a:ext uri="{FF2B5EF4-FFF2-40B4-BE49-F238E27FC236}">
                <a16:creationId xmlns:a16="http://schemas.microsoft.com/office/drawing/2014/main" id="{D6B328AE-E307-4746-9A53-D550B674833C}"/>
              </a:ext>
            </a:extLst>
          </p:cNvPr>
          <p:cNvSpPr/>
          <p:nvPr/>
        </p:nvSpPr>
        <p:spPr>
          <a:xfrm>
            <a:off x="9202143" y="2730287"/>
            <a:ext cx="809625" cy="814777"/>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TextBox 61">
            <a:extLst>
              <a:ext uri="{FF2B5EF4-FFF2-40B4-BE49-F238E27FC236}">
                <a16:creationId xmlns:a16="http://schemas.microsoft.com/office/drawing/2014/main" id="{BDDAC902-5BEA-4C8C-93E9-19ADFACF78AD}"/>
              </a:ext>
            </a:extLst>
          </p:cNvPr>
          <p:cNvSpPr txBox="1"/>
          <p:nvPr/>
        </p:nvSpPr>
        <p:spPr>
          <a:xfrm>
            <a:off x="7188889" y="5022232"/>
            <a:ext cx="5111656" cy="369332"/>
          </a:xfrm>
          <a:prstGeom prst="rect">
            <a:avLst/>
          </a:prstGeom>
          <a:noFill/>
        </p:spPr>
        <p:txBody>
          <a:bodyPr wrap="none" rtlCol="0">
            <a:spAutoFit/>
          </a:bodyPr>
          <a:lstStyle/>
          <a:p>
            <a:r>
              <a:rPr lang="nb-NO" dirty="0"/>
              <a:t>Sterkeste område:  Styrke  |  Eksplosivitet  | Teknikk</a:t>
            </a:r>
            <a:endParaRPr lang="en-US" dirty="0"/>
          </a:p>
        </p:txBody>
      </p:sp>
      <p:sp>
        <p:nvSpPr>
          <p:cNvPr id="63" name="TextBox 62">
            <a:extLst>
              <a:ext uri="{FF2B5EF4-FFF2-40B4-BE49-F238E27FC236}">
                <a16:creationId xmlns:a16="http://schemas.microsoft.com/office/drawing/2014/main" id="{A4ACE23C-1A21-463A-936A-23CB6C08279F}"/>
              </a:ext>
            </a:extLst>
          </p:cNvPr>
          <p:cNvSpPr txBox="1"/>
          <p:nvPr/>
        </p:nvSpPr>
        <p:spPr>
          <a:xfrm>
            <a:off x="6794873" y="5383492"/>
            <a:ext cx="5460213" cy="369332"/>
          </a:xfrm>
          <a:prstGeom prst="rect">
            <a:avLst/>
          </a:prstGeom>
          <a:noFill/>
        </p:spPr>
        <p:txBody>
          <a:bodyPr wrap="none" rtlCol="0">
            <a:spAutoFit/>
          </a:bodyPr>
          <a:lstStyle/>
          <a:p>
            <a:r>
              <a:rPr lang="nb-NO" dirty="0"/>
              <a:t>Innhentingspotensiale:  Styrke  |  Eksplosivitet  | Teknikk</a:t>
            </a:r>
            <a:endParaRPr lang="en-US" dirty="0"/>
          </a:p>
        </p:txBody>
      </p:sp>
      <p:cxnSp>
        <p:nvCxnSpPr>
          <p:cNvPr id="64" name="Straight Connector 63">
            <a:extLst>
              <a:ext uri="{FF2B5EF4-FFF2-40B4-BE49-F238E27FC236}">
                <a16:creationId xmlns:a16="http://schemas.microsoft.com/office/drawing/2014/main" id="{0E2B9384-0ACF-4516-8798-E77BF95B18FE}"/>
              </a:ext>
            </a:extLst>
          </p:cNvPr>
          <p:cNvCxnSpPr>
            <a:cxnSpLocks/>
          </p:cNvCxnSpPr>
          <p:nvPr/>
        </p:nvCxnSpPr>
        <p:spPr>
          <a:xfrm>
            <a:off x="6575168" y="807606"/>
            <a:ext cx="66675" cy="5777934"/>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65" name="Straight Connector 64">
            <a:extLst>
              <a:ext uri="{FF2B5EF4-FFF2-40B4-BE49-F238E27FC236}">
                <a16:creationId xmlns:a16="http://schemas.microsoft.com/office/drawing/2014/main" id="{F93C94EF-2936-444D-96E4-6443480393A1}"/>
              </a:ext>
            </a:extLst>
          </p:cNvPr>
          <p:cNvCxnSpPr>
            <a:cxnSpLocks/>
          </p:cNvCxnSpPr>
          <p:nvPr/>
        </p:nvCxnSpPr>
        <p:spPr>
          <a:xfrm>
            <a:off x="6689933" y="4723352"/>
            <a:ext cx="5502067" cy="0"/>
          </a:xfrm>
          <a:prstGeom prst="line">
            <a:avLst/>
          </a:prstGeom>
          <a:ln>
            <a:solidFill>
              <a:schemeClr val="tx1"/>
            </a:solidFill>
            <a:prstDash val="lgDash"/>
          </a:ln>
        </p:spPr>
        <p:style>
          <a:lnRef idx="1">
            <a:schemeClr val="accent1"/>
          </a:lnRef>
          <a:fillRef idx="0">
            <a:schemeClr val="accent1"/>
          </a:fillRef>
          <a:effectRef idx="0">
            <a:schemeClr val="accent1"/>
          </a:effectRef>
          <a:fontRef idx="minor">
            <a:schemeClr val="tx1"/>
          </a:fontRef>
        </p:style>
      </p:cxnSp>
      <p:sp>
        <p:nvSpPr>
          <p:cNvPr id="66" name="TextBox 65">
            <a:extLst>
              <a:ext uri="{FF2B5EF4-FFF2-40B4-BE49-F238E27FC236}">
                <a16:creationId xmlns:a16="http://schemas.microsoft.com/office/drawing/2014/main" id="{9EED40EB-1377-4708-AB6A-BA2A855BEBD6}"/>
              </a:ext>
            </a:extLst>
          </p:cNvPr>
          <p:cNvSpPr txBox="1"/>
          <p:nvPr/>
        </p:nvSpPr>
        <p:spPr>
          <a:xfrm>
            <a:off x="3829935" y="76255"/>
            <a:ext cx="5583323" cy="584775"/>
          </a:xfrm>
          <a:prstGeom prst="rect">
            <a:avLst/>
          </a:prstGeom>
          <a:noFill/>
        </p:spPr>
        <p:txBody>
          <a:bodyPr wrap="none" rtlCol="0">
            <a:spAutoFit/>
          </a:bodyPr>
          <a:lstStyle/>
          <a:p>
            <a:r>
              <a:rPr lang="nb-NO" sz="3200" dirty="0"/>
              <a:t>Egenevaluering – Diskos - Gutter</a:t>
            </a:r>
            <a:endParaRPr lang="en-US" sz="3200" dirty="0"/>
          </a:p>
        </p:txBody>
      </p:sp>
      <p:sp>
        <p:nvSpPr>
          <p:cNvPr id="67" name="TextBox 66">
            <a:extLst>
              <a:ext uri="{FF2B5EF4-FFF2-40B4-BE49-F238E27FC236}">
                <a16:creationId xmlns:a16="http://schemas.microsoft.com/office/drawing/2014/main" id="{0243E83D-BEEC-4494-8220-2AE40AE799BA}"/>
              </a:ext>
            </a:extLst>
          </p:cNvPr>
          <p:cNvSpPr txBox="1"/>
          <p:nvPr/>
        </p:nvSpPr>
        <p:spPr>
          <a:xfrm>
            <a:off x="2365520" y="6385639"/>
            <a:ext cx="2531142" cy="307777"/>
          </a:xfrm>
          <a:prstGeom prst="rect">
            <a:avLst/>
          </a:prstGeom>
          <a:noFill/>
        </p:spPr>
        <p:txBody>
          <a:bodyPr wrap="none" rtlCol="0">
            <a:spAutoFit/>
          </a:bodyPr>
          <a:lstStyle/>
          <a:p>
            <a:r>
              <a:rPr lang="nb-NO" sz="1400" dirty="0"/>
              <a:t>Diskosomregning: 5m per 250g</a:t>
            </a:r>
            <a:endParaRPr lang="en-US" sz="1400" dirty="0"/>
          </a:p>
        </p:txBody>
      </p:sp>
      <p:sp>
        <p:nvSpPr>
          <p:cNvPr id="68" name="TextBox 67">
            <a:extLst>
              <a:ext uri="{FF2B5EF4-FFF2-40B4-BE49-F238E27FC236}">
                <a16:creationId xmlns:a16="http://schemas.microsoft.com/office/drawing/2014/main" id="{9B114761-2BB4-4429-B47E-F06532901A66}"/>
              </a:ext>
            </a:extLst>
          </p:cNvPr>
          <p:cNvSpPr txBox="1"/>
          <p:nvPr/>
        </p:nvSpPr>
        <p:spPr>
          <a:xfrm>
            <a:off x="163391" y="92437"/>
            <a:ext cx="729046" cy="369332"/>
          </a:xfrm>
          <a:prstGeom prst="rect">
            <a:avLst/>
          </a:prstGeom>
          <a:noFill/>
        </p:spPr>
        <p:txBody>
          <a:bodyPr wrap="none" rtlCol="0">
            <a:spAutoFit/>
          </a:bodyPr>
          <a:lstStyle/>
          <a:p>
            <a:r>
              <a:rPr lang="nb-NO" dirty="0"/>
              <a:t>Navn:</a:t>
            </a:r>
            <a:endParaRPr lang="en-US" dirty="0"/>
          </a:p>
        </p:txBody>
      </p:sp>
      <p:sp>
        <p:nvSpPr>
          <p:cNvPr id="69" name="TextBox 68">
            <a:extLst>
              <a:ext uri="{FF2B5EF4-FFF2-40B4-BE49-F238E27FC236}">
                <a16:creationId xmlns:a16="http://schemas.microsoft.com/office/drawing/2014/main" id="{1800A41D-AE03-43A7-9D34-E8F75F9EE9FA}"/>
              </a:ext>
            </a:extLst>
          </p:cNvPr>
          <p:cNvSpPr txBox="1"/>
          <p:nvPr/>
        </p:nvSpPr>
        <p:spPr>
          <a:xfrm>
            <a:off x="177282" y="390534"/>
            <a:ext cx="694870" cy="369332"/>
          </a:xfrm>
          <a:prstGeom prst="rect">
            <a:avLst/>
          </a:prstGeom>
          <a:noFill/>
        </p:spPr>
        <p:txBody>
          <a:bodyPr wrap="none" rtlCol="0">
            <a:spAutoFit/>
          </a:bodyPr>
          <a:lstStyle/>
          <a:p>
            <a:r>
              <a:rPr lang="nb-NO" dirty="0"/>
              <a:t>Dato:</a:t>
            </a:r>
            <a:endParaRPr lang="en-US" dirty="0"/>
          </a:p>
        </p:txBody>
      </p:sp>
      <p:sp>
        <p:nvSpPr>
          <p:cNvPr id="70" name="TextBox 69">
            <a:extLst>
              <a:ext uri="{FF2B5EF4-FFF2-40B4-BE49-F238E27FC236}">
                <a16:creationId xmlns:a16="http://schemas.microsoft.com/office/drawing/2014/main" id="{017135BB-60BC-4ED8-B348-431FCBFB0B45}"/>
              </a:ext>
            </a:extLst>
          </p:cNvPr>
          <p:cNvSpPr txBox="1"/>
          <p:nvPr/>
        </p:nvSpPr>
        <p:spPr>
          <a:xfrm>
            <a:off x="-20002" y="6572746"/>
            <a:ext cx="1027845" cy="276999"/>
          </a:xfrm>
          <a:prstGeom prst="rect">
            <a:avLst/>
          </a:prstGeom>
          <a:noFill/>
        </p:spPr>
        <p:txBody>
          <a:bodyPr wrap="none" rtlCol="0">
            <a:spAutoFit/>
          </a:bodyPr>
          <a:lstStyle/>
          <a:p>
            <a:r>
              <a:rPr lang="nb-NO" sz="600" dirty="0"/>
              <a:t>Magnus Aunevik-Berntsen </a:t>
            </a:r>
          </a:p>
          <a:p>
            <a:r>
              <a:rPr lang="nb-NO" sz="600" dirty="0"/>
              <a:t>Evalueringsskjema v.1</a:t>
            </a:r>
            <a:endParaRPr lang="en-US" sz="600" dirty="0"/>
          </a:p>
        </p:txBody>
      </p:sp>
      <p:sp>
        <p:nvSpPr>
          <p:cNvPr id="3" name="Date Placeholder 2">
            <a:extLst>
              <a:ext uri="{FF2B5EF4-FFF2-40B4-BE49-F238E27FC236}">
                <a16:creationId xmlns:a16="http://schemas.microsoft.com/office/drawing/2014/main" id="{52719C98-D898-4F94-AE55-04BD7494B246}"/>
              </a:ext>
            </a:extLst>
          </p:cNvPr>
          <p:cNvSpPr>
            <a:spLocks noGrp="1"/>
          </p:cNvSpPr>
          <p:nvPr>
            <p:ph type="dt" sz="half" idx="10"/>
          </p:nvPr>
        </p:nvSpPr>
        <p:spPr/>
        <p:txBody>
          <a:bodyPr/>
          <a:lstStyle/>
          <a:p>
            <a:r>
              <a:rPr lang="en-US"/>
              <a:t>02/11/2018</a:t>
            </a:r>
            <a:endParaRPr lang="en-US" dirty="0"/>
          </a:p>
        </p:txBody>
      </p:sp>
      <p:sp>
        <p:nvSpPr>
          <p:cNvPr id="71" name="Footer Placeholder 70">
            <a:extLst>
              <a:ext uri="{FF2B5EF4-FFF2-40B4-BE49-F238E27FC236}">
                <a16:creationId xmlns:a16="http://schemas.microsoft.com/office/drawing/2014/main" id="{DB984C8C-4A3C-4B88-9350-6A177FDDBCB4}"/>
              </a:ext>
            </a:extLst>
          </p:cNvPr>
          <p:cNvSpPr>
            <a:spLocks noGrp="1"/>
          </p:cNvSpPr>
          <p:nvPr>
            <p:ph type="ftr" sz="quarter" idx="11"/>
          </p:nvPr>
        </p:nvSpPr>
        <p:spPr/>
        <p:txBody>
          <a:bodyPr/>
          <a:lstStyle/>
          <a:p>
            <a:r>
              <a:rPr lang="nb-NO"/>
              <a:t>Magnus R. Aunevik-Berntsen</a:t>
            </a:r>
            <a:endParaRPr lang="en-US" dirty="0"/>
          </a:p>
        </p:txBody>
      </p:sp>
    </p:spTree>
    <p:extLst>
      <p:ext uri="{BB962C8B-B14F-4D97-AF65-F5344CB8AC3E}">
        <p14:creationId xmlns:p14="http://schemas.microsoft.com/office/powerpoint/2010/main" val="66849293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hart 4">
            <a:extLst>
              <a:ext uri="{FF2B5EF4-FFF2-40B4-BE49-F238E27FC236}">
                <a16:creationId xmlns:a16="http://schemas.microsoft.com/office/drawing/2014/main" id="{CFF01E50-EB09-4E8C-BFC4-C71984B13FEB}"/>
              </a:ext>
            </a:extLst>
          </p:cNvPr>
          <p:cNvGraphicFramePr>
            <a:graphicFrameLocks/>
          </p:cNvGraphicFramePr>
          <p:nvPr>
            <p:extLst/>
          </p:nvPr>
        </p:nvGraphicFramePr>
        <p:xfrm>
          <a:off x="-1388952" y="350105"/>
          <a:ext cx="9506585" cy="6316824"/>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3" name="Table 2">
            <a:extLst>
              <a:ext uri="{FF2B5EF4-FFF2-40B4-BE49-F238E27FC236}">
                <a16:creationId xmlns:a16="http://schemas.microsoft.com/office/drawing/2014/main" id="{970BBEAC-21E4-4102-BF19-3C06B59F804D}"/>
              </a:ext>
            </a:extLst>
          </p:cNvPr>
          <p:cNvGraphicFramePr>
            <a:graphicFrameLocks noGrp="1"/>
          </p:cNvGraphicFramePr>
          <p:nvPr>
            <p:extLst/>
          </p:nvPr>
        </p:nvGraphicFramePr>
        <p:xfrm>
          <a:off x="6924690" y="1301534"/>
          <a:ext cx="5011339" cy="2521396"/>
        </p:xfrm>
        <a:graphic>
          <a:graphicData uri="http://schemas.openxmlformats.org/drawingml/2006/table">
            <a:tbl>
              <a:tblPr firstRow="1" bandRow="1">
                <a:tableStyleId>{5C22544A-7EE6-4342-B048-85BDC9FD1C3A}</a:tableStyleId>
              </a:tblPr>
              <a:tblGrid>
                <a:gridCol w="952485">
                  <a:extLst>
                    <a:ext uri="{9D8B030D-6E8A-4147-A177-3AD203B41FA5}">
                      <a16:colId xmlns:a16="http://schemas.microsoft.com/office/drawing/2014/main" val="2519103240"/>
                    </a:ext>
                  </a:extLst>
                </a:gridCol>
                <a:gridCol w="828675">
                  <a:extLst>
                    <a:ext uri="{9D8B030D-6E8A-4147-A177-3AD203B41FA5}">
                      <a16:colId xmlns:a16="http://schemas.microsoft.com/office/drawing/2014/main" val="730542394"/>
                    </a:ext>
                  </a:extLst>
                </a:gridCol>
                <a:gridCol w="1762125">
                  <a:extLst>
                    <a:ext uri="{9D8B030D-6E8A-4147-A177-3AD203B41FA5}">
                      <a16:colId xmlns:a16="http://schemas.microsoft.com/office/drawing/2014/main" val="2210732052"/>
                    </a:ext>
                  </a:extLst>
                </a:gridCol>
                <a:gridCol w="1468054">
                  <a:extLst>
                    <a:ext uri="{9D8B030D-6E8A-4147-A177-3AD203B41FA5}">
                      <a16:colId xmlns:a16="http://schemas.microsoft.com/office/drawing/2014/main" val="3976326057"/>
                    </a:ext>
                  </a:extLst>
                </a:gridCol>
              </a:tblGrid>
              <a:tr h="465608">
                <a:tc>
                  <a:txBody>
                    <a:bodyPr/>
                    <a:lstStyle/>
                    <a:p>
                      <a:r>
                        <a:rPr lang="nb-NO" sz="1200" dirty="0"/>
                        <a:t>Øvelse</a:t>
                      </a:r>
                      <a:endParaRPr lang="en-US" sz="1200" dirty="0"/>
                    </a:p>
                  </a:txBody>
                  <a:tcPr/>
                </a:tc>
                <a:tc>
                  <a:txBody>
                    <a:bodyPr/>
                    <a:lstStyle/>
                    <a:p>
                      <a:r>
                        <a:rPr lang="nb-NO" sz="1200" dirty="0"/>
                        <a:t>Fremgang per meter</a:t>
                      </a:r>
                      <a:endParaRPr lang="en-US" sz="1200" dirty="0"/>
                    </a:p>
                  </a:txBody>
                  <a:tcPr/>
                </a:tc>
                <a:tc>
                  <a:txBody>
                    <a:bodyPr/>
                    <a:lstStyle/>
                    <a:p>
                      <a:r>
                        <a:rPr lang="nb-NO" sz="1200" dirty="0"/>
                        <a:t>Fremgangsmål i slegge</a:t>
                      </a:r>
                      <a:endParaRPr lang="en-US" sz="1200" dirty="0"/>
                    </a:p>
                  </a:txBody>
                  <a:tcPr/>
                </a:tc>
                <a:tc>
                  <a:txBody>
                    <a:bodyPr/>
                    <a:lstStyle/>
                    <a:p>
                      <a:r>
                        <a:rPr lang="nb-NO" sz="1200" dirty="0"/>
                        <a:t>Fremgangsbehov</a:t>
                      </a:r>
                      <a:endParaRPr lang="en-US" sz="1200" dirty="0"/>
                    </a:p>
                  </a:txBody>
                  <a:tcPr/>
                </a:tc>
                <a:extLst>
                  <a:ext uri="{0D108BD9-81ED-4DB2-BD59-A6C34878D82A}">
                    <a16:rowId xmlns:a16="http://schemas.microsoft.com/office/drawing/2014/main" val="3926666635"/>
                  </a:ext>
                </a:extLst>
              </a:tr>
              <a:tr h="377660">
                <a:tc>
                  <a:txBody>
                    <a:bodyPr/>
                    <a:lstStyle/>
                    <a:p>
                      <a:r>
                        <a:rPr lang="nb-NO" sz="1200" dirty="0"/>
                        <a:t>Knebøy</a:t>
                      </a:r>
                      <a:endParaRPr lang="en-US" sz="1200" dirty="0"/>
                    </a:p>
                  </a:txBody>
                  <a:tcPr/>
                </a:tc>
                <a:tc>
                  <a:txBody>
                    <a:bodyPr/>
                    <a:lstStyle/>
                    <a:p>
                      <a:r>
                        <a:rPr lang="nb-NO" sz="1200" dirty="0"/>
                        <a:t>4 kg</a:t>
                      </a:r>
                      <a:endParaRPr lang="en-US" sz="1200" dirty="0"/>
                    </a:p>
                  </a:txBody>
                  <a:tcPr/>
                </a:tc>
                <a:tc rowSpan="5">
                  <a:txBody>
                    <a:bodyPr/>
                    <a:lstStyle/>
                    <a:p>
                      <a:endParaRPr lang="en-US" sz="1200" dirty="0"/>
                    </a:p>
                  </a:txBody>
                  <a:tcPr/>
                </a:tc>
                <a:tc>
                  <a:txBody>
                    <a:bodyPr/>
                    <a:lstStyle/>
                    <a:p>
                      <a:endParaRPr lang="en-US" sz="1200" dirty="0"/>
                    </a:p>
                  </a:txBody>
                  <a:tcPr/>
                </a:tc>
                <a:extLst>
                  <a:ext uri="{0D108BD9-81ED-4DB2-BD59-A6C34878D82A}">
                    <a16:rowId xmlns:a16="http://schemas.microsoft.com/office/drawing/2014/main" val="1211063343"/>
                  </a:ext>
                </a:extLst>
              </a:tr>
              <a:tr h="377660">
                <a:tc>
                  <a:txBody>
                    <a:bodyPr/>
                    <a:lstStyle/>
                    <a:p>
                      <a:r>
                        <a:rPr lang="nb-NO" sz="1200" dirty="0"/>
                        <a:t>Vending</a:t>
                      </a:r>
                      <a:endParaRPr lang="en-US" sz="1200" dirty="0"/>
                    </a:p>
                  </a:txBody>
                  <a:tcPr/>
                </a:tc>
                <a:tc>
                  <a:txBody>
                    <a:bodyPr/>
                    <a:lstStyle/>
                    <a:p>
                      <a:r>
                        <a:rPr lang="nb-NO" sz="1200" dirty="0"/>
                        <a:t>2,5 kg</a:t>
                      </a:r>
                      <a:endParaRPr lang="en-US" sz="1200" dirty="0"/>
                    </a:p>
                  </a:txBody>
                  <a:tcPr/>
                </a:tc>
                <a:tc vMerge="1">
                  <a:txBody>
                    <a:bodyPr/>
                    <a:lstStyle/>
                    <a:p>
                      <a:endParaRPr lang="en-US" sz="1200" dirty="0"/>
                    </a:p>
                  </a:txBody>
                  <a:tcPr/>
                </a:tc>
                <a:tc>
                  <a:txBody>
                    <a:bodyPr/>
                    <a:lstStyle/>
                    <a:p>
                      <a:endParaRPr lang="en-US" sz="1200" dirty="0"/>
                    </a:p>
                  </a:txBody>
                  <a:tcPr/>
                </a:tc>
                <a:extLst>
                  <a:ext uri="{0D108BD9-81ED-4DB2-BD59-A6C34878D82A}">
                    <a16:rowId xmlns:a16="http://schemas.microsoft.com/office/drawing/2014/main" val="1308478159"/>
                  </a:ext>
                </a:extLst>
              </a:tr>
              <a:tr h="377660">
                <a:tc>
                  <a:txBody>
                    <a:bodyPr/>
                    <a:lstStyle/>
                    <a:p>
                      <a:r>
                        <a:rPr lang="nb-NO" sz="1200" dirty="0"/>
                        <a:t>Rykk</a:t>
                      </a:r>
                      <a:endParaRPr lang="en-US" sz="1200" dirty="0"/>
                    </a:p>
                  </a:txBody>
                  <a:tcPr/>
                </a:tc>
                <a:tc>
                  <a:txBody>
                    <a:bodyPr/>
                    <a:lstStyle/>
                    <a:p>
                      <a:r>
                        <a:rPr lang="nb-NO" sz="1200" dirty="0"/>
                        <a:t>2 kg</a:t>
                      </a:r>
                      <a:endParaRPr lang="en-US" sz="1200" dirty="0"/>
                    </a:p>
                  </a:txBody>
                  <a:tcPr/>
                </a:tc>
                <a:tc vMerge="1">
                  <a:txBody>
                    <a:bodyPr/>
                    <a:lstStyle/>
                    <a:p>
                      <a:endParaRPr lang="en-US" sz="1200" dirty="0"/>
                    </a:p>
                  </a:txBody>
                  <a:tcPr/>
                </a:tc>
                <a:tc>
                  <a:txBody>
                    <a:bodyPr/>
                    <a:lstStyle/>
                    <a:p>
                      <a:endParaRPr lang="en-US" sz="1200" dirty="0"/>
                    </a:p>
                  </a:txBody>
                  <a:tcPr/>
                </a:tc>
                <a:extLst>
                  <a:ext uri="{0D108BD9-81ED-4DB2-BD59-A6C34878D82A}">
                    <a16:rowId xmlns:a16="http://schemas.microsoft.com/office/drawing/2014/main" val="1037878983"/>
                  </a:ext>
                </a:extLst>
              </a:tr>
              <a:tr h="46560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b-NO" sz="1200" dirty="0"/>
                        <a:t>Liakov 3kg</a:t>
                      </a:r>
                      <a:endParaRPr lang="en-US" sz="1200" dirty="0"/>
                    </a:p>
                    <a:p>
                      <a:endParaRPr lang="en-US" sz="1200" dirty="0"/>
                    </a:p>
                  </a:txBody>
                  <a:tcPr/>
                </a:tc>
                <a:tc>
                  <a:txBody>
                    <a:bodyPr/>
                    <a:lstStyle/>
                    <a:p>
                      <a:r>
                        <a:rPr lang="nb-NO" sz="1200" dirty="0"/>
                        <a:t>25 cm</a:t>
                      </a:r>
                      <a:endParaRPr lang="en-US" sz="1200" dirty="0"/>
                    </a:p>
                  </a:txBody>
                  <a:tcPr/>
                </a:tc>
                <a:tc vMerge="1">
                  <a:txBody>
                    <a:bodyPr/>
                    <a:lstStyle/>
                    <a:p>
                      <a:endParaRPr lang="en-US" sz="1200" dirty="0"/>
                    </a:p>
                  </a:txBody>
                  <a:tcPr/>
                </a:tc>
                <a:tc>
                  <a:txBody>
                    <a:bodyPr/>
                    <a:lstStyle/>
                    <a:p>
                      <a:endParaRPr lang="en-US" sz="1200" dirty="0"/>
                    </a:p>
                  </a:txBody>
                  <a:tcPr/>
                </a:tc>
                <a:extLst>
                  <a:ext uri="{0D108BD9-81ED-4DB2-BD59-A6C34878D82A}">
                    <a16:rowId xmlns:a16="http://schemas.microsoft.com/office/drawing/2014/main" val="2026201077"/>
                  </a:ext>
                </a:extLst>
              </a:tr>
              <a:tr h="377660">
                <a:tc>
                  <a:txBody>
                    <a:bodyPr/>
                    <a:lstStyle/>
                    <a:p>
                      <a:r>
                        <a:rPr lang="nb-NO" sz="1200" dirty="0"/>
                        <a:t>Stille lengde</a:t>
                      </a:r>
                      <a:endParaRPr lang="en-US" sz="1200" dirty="0"/>
                    </a:p>
                  </a:txBody>
                  <a:tcPr/>
                </a:tc>
                <a:tc>
                  <a:txBody>
                    <a:bodyPr/>
                    <a:lstStyle/>
                    <a:p>
                      <a:r>
                        <a:rPr lang="nb-NO" sz="1200" dirty="0"/>
                        <a:t>1,5 cm</a:t>
                      </a:r>
                      <a:endParaRPr lang="en-US" sz="1200" dirty="0"/>
                    </a:p>
                  </a:txBody>
                  <a:tcPr/>
                </a:tc>
                <a:tc vMerge="1">
                  <a:txBody>
                    <a:bodyPr/>
                    <a:lstStyle/>
                    <a:p>
                      <a:endParaRPr lang="en-US" sz="1200" dirty="0"/>
                    </a:p>
                  </a:txBody>
                  <a:tcPr/>
                </a:tc>
                <a:tc>
                  <a:txBody>
                    <a:bodyPr/>
                    <a:lstStyle/>
                    <a:p>
                      <a:endParaRPr lang="en-US" sz="1200" dirty="0"/>
                    </a:p>
                  </a:txBody>
                  <a:tcPr/>
                </a:tc>
                <a:extLst>
                  <a:ext uri="{0D108BD9-81ED-4DB2-BD59-A6C34878D82A}">
                    <a16:rowId xmlns:a16="http://schemas.microsoft.com/office/drawing/2014/main" val="864014089"/>
                  </a:ext>
                </a:extLst>
              </a:tr>
            </a:tbl>
          </a:graphicData>
        </a:graphic>
      </p:graphicFrame>
      <p:sp>
        <p:nvSpPr>
          <p:cNvPr id="4" name="Rectangle 3">
            <a:extLst>
              <a:ext uri="{FF2B5EF4-FFF2-40B4-BE49-F238E27FC236}">
                <a16:creationId xmlns:a16="http://schemas.microsoft.com/office/drawing/2014/main" id="{48D80396-9C7C-40E2-95BA-DA7764C7E2E5}"/>
              </a:ext>
            </a:extLst>
          </p:cNvPr>
          <p:cNvSpPr/>
          <p:nvPr/>
        </p:nvSpPr>
        <p:spPr>
          <a:xfrm>
            <a:off x="9185522" y="2297820"/>
            <a:ext cx="809625" cy="814777"/>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D01ECB67-885A-4D20-8760-54B4CCD90238}"/>
              </a:ext>
            </a:extLst>
          </p:cNvPr>
          <p:cNvSpPr txBox="1"/>
          <p:nvPr/>
        </p:nvSpPr>
        <p:spPr>
          <a:xfrm>
            <a:off x="6942665" y="5016886"/>
            <a:ext cx="5111656" cy="369332"/>
          </a:xfrm>
          <a:prstGeom prst="rect">
            <a:avLst/>
          </a:prstGeom>
          <a:noFill/>
        </p:spPr>
        <p:txBody>
          <a:bodyPr wrap="none" rtlCol="0">
            <a:spAutoFit/>
          </a:bodyPr>
          <a:lstStyle/>
          <a:p>
            <a:r>
              <a:rPr lang="nb-NO" dirty="0"/>
              <a:t>Sterkeste område:  Styrke  |  Eksplosivitet  | Teknikk</a:t>
            </a:r>
            <a:endParaRPr lang="en-US" dirty="0"/>
          </a:p>
        </p:txBody>
      </p:sp>
      <p:sp>
        <p:nvSpPr>
          <p:cNvPr id="7" name="TextBox 6">
            <a:extLst>
              <a:ext uri="{FF2B5EF4-FFF2-40B4-BE49-F238E27FC236}">
                <a16:creationId xmlns:a16="http://schemas.microsoft.com/office/drawing/2014/main" id="{3CD583DF-FB45-4D7A-834E-4A3D0B85F464}"/>
              </a:ext>
            </a:extLst>
          </p:cNvPr>
          <p:cNvSpPr txBox="1"/>
          <p:nvPr/>
        </p:nvSpPr>
        <p:spPr>
          <a:xfrm>
            <a:off x="6475817" y="5384299"/>
            <a:ext cx="5460213" cy="369332"/>
          </a:xfrm>
          <a:prstGeom prst="rect">
            <a:avLst/>
          </a:prstGeom>
          <a:noFill/>
        </p:spPr>
        <p:txBody>
          <a:bodyPr wrap="none" rtlCol="0">
            <a:spAutoFit/>
          </a:bodyPr>
          <a:lstStyle/>
          <a:p>
            <a:r>
              <a:rPr lang="nb-NO" dirty="0"/>
              <a:t>Innhentingspotensiale:  Styrke  |  Eksplosivitet  | Teknikk</a:t>
            </a:r>
            <a:endParaRPr lang="en-US" dirty="0"/>
          </a:p>
        </p:txBody>
      </p:sp>
      <p:cxnSp>
        <p:nvCxnSpPr>
          <p:cNvPr id="8" name="Straight Connector 7">
            <a:extLst>
              <a:ext uri="{FF2B5EF4-FFF2-40B4-BE49-F238E27FC236}">
                <a16:creationId xmlns:a16="http://schemas.microsoft.com/office/drawing/2014/main" id="{177E502B-385E-4D97-8E13-9DD11F784FAF}"/>
              </a:ext>
            </a:extLst>
          </p:cNvPr>
          <p:cNvCxnSpPr>
            <a:cxnSpLocks/>
          </p:cNvCxnSpPr>
          <p:nvPr/>
        </p:nvCxnSpPr>
        <p:spPr>
          <a:xfrm>
            <a:off x="6344236" y="804310"/>
            <a:ext cx="66675" cy="5777934"/>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EC38F51C-E278-4726-8902-93CE6A59B349}"/>
              </a:ext>
            </a:extLst>
          </p:cNvPr>
          <p:cNvCxnSpPr/>
          <p:nvPr/>
        </p:nvCxnSpPr>
        <p:spPr>
          <a:xfrm>
            <a:off x="6475817" y="4388641"/>
            <a:ext cx="5502067" cy="0"/>
          </a:xfrm>
          <a:prstGeom prst="line">
            <a:avLst/>
          </a:prstGeom>
          <a:ln>
            <a:solidFill>
              <a:schemeClr val="tx1"/>
            </a:solidFill>
            <a:prstDash val="lgDash"/>
          </a:ln>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41451BA6-41B3-43CA-8251-72C1D8882032}"/>
              </a:ext>
            </a:extLst>
          </p:cNvPr>
          <p:cNvSpPr txBox="1"/>
          <p:nvPr/>
        </p:nvSpPr>
        <p:spPr>
          <a:xfrm>
            <a:off x="3829935" y="76255"/>
            <a:ext cx="5545108" cy="584775"/>
          </a:xfrm>
          <a:prstGeom prst="rect">
            <a:avLst/>
          </a:prstGeom>
          <a:noFill/>
        </p:spPr>
        <p:txBody>
          <a:bodyPr wrap="none" rtlCol="0">
            <a:spAutoFit/>
          </a:bodyPr>
          <a:lstStyle/>
          <a:p>
            <a:r>
              <a:rPr lang="nb-NO" sz="3200" dirty="0"/>
              <a:t>Egenevaluering – Slegge - Jenter</a:t>
            </a:r>
            <a:endParaRPr lang="en-US" sz="3200" dirty="0"/>
          </a:p>
        </p:txBody>
      </p:sp>
      <p:sp>
        <p:nvSpPr>
          <p:cNvPr id="2" name="TextBox 1">
            <a:extLst>
              <a:ext uri="{FF2B5EF4-FFF2-40B4-BE49-F238E27FC236}">
                <a16:creationId xmlns:a16="http://schemas.microsoft.com/office/drawing/2014/main" id="{7BA1B75D-CDFE-407A-A1D6-6D8648CCF73F}"/>
              </a:ext>
            </a:extLst>
          </p:cNvPr>
          <p:cNvSpPr txBox="1"/>
          <p:nvPr/>
        </p:nvSpPr>
        <p:spPr>
          <a:xfrm>
            <a:off x="3241508" y="3365168"/>
            <a:ext cx="316112" cy="246221"/>
          </a:xfrm>
          <a:prstGeom prst="rect">
            <a:avLst/>
          </a:prstGeom>
          <a:noFill/>
        </p:spPr>
        <p:txBody>
          <a:bodyPr wrap="none" rtlCol="0">
            <a:spAutoFit/>
          </a:bodyPr>
          <a:lstStyle/>
          <a:p>
            <a:r>
              <a:rPr lang="nb-NO" sz="1000" dirty="0"/>
              <a:t>42</a:t>
            </a:r>
            <a:endParaRPr lang="en-US" sz="1000" dirty="0"/>
          </a:p>
        </p:txBody>
      </p:sp>
      <p:sp>
        <p:nvSpPr>
          <p:cNvPr id="11" name="TextBox 10">
            <a:extLst>
              <a:ext uri="{FF2B5EF4-FFF2-40B4-BE49-F238E27FC236}">
                <a16:creationId xmlns:a16="http://schemas.microsoft.com/office/drawing/2014/main" id="{8A4BCFBE-93C2-4198-AF24-02B66A973C89}"/>
              </a:ext>
            </a:extLst>
          </p:cNvPr>
          <p:cNvSpPr txBox="1"/>
          <p:nvPr/>
        </p:nvSpPr>
        <p:spPr>
          <a:xfrm>
            <a:off x="3241508" y="3009597"/>
            <a:ext cx="316112" cy="246221"/>
          </a:xfrm>
          <a:prstGeom prst="rect">
            <a:avLst/>
          </a:prstGeom>
          <a:noFill/>
        </p:spPr>
        <p:txBody>
          <a:bodyPr wrap="none" rtlCol="0">
            <a:spAutoFit/>
          </a:bodyPr>
          <a:lstStyle/>
          <a:p>
            <a:r>
              <a:rPr lang="nb-NO" sz="1000" dirty="0"/>
              <a:t>46</a:t>
            </a:r>
            <a:endParaRPr lang="en-US" sz="1000" dirty="0"/>
          </a:p>
        </p:txBody>
      </p:sp>
      <p:sp>
        <p:nvSpPr>
          <p:cNvPr id="12" name="TextBox 11">
            <a:extLst>
              <a:ext uri="{FF2B5EF4-FFF2-40B4-BE49-F238E27FC236}">
                <a16:creationId xmlns:a16="http://schemas.microsoft.com/office/drawing/2014/main" id="{B01AA022-212A-4144-B67E-109B4C6F077A}"/>
              </a:ext>
            </a:extLst>
          </p:cNvPr>
          <p:cNvSpPr txBox="1"/>
          <p:nvPr/>
        </p:nvSpPr>
        <p:spPr>
          <a:xfrm>
            <a:off x="3241508" y="2654026"/>
            <a:ext cx="316112" cy="246221"/>
          </a:xfrm>
          <a:prstGeom prst="rect">
            <a:avLst/>
          </a:prstGeom>
          <a:noFill/>
        </p:spPr>
        <p:txBody>
          <a:bodyPr wrap="none" rtlCol="0">
            <a:spAutoFit/>
          </a:bodyPr>
          <a:lstStyle/>
          <a:p>
            <a:r>
              <a:rPr lang="nb-NO" sz="1000" dirty="0"/>
              <a:t>50</a:t>
            </a:r>
            <a:endParaRPr lang="en-US" sz="1000" dirty="0"/>
          </a:p>
        </p:txBody>
      </p:sp>
      <p:sp>
        <p:nvSpPr>
          <p:cNvPr id="13" name="TextBox 12">
            <a:extLst>
              <a:ext uri="{FF2B5EF4-FFF2-40B4-BE49-F238E27FC236}">
                <a16:creationId xmlns:a16="http://schemas.microsoft.com/office/drawing/2014/main" id="{1E08D521-CC1D-4F74-88BC-5D033373D9B4}"/>
              </a:ext>
            </a:extLst>
          </p:cNvPr>
          <p:cNvSpPr txBox="1"/>
          <p:nvPr/>
        </p:nvSpPr>
        <p:spPr>
          <a:xfrm>
            <a:off x="3241508" y="2318832"/>
            <a:ext cx="316112" cy="246221"/>
          </a:xfrm>
          <a:prstGeom prst="rect">
            <a:avLst/>
          </a:prstGeom>
          <a:noFill/>
        </p:spPr>
        <p:txBody>
          <a:bodyPr wrap="none" rtlCol="0">
            <a:spAutoFit/>
          </a:bodyPr>
          <a:lstStyle/>
          <a:p>
            <a:r>
              <a:rPr lang="nb-NO" sz="1000" dirty="0"/>
              <a:t>54</a:t>
            </a:r>
            <a:endParaRPr lang="en-US" sz="1000" dirty="0"/>
          </a:p>
        </p:txBody>
      </p:sp>
      <p:sp>
        <p:nvSpPr>
          <p:cNvPr id="14" name="TextBox 13">
            <a:extLst>
              <a:ext uri="{FF2B5EF4-FFF2-40B4-BE49-F238E27FC236}">
                <a16:creationId xmlns:a16="http://schemas.microsoft.com/office/drawing/2014/main" id="{36D9DC9E-7B93-4C80-AF2A-78C7CDDD01AF}"/>
              </a:ext>
            </a:extLst>
          </p:cNvPr>
          <p:cNvSpPr txBox="1"/>
          <p:nvPr/>
        </p:nvSpPr>
        <p:spPr>
          <a:xfrm>
            <a:off x="3250710" y="1983638"/>
            <a:ext cx="316112" cy="246221"/>
          </a:xfrm>
          <a:prstGeom prst="rect">
            <a:avLst/>
          </a:prstGeom>
          <a:noFill/>
        </p:spPr>
        <p:txBody>
          <a:bodyPr wrap="none" rtlCol="0">
            <a:spAutoFit/>
          </a:bodyPr>
          <a:lstStyle/>
          <a:p>
            <a:r>
              <a:rPr lang="nb-NO" sz="1000" dirty="0"/>
              <a:t>58</a:t>
            </a:r>
            <a:endParaRPr lang="en-US" sz="1000" dirty="0"/>
          </a:p>
        </p:txBody>
      </p:sp>
      <p:sp>
        <p:nvSpPr>
          <p:cNvPr id="15" name="TextBox 14">
            <a:extLst>
              <a:ext uri="{FF2B5EF4-FFF2-40B4-BE49-F238E27FC236}">
                <a16:creationId xmlns:a16="http://schemas.microsoft.com/office/drawing/2014/main" id="{5C787000-64D2-464B-AC6A-5842273F02B0}"/>
              </a:ext>
            </a:extLst>
          </p:cNvPr>
          <p:cNvSpPr txBox="1"/>
          <p:nvPr/>
        </p:nvSpPr>
        <p:spPr>
          <a:xfrm>
            <a:off x="3259912" y="1633148"/>
            <a:ext cx="316112" cy="246221"/>
          </a:xfrm>
          <a:prstGeom prst="rect">
            <a:avLst/>
          </a:prstGeom>
          <a:noFill/>
        </p:spPr>
        <p:txBody>
          <a:bodyPr wrap="none" rtlCol="0">
            <a:spAutoFit/>
          </a:bodyPr>
          <a:lstStyle/>
          <a:p>
            <a:r>
              <a:rPr lang="nb-NO" sz="1000" dirty="0"/>
              <a:t>62</a:t>
            </a:r>
            <a:endParaRPr lang="en-US" sz="1000" dirty="0"/>
          </a:p>
        </p:txBody>
      </p:sp>
      <p:sp>
        <p:nvSpPr>
          <p:cNvPr id="16" name="TextBox 15">
            <a:extLst>
              <a:ext uri="{FF2B5EF4-FFF2-40B4-BE49-F238E27FC236}">
                <a16:creationId xmlns:a16="http://schemas.microsoft.com/office/drawing/2014/main" id="{AA14B263-A196-47A8-8F79-078520AD1371}"/>
              </a:ext>
            </a:extLst>
          </p:cNvPr>
          <p:cNvSpPr txBox="1"/>
          <p:nvPr/>
        </p:nvSpPr>
        <p:spPr>
          <a:xfrm>
            <a:off x="3310059" y="1314142"/>
            <a:ext cx="316112" cy="246221"/>
          </a:xfrm>
          <a:prstGeom prst="rect">
            <a:avLst/>
          </a:prstGeom>
          <a:noFill/>
        </p:spPr>
        <p:txBody>
          <a:bodyPr wrap="none" rtlCol="0">
            <a:spAutoFit/>
          </a:bodyPr>
          <a:lstStyle/>
          <a:p>
            <a:r>
              <a:rPr lang="nb-NO" sz="1000" dirty="0"/>
              <a:t>66</a:t>
            </a:r>
            <a:endParaRPr lang="en-US" sz="1000" dirty="0"/>
          </a:p>
        </p:txBody>
      </p:sp>
      <p:sp>
        <p:nvSpPr>
          <p:cNvPr id="17" name="TextBox 16">
            <a:extLst>
              <a:ext uri="{FF2B5EF4-FFF2-40B4-BE49-F238E27FC236}">
                <a16:creationId xmlns:a16="http://schemas.microsoft.com/office/drawing/2014/main" id="{AB74DDAB-F4EE-4BFD-ADFB-8050C4B1E03F}"/>
              </a:ext>
            </a:extLst>
          </p:cNvPr>
          <p:cNvSpPr txBox="1"/>
          <p:nvPr/>
        </p:nvSpPr>
        <p:spPr>
          <a:xfrm>
            <a:off x="3579733" y="3561145"/>
            <a:ext cx="316112" cy="246221"/>
          </a:xfrm>
          <a:prstGeom prst="rect">
            <a:avLst/>
          </a:prstGeom>
          <a:noFill/>
        </p:spPr>
        <p:txBody>
          <a:bodyPr wrap="none" rtlCol="0">
            <a:spAutoFit/>
          </a:bodyPr>
          <a:lstStyle/>
          <a:p>
            <a:r>
              <a:rPr lang="nb-NO" sz="1000" dirty="0"/>
              <a:t>55</a:t>
            </a:r>
            <a:endParaRPr lang="en-US" sz="1000" dirty="0"/>
          </a:p>
        </p:txBody>
      </p:sp>
      <p:sp>
        <p:nvSpPr>
          <p:cNvPr id="18" name="TextBox 17">
            <a:extLst>
              <a:ext uri="{FF2B5EF4-FFF2-40B4-BE49-F238E27FC236}">
                <a16:creationId xmlns:a16="http://schemas.microsoft.com/office/drawing/2014/main" id="{E139AA7C-AE08-4F76-B3C1-F7E9BF2AAFF8}"/>
              </a:ext>
            </a:extLst>
          </p:cNvPr>
          <p:cNvSpPr txBox="1"/>
          <p:nvPr/>
        </p:nvSpPr>
        <p:spPr>
          <a:xfrm>
            <a:off x="3840943" y="3417681"/>
            <a:ext cx="316112" cy="246221"/>
          </a:xfrm>
          <a:prstGeom prst="rect">
            <a:avLst/>
          </a:prstGeom>
          <a:noFill/>
        </p:spPr>
        <p:txBody>
          <a:bodyPr wrap="none" rtlCol="0">
            <a:spAutoFit/>
          </a:bodyPr>
          <a:lstStyle/>
          <a:p>
            <a:r>
              <a:rPr lang="nb-NO" sz="1000" dirty="0"/>
              <a:t>65</a:t>
            </a:r>
            <a:endParaRPr lang="en-US" sz="1000" dirty="0"/>
          </a:p>
        </p:txBody>
      </p:sp>
      <p:sp>
        <p:nvSpPr>
          <p:cNvPr id="19" name="TextBox 18">
            <a:extLst>
              <a:ext uri="{FF2B5EF4-FFF2-40B4-BE49-F238E27FC236}">
                <a16:creationId xmlns:a16="http://schemas.microsoft.com/office/drawing/2014/main" id="{1C8E88A9-F933-47D5-9F0D-B6C56269327E}"/>
              </a:ext>
            </a:extLst>
          </p:cNvPr>
          <p:cNvSpPr txBox="1"/>
          <p:nvPr/>
        </p:nvSpPr>
        <p:spPr>
          <a:xfrm>
            <a:off x="4150772" y="3242057"/>
            <a:ext cx="316112" cy="246221"/>
          </a:xfrm>
          <a:prstGeom prst="rect">
            <a:avLst/>
          </a:prstGeom>
          <a:noFill/>
        </p:spPr>
        <p:txBody>
          <a:bodyPr wrap="none" rtlCol="0">
            <a:spAutoFit/>
          </a:bodyPr>
          <a:lstStyle/>
          <a:p>
            <a:r>
              <a:rPr lang="nb-NO" sz="1000" dirty="0"/>
              <a:t>80</a:t>
            </a:r>
            <a:endParaRPr lang="en-US" sz="1000" dirty="0"/>
          </a:p>
        </p:txBody>
      </p:sp>
      <p:sp>
        <p:nvSpPr>
          <p:cNvPr id="20" name="TextBox 19">
            <a:extLst>
              <a:ext uri="{FF2B5EF4-FFF2-40B4-BE49-F238E27FC236}">
                <a16:creationId xmlns:a16="http://schemas.microsoft.com/office/drawing/2014/main" id="{D2DAB568-D6D4-437B-BFDB-A803EF47DF0E}"/>
              </a:ext>
            </a:extLst>
          </p:cNvPr>
          <p:cNvSpPr txBox="1"/>
          <p:nvPr/>
        </p:nvSpPr>
        <p:spPr>
          <a:xfrm>
            <a:off x="4485962" y="3114817"/>
            <a:ext cx="316112" cy="246221"/>
          </a:xfrm>
          <a:prstGeom prst="rect">
            <a:avLst/>
          </a:prstGeom>
          <a:noFill/>
        </p:spPr>
        <p:txBody>
          <a:bodyPr wrap="none" rtlCol="0">
            <a:spAutoFit/>
          </a:bodyPr>
          <a:lstStyle/>
          <a:p>
            <a:r>
              <a:rPr lang="nb-NO" sz="1000" dirty="0"/>
              <a:t>95</a:t>
            </a:r>
            <a:endParaRPr lang="en-US" sz="1000" dirty="0"/>
          </a:p>
        </p:txBody>
      </p:sp>
      <p:sp>
        <p:nvSpPr>
          <p:cNvPr id="21" name="TextBox 20">
            <a:extLst>
              <a:ext uri="{FF2B5EF4-FFF2-40B4-BE49-F238E27FC236}">
                <a16:creationId xmlns:a16="http://schemas.microsoft.com/office/drawing/2014/main" id="{1E0AF517-A5C2-40EC-9F7B-BB16A9354EC3}"/>
              </a:ext>
            </a:extLst>
          </p:cNvPr>
          <p:cNvSpPr txBox="1"/>
          <p:nvPr/>
        </p:nvSpPr>
        <p:spPr>
          <a:xfrm>
            <a:off x="4751839" y="2905991"/>
            <a:ext cx="381836" cy="246221"/>
          </a:xfrm>
          <a:prstGeom prst="rect">
            <a:avLst/>
          </a:prstGeom>
          <a:noFill/>
        </p:spPr>
        <p:txBody>
          <a:bodyPr wrap="none" rtlCol="0">
            <a:spAutoFit/>
          </a:bodyPr>
          <a:lstStyle/>
          <a:p>
            <a:r>
              <a:rPr lang="nb-NO" sz="1000" dirty="0"/>
              <a:t>110</a:t>
            </a:r>
            <a:endParaRPr lang="en-US" sz="1000" dirty="0"/>
          </a:p>
        </p:txBody>
      </p:sp>
      <p:sp>
        <p:nvSpPr>
          <p:cNvPr id="22" name="TextBox 21">
            <a:extLst>
              <a:ext uri="{FF2B5EF4-FFF2-40B4-BE49-F238E27FC236}">
                <a16:creationId xmlns:a16="http://schemas.microsoft.com/office/drawing/2014/main" id="{C456F904-8831-4955-83E7-FA764EB9106A}"/>
              </a:ext>
            </a:extLst>
          </p:cNvPr>
          <p:cNvSpPr txBox="1"/>
          <p:nvPr/>
        </p:nvSpPr>
        <p:spPr>
          <a:xfrm>
            <a:off x="5051796" y="2755167"/>
            <a:ext cx="381836" cy="246221"/>
          </a:xfrm>
          <a:prstGeom prst="rect">
            <a:avLst/>
          </a:prstGeom>
          <a:noFill/>
        </p:spPr>
        <p:txBody>
          <a:bodyPr wrap="none" rtlCol="0">
            <a:spAutoFit/>
          </a:bodyPr>
          <a:lstStyle/>
          <a:p>
            <a:r>
              <a:rPr lang="nb-NO" sz="1000" dirty="0"/>
              <a:t>125</a:t>
            </a:r>
            <a:endParaRPr lang="en-US" sz="1000" dirty="0"/>
          </a:p>
        </p:txBody>
      </p:sp>
      <p:sp>
        <p:nvSpPr>
          <p:cNvPr id="23" name="TextBox 22">
            <a:extLst>
              <a:ext uri="{FF2B5EF4-FFF2-40B4-BE49-F238E27FC236}">
                <a16:creationId xmlns:a16="http://schemas.microsoft.com/office/drawing/2014/main" id="{EC14286D-16AC-472E-8877-0014CAEDFF57}"/>
              </a:ext>
            </a:extLst>
          </p:cNvPr>
          <p:cNvSpPr txBox="1"/>
          <p:nvPr/>
        </p:nvSpPr>
        <p:spPr>
          <a:xfrm>
            <a:off x="5351168" y="2653327"/>
            <a:ext cx="381836" cy="246221"/>
          </a:xfrm>
          <a:prstGeom prst="rect">
            <a:avLst/>
          </a:prstGeom>
          <a:noFill/>
        </p:spPr>
        <p:txBody>
          <a:bodyPr wrap="none" rtlCol="0">
            <a:spAutoFit/>
          </a:bodyPr>
          <a:lstStyle/>
          <a:p>
            <a:r>
              <a:rPr lang="nb-NO" sz="1000" dirty="0"/>
              <a:t>140</a:t>
            </a:r>
            <a:endParaRPr lang="en-US" sz="1000" dirty="0"/>
          </a:p>
        </p:txBody>
      </p:sp>
      <p:sp>
        <p:nvSpPr>
          <p:cNvPr id="24" name="TextBox 23">
            <a:extLst>
              <a:ext uri="{FF2B5EF4-FFF2-40B4-BE49-F238E27FC236}">
                <a16:creationId xmlns:a16="http://schemas.microsoft.com/office/drawing/2014/main" id="{6E669288-B3F2-43E9-81DD-7FCEB4CBF898}"/>
              </a:ext>
            </a:extLst>
          </p:cNvPr>
          <p:cNvSpPr txBox="1"/>
          <p:nvPr/>
        </p:nvSpPr>
        <p:spPr>
          <a:xfrm>
            <a:off x="3524831" y="3951348"/>
            <a:ext cx="316112" cy="246221"/>
          </a:xfrm>
          <a:prstGeom prst="rect">
            <a:avLst/>
          </a:prstGeom>
          <a:noFill/>
        </p:spPr>
        <p:txBody>
          <a:bodyPr wrap="none" rtlCol="0">
            <a:spAutoFit/>
          </a:bodyPr>
          <a:lstStyle/>
          <a:p>
            <a:r>
              <a:rPr lang="nb-NO" sz="1000" dirty="0"/>
              <a:t>45</a:t>
            </a:r>
            <a:endParaRPr lang="en-US" sz="1000" dirty="0"/>
          </a:p>
        </p:txBody>
      </p:sp>
      <p:sp>
        <p:nvSpPr>
          <p:cNvPr id="25" name="TextBox 24">
            <a:extLst>
              <a:ext uri="{FF2B5EF4-FFF2-40B4-BE49-F238E27FC236}">
                <a16:creationId xmlns:a16="http://schemas.microsoft.com/office/drawing/2014/main" id="{EA9ED898-FED2-45D9-A592-118EC7E112CD}"/>
              </a:ext>
            </a:extLst>
          </p:cNvPr>
          <p:cNvSpPr txBox="1"/>
          <p:nvPr/>
        </p:nvSpPr>
        <p:spPr>
          <a:xfrm>
            <a:off x="3829935" y="4114091"/>
            <a:ext cx="316112" cy="246221"/>
          </a:xfrm>
          <a:prstGeom prst="rect">
            <a:avLst/>
          </a:prstGeom>
          <a:noFill/>
        </p:spPr>
        <p:txBody>
          <a:bodyPr wrap="none" rtlCol="0">
            <a:spAutoFit/>
          </a:bodyPr>
          <a:lstStyle/>
          <a:p>
            <a:r>
              <a:rPr lang="nb-NO" sz="1000" dirty="0"/>
              <a:t>50</a:t>
            </a:r>
            <a:endParaRPr lang="en-US" sz="1000" dirty="0"/>
          </a:p>
        </p:txBody>
      </p:sp>
      <p:sp>
        <p:nvSpPr>
          <p:cNvPr id="26" name="TextBox 25">
            <a:extLst>
              <a:ext uri="{FF2B5EF4-FFF2-40B4-BE49-F238E27FC236}">
                <a16:creationId xmlns:a16="http://schemas.microsoft.com/office/drawing/2014/main" id="{A08D4595-0FCB-4338-963F-F8704E819B6C}"/>
              </a:ext>
            </a:extLst>
          </p:cNvPr>
          <p:cNvSpPr txBox="1"/>
          <p:nvPr/>
        </p:nvSpPr>
        <p:spPr>
          <a:xfrm>
            <a:off x="4131174" y="4339696"/>
            <a:ext cx="316112" cy="246221"/>
          </a:xfrm>
          <a:prstGeom prst="rect">
            <a:avLst/>
          </a:prstGeom>
          <a:noFill/>
        </p:spPr>
        <p:txBody>
          <a:bodyPr wrap="none" rtlCol="0">
            <a:spAutoFit/>
          </a:bodyPr>
          <a:lstStyle/>
          <a:p>
            <a:r>
              <a:rPr lang="nb-NO" sz="1000" dirty="0"/>
              <a:t>60</a:t>
            </a:r>
            <a:endParaRPr lang="en-US" sz="1000" dirty="0"/>
          </a:p>
        </p:txBody>
      </p:sp>
      <p:sp>
        <p:nvSpPr>
          <p:cNvPr id="27" name="TextBox 26">
            <a:extLst>
              <a:ext uri="{FF2B5EF4-FFF2-40B4-BE49-F238E27FC236}">
                <a16:creationId xmlns:a16="http://schemas.microsoft.com/office/drawing/2014/main" id="{DEE25254-435E-4CD0-9190-E20FCCB9E68B}"/>
              </a:ext>
            </a:extLst>
          </p:cNvPr>
          <p:cNvSpPr txBox="1"/>
          <p:nvPr/>
        </p:nvSpPr>
        <p:spPr>
          <a:xfrm>
            <a:off x="4432413" y="4462806"/>
            <a:ext cx="316112" cy="246221"/>
          </a:xfrm>
          <a:prstGeom prst="rect">
            <a:avLst/>
          </a:prstGeom>
          <a:noFill/>
        </p:spPr>
        <p:txBody>
          <a:bodyPr wrap="none" rtlCol="0">
            <a:spAutoFit/>
          </a:bodyPr>
          <a:lstStyle/>
          <a:p>
            <a:r>
              <a:rPr lang="nb-NO" sz="1000" dirty="0"/>
              <a:t>70</a:t>
            </a:r>
            <a:endParaRPr lang="en-US" sz="1000" dirty="0"/>
          </a:p>
        </p:txBody>
      </p:sp>
      <p:sp>
        <p:nvSpPr>
          <p:cNvPr id="28" name="TextBox 27">
            <a:extLst>
              <a:ext uri="{FF2B5EF4-FFF2-40B4-BE49-F238E27FC236}">
                <a16:creationId xmlns:a16="http://schemas.microsoft.com/office/drawing/2014/main" id="{2A896B72-3448-42E7-A0D5-B911526A63C4}"/>
              </a:ext>
            </a:extLst>
          </p:cNvPr>
          <p:cNvSpPr txBox="1"/>
          <p:nvPr/>
        </p:nvSpPr>
        <p:spPr>
          <a:xfrm>
            <a:off x="4733652" y="4663349"/>
            <a:ext cx="316112" cy="246221"/>
          </a:xfrm>
          <a:prstGeom prst="rect">
            <a:avLst/>
          </a:prstGeom>
          <a:noFill/>
        </p:spPr>
        <p:txBody>
          <a:bodyPr wrap="none" rtlCol="0">
            <a:spAutoFit/>
          </a:bodyPr>
          <a:lstStyle/>
          <a:p>
            <a:r>
              <a:rPr lang="nb-NO" sz="1000" dirty="0"/>
              <a:t>80</a:t>
            </a:r>
            <a:endParaRPr lang="en-US" sz="1000" dirty="0"/>
          </a:p>
        </p:txBody>
      </p:sp>
      <p:sp>
        <p:nvSpPr>
          <p:cNvPr id="29" name="TextBox 28">
            <a:extLst>
              <a:ext uri="{FF2B5EF4-FFF2-40B4-BE49-F238E27FC236}">
                <a16:creationId xmlns:a16="http://schemas.microsoft.com/office/drawing/2014/main" id="{C2C962EE-A714-403F-8FAB-5BC84E400301}"/>
              </a:ext>
            </a:extLst>
          </p:cNvPr>
          <p:cNvSpPr txBox="1"/>
          <p:nvPr/>
        </p:nvSpPr>
        <p:spPr>
          <a:xfrm>
            <a:off x="4985688" y="4863892"/>
            <a:ext cx="316112" cy="246221"/>
          </a:xfrm>
          <a:prstGeom prst="rect">
            <a:avLst/>
          </a:prstGeom>
          <a:noFill/>
        </p:spPr>
        <p:txBody>
          <a:bodyPr wrap="none" rtlCol="0">
            <a:spAutoFit/>
          </a:bodyPr>
          <a:lstStyle/>
          <a:p>
            <a:r>
              <a:rPr lang="nb-NO" sz="1000" dirty="0"/>
              <a:t>90</a:t>
            </a:r>
            <a:endParaRPr lang="en-US" sz="1000" dirty="0"/>
          </a:p>
        </p:txBody>
      </p:sp>
      <p:sp>
        <p:nvSpPr>
          <p:cNvPr id="30" name="TextBox 29">
            <a:extLst>
              <a:ext uri="{FF2B5EF4-FFF2-40B4-BE49-F238E27FC236}">
                <a16:creationId xmlns:a16="http://schemas.microsoft.com/office/drawing/2014/main" id="{14DB1353-2033-4B56-B7EB-E2146B2F2AAB}"/>
              </a:ext>
            </a:extLst>
          </p:cNvPr>
          <p:cNvSpPr txBox="1"/>
          <p:nvPr/>
        </p:nvSpPr>
        <p:spPr>
          <a:xfrm>
            <a:off x="5381904" y="4863892"/>
            <a:ext cx="381836" cy="246221"/>
          </a:xfrm>
          <a:prstGeom prst="rect">
            <a:avLst/>
          </a:prstGeom>
          <a:noFill/>
        </p:spPr>
        <p:txBody>
          <a:bodyPr wrap="none" rtlCol="0">
            <a:spAutoFit/>
          </a:bodyPr>
          <a:lstStyle/>
          <a:p>
            <a:r>
              <a:rPr lang="nb-NO" sz="1000" dirty="0"/>
              <a:t>110</a:t>
            </a:r>
            <a:endParaRPr lang="en-US" sz="1000" dirty="0"/>
          </a:p>
        </p:txBody>
      </p:sp>
      <p:sp>
        <p:nvSpPr>
          <p:cNvPr id="31" name="TextBox 30">
            <a:extLst>
              <a:ext uri="{FF2B5EF4-FFF2-40B4-BE49-F238E27FC236}">
                <a16:creationId xmlns:a16="http://schemas.microsoft.com/office/drawing/2014/main" id="{76E4740B-FEFB-41AC-9D0A-62874A0037BC}"/>
              </a:ext>
            </a:extLst>
          </p:cNvPr>
          <p:cNvSpPr txBox="1"/>
          <p:nvPr/>
        </p:nvSpPr>
        <p:spPr>
          <a:xfrm>
            <a:off x="3254445" y="4155830"/>
            <a:ext cx="316112" cy="246221"/>
          </a:xfrm>
          <a:prstGeom prst="rect">
            <a:avLst/>
          </a:prstGeom>
          <a:noFill/>
        </p:spPr>
        <p:txBody>
          <a:bodyPr wrap="none" rtlCol="0">
            <a:spAutoFit/>
          </a:bodyPr>
          <a:lstStyle/>
          <a:p>
            <a:r>
              <a:rPr lang="nb-NO" sz="1000" dirty="0"/>
              <a:t>40</a:t>
            </a:r>
            <a:endParaRPr lang="en-US" sz="1000" dirty="0"/>
          </a:p>
        </p:txBody>
      </p:sp>
      <p:sp>
        <p:nvSpPr>
          <p:cNvPr id="32" name="TextBox 31">
            <a:extLst>
              <a:ext uri="{FF2B5EF4-FFF2-40B4-BE49-F238E27FC236}">
                <a16:creationId xmlns:a16="http://schemas.microsoft.com/office/drawing/2014/main" id="{09021B10-09EE-4A38-BF32-2AE8738FFCF9}"/>
              </a:ext>
            </a:extLst>
          </p:cNvPr>
          <p:cNvSpPr txBox="1"/>
          <p:nvPr/>
        </p:nvSpPr>
        <p:spPr>
          <a:xfrm>
            <a:off x="3259912" y="4458912"/>
            <a:ext cx="316112" cy="246221"/>
          </a:xfrm>
          <a:prstGeom prst="rect">
            <a:avLst/>
          </a:prstGeom>
          <a:noFill/>
        </p:spPr>
        <p:txBody>
          <a:bodyPr wrap="none" rtlCol="0">
            <a:spAutoFit/>
          </a:bodyPr>
          <a:lstStyle/>
          <a:p>
            <a:r>
              <a:rPr lang="nb-NO" sz="1000" dirty="0"/>
              <a:t>45</a:t>
            </a:r>
            <a:endParaRPr lang="en-US" sz="1000" dirty="0"/>
          </a:p>
        </p:txBody>
      </p:sp>
      <p:sp>
        <p:nvSpPr>
          <p:cNvPr id="33" name="TextBox 32">
            <a:extLst>
              <a:ext uri="{FF2B5EF4-FFF2-40B4-BE49-F238E27FC236}">
                <a16:creationId xmlns:a16="http://schemas.microsoft.com/office/drawing/2014/main" id="{3DADD8E8-FD9B-4B26-A5B0-878A9B0389FA}"/>
              </a:ext>
            </a:extLst>
          </p:cNvPr>
          <p:cNvSpPr txBox="1"/>
          <p:nvPr/>
        </p:nvSpPr>
        <p:spPr>
          <a:xfrm>
            <a:off x="3262660" y="4843365"/>
            <a:ext cx="316112" cy="246221"/>
          </a:xfrm>
          <a:prstGeom prst="rect">
            <a:avLst/>
          </a:prstGeom>
          <a:noFill/>
        </p:spPr>
        <p:txBody>
          <a:bodyPr wrap="none" rtlCol="0">
            <a:spAutoFit/>
          </a:bodyPr>
          <a:lstStyle/>
          <a:p>
            <a:r>
              <a:rPr lang="nb-NO" sz="1000" dirty="0"/>
              <a:t>52</a:t>
            </a:r>
            <a:endParaRPr lang="en-US" sz="1000" dirty="0"/>
          </a:p>
        </p:txBody>
      </p:sp>
      <p:sp>
        <p:nvSpPr>
          <p:cNvPr id="34" name="TextBox 33">
            <a:extLst>
              <a:ext uri="{FF2B5EF4-FFF2-40B4-BE49-F238E27FC236}">
                <a16:creationId xmlns:a16="http://schemas.microsoft.com/office/drawing/2014/main" id="{036AFBD5-BD1B-4ACB-9041-32C0527BD7C4}"/>
              </a:ext>
            </a:extLst>
          </p:cNvPr>
          <p:cNvSpPr txBox="1"/>
          <p:nvPr/>
        </p:nvSpPr>
        <p:spPr>
          <a:xfrm>
            <a:off x="3250710" y="5171012"/>
            <a:ext cx="316112" cy="246221"/>
          </a:xfrm>
          <a:prstGeom prst="rect">
            <a:avLst/>
          </a:prstGeom>
          <a:noFill/>
        </p:spPr>
        <p:txBody>
          <a:bodyPr wrap="none" rtlCol="0">
            <a:spAutoFit/>
          </a:bodyPr>
          <a:lstStyle/>
          <a:p>
            <a:r>
              <a:rPr lang="nb-NO" sz="1000" dirty="0"/>
              <a:t>60</a:t>
            </a:r>
            <a:endParaRPr lang="en-US" sz="1000" dirty="0"/>
          </a:p>
        </p:txBody>
      </p:sp>
      <p:sp>
        <p:nvSpPr>
          <p:cNvPr id="35" name="TextBox 34">
            <a:extLst>
              <a:ext uri="{FF2B5EF4-FFF2-40B4-BE49-F238E27FC236}">
                <a16:creationId xmlns:a16="http://schemas.microsoft.com/office/drawing/2014/main" id="{C9E0549C-F6A8-41CC-BA34-694540EB8ECF}"/>
              </a:ext>
            </a:extLst>
          </p:cNvPr>
          <p:cNvSpPr txBox="1"/>
          <p:nvPr/>
        </p:nvSpPr>
        <p:spPr>
          <a:xfrm>
            <a:off x="2885609" y="3990980"/>
            <a:ext cx="413896" cy="246221"/>
          </a:xfrm>
          <a:prstGeom prst="rect">
            <a:avLst/>
          </a:prstGeom>
          <a:noFill/>
        </p:spPr>
        <p:txBody>
          <a:bodyPr wrap="none" rtlCol="0">
            <a:spAutoFit/>
          </a:bodyPr>
          <a:lstStyle/>
          <a:p>
            <a:r>
              <a:rPr lang="nb-NO" sz="1000" dirty="0"/>
              <a:t>13,5</a:t>
            </a:r>
            <a:endParaRPr lang="en-US" sz="1000" dirty="0"/>
          </a:p>
        </p:txBody>
      </p:sp>
      <p:sp>
        <p:nvSpPr>
          <p:cNvPr id="36" name="TextBox 35">
            <a:extLst>
              <a:ext uri="{FF2B5EF4-FFF2-40B4-BE49-F238E27FC236}">
                <a16:creationId xmlns:a16="http://schemas.microsoft.com/office/drawing/2014/main" id="{DE97A822-DB00-402C-816F-278A4ECD2E90}"/>
              </a:ext>
            </a:extLst>
          </p:cNvPr>
          <p:cNvSpPr txBox="1"/>
          <p:nvPr/>
        </p:nvSpPr>
        <p:spPr>
          <a:xfrm>
            <a:off x="3267106" y="5838563"/>
            <a:ext cx="316112" cy="246221"/>
          </a:xfrm>
          <a:prstGeom prst="rect">
            <a:avLst/>
          </a:prstGeom>
          <a:noFill/>
        </p:spPr>
        <p:txBody>
          <a:bodyPr wrap="none" rtlCol="0">
            <a:spAutoFit/>
          </a:bodyPr>
          <a:lstStyle/>
          <a:p>
            <a:r>
              <a:rPr lang="nb-NO" sz="1000" dirty="0"/>
              <a:t>75</a:t>
            </a:r>
            <a:endParaRPr lang="en-US" sz="1000" dirty="0"/>
          </a:p>
        </p:txBody>
      </p:sp>
      <p:sp>
        <p:nvSpPr>
          <p:cNvPr id="37" name="TextBox 36">
            <a:extLst>
              <a:ext uri="{FF2B5EF4-FFF2-40B4-BE49-F238E27FC236}">
                <a16:creationId xmlns:a16="http://schemas.microsoft.com/office/drawing/2014/main" id="{03912FC3-F125-488B-9B5B-B212FC6F3973}"/>
              </a:ext>
            </a:extLst>
          </p:cNvPr>
          <p:cNvSpPr txBox="1"/>
          <p:nvPr/>
        </p:nvSpPr>
        <p:spPr>
          <a:xfrm>
            <a:off x="3362642" y="6141645"/>
            <a:ext cx="316112" cy="246221"/>
          </a:xfrm>
          <a:prstGeom prst="rect">
            <a:avLst/>
          </a:prstGeom>
          <a:noFill/>
        </p:spPr>
        <p:txBody>
          <a:bodyPr wrap="none" rtlCol="0">
            <a:spAutoFit/>
          </a:bodyPr>
          <a:lstStyle/>
          <a:p>
            <a:r>
              <a:rPr lang="nb-NO" sz="1000" dirty="0"/>
              <a:t>80</a:t>
            </a:r>
            <a:endParaRPr lang="en-US" sz="1000" dirty="0"/>
          </a:p>
        </p:txBody>
      </p:sp>
      <p:sp>
        <p:nvSpPr>
          <p:cNvPr id="39" name="TextBox 38">
            <a:extLst>
              <a:ext uri="{FF2B5EF4-FFF2-40B4-BE49-F238E27FC236}">
                <a16:creationId xmlns:a16="http://schemas.microsoft.com/office/drawing/2014/main" id="{00E3ABF7-A9D6-46ED-A979-1DD868D40C94}"/>
              </a:ext>
            </a:extLst>
          </p:cNvPr>
          <p:cNvSpPr txBox="1"/>
          <p:nvPr/>
        </p:nvSpPr>
        <p:spPr>
          <a:xfrm>
            <a:off x="2352297" y="4368256"/>
            <a:ext cx="413896" cy="246221"/>
          </a:xfrm>
          <a:prstGeom prst="rect">
            <a:avLst/>
          </a:prstGeom>
          <a:noFill/>
        </p:spPr>
        <p:txBody>
          <a:bodyPr wrap="none" rtlCol="0">
            <a:spAutoFit/>
          </a:bodyPr>
          <a:lstStyle/>
          <a:p>
            <a:r>
              <a:rPr lang="nb-NO" sz="1000" dirty="0"/>
              <a:t>15,5</a:t>
            </a:r>
            <a:endParaRPr lang="en-US" sz="1000" dirty="0"/>
          </a:p>
        </p:txBody>
      </p:sp>
      <p:sp>
        <p:nvSpPr>
          <p:cNvPr id="40" name="TextBox 39">
            <a:extLst>
              <a:ext uri="{FF2B5EF4-FFF2-40B4-BE49-F238E27FC236}">
                <a16:creationId xmlns:a16="http://schemas.microsoft.com/office/drawing/2014/main" id="{E9ABED92-EE2E-4392-BCF0-F71847B42646}"/>
              </a:ext>
            </a:extLst>
          </p:cNvPr>
          <p:cNvSpPr txBox="1"/>
          <p:nvPr/>
        </p:nvSpPr>
        <p:spPr>
          <a:xfrm>
            <a:off x="2036185" y="4492342"/>
            <a:ext cx="413896" cy="246221"/>
          </a:xfrm>
          <a:prstGeom prst="rect">
            <a:avLst/>
          </a:prstGeom>
          <a:noFill/>
        </p:spPr>
        <p:txBody>
          <a:bodyPr wrap="none" rtlCol="0">
            <a:spAutoFit/>
          </a:bodyPr>
          <a:lstStyle/>
          <a:p>
            <a:r>
              <a:rPr lang="nb-NO" sz="1000" dirty="0"/>
              <a:t>16,5</a:t>
            </a:r>
            <a:endParaRPr lang="en-US" sz="1000" dirty="0"/>
          </a:p>
        </p:txBody>
      </p:sp>
      <p:sp>
        <p:nvSpPr>
          <p:cNvPr id="41" name="TextBox 40">
            <a:extLst>
              <a:ext uri="{FF2B5EF4-FFF2-40B4-BE49-F238E27FC236}">
                <a16:creationId xmlns:a16="http://schemas.microsoft.com/office/drawing/2014/main" id="{AA83FCEF-01FB-4340-8D25-75517BB37618}"/>
              </a:ext>
            </a:extLst>
          </p:cNvPr>
          <p:cNvSpPr txBox="1"/>
          <p:nvPr/>
        </p:nvSpPr>
        <p:spPr>
          <a:xfrm>
            <a:off x="1724461" y="4663349"/>
            <a:ext cx="413896" cy="246221"/>
          </a:xfrm>
          <a:prstGeom prst="rect">
            <a:avLst/>
          </a:prstGeom>
          <a:noFill/>
        </p:spPr>
        <p:txBody>
          <a:bodyPr wrap="none" rtlCol="0">
            <a:spAutoFit/>
          </a:bodyPr>
          <a:lstStyle/>
          <a:p>
            <a:r>
              <a:rPr lang="nb-NO" sz="1000" dirty="0"/>
              <a:t>17,5</a:t>
            </a:r>
            <a:endParaRPr lang="en-US" sz="1000" dirty="0"/>
          </a:p>
        </p:txBody>
      </p:sp>
      <p:sp>
        <p:nvSpPr>
          <p:cNvPr id="42" name="TextBox 41">
            <a:extLst>
              <a:ext uri="{FF2B5EF4-FFF2-40B4-BE49-F238E27FC236}">
                <a16:creationId xmlns:a16="http://schemas.microsoft.com/office/drawing/2014/main" id="{51499A95-88DE-46E3-9838-9E2992EAC2CD}"/>
              </a:ext>
            </a:extLst>
          </p:cNvPr>
          <p:cNvSpPr txBox="1"/>
          <p:nvPr/>
        </p:nvSpPr>
        <p:spPr>
          <a:xfrm>
            <a:off x="1423730" y="4846062"/>
            <a:ext cx="413896" cy="246221"/>
          </a:xfrm>
          <a:prstGeom prst="rect">
            <a:avLst/>
          </a:prstGeom>
          <a:noFill/>
        </p:spPr>
        <p:txBody>
          <a:bodyPr wrap="none" rtlCol="0">
            <a:spAutoFit/>
          </a:bodyPr>
          <a:lstStyle/>
          <a:p>
            <a:r>
              <a:rPr lang="nb-NO" sz="1000" dirty="0"/>
              <a:t>18,5</a:t>
            </a:r>
            <a:endParaRPr lang="en-US" sz="1000" dirty="0"/>
          </a:p>
        </p:txBody>
      </p:sp>
      <p:sp>
        <p:nvSpPr>
          <p:cNvPr id="43" name="TextBox 42">
            <a:extLst>
              <a:ext uri="{FF2B5EF4-FFF2-40B4-BE49-F238E27FC236}">
                <a16:creationId xmlns:a16="http://schemas.microsoft.com/office/drawing/2014/main" id="{512E2CBB-6424-4112-9DFD-68EB12E71CAD}"/>
              </a:ext>
            </a:extLst>
          </p:cNvPr>
          <p:cNvSpPr txBox="1"/>
          <p:nvPr/>
        </p:nvSpPr>
        <p:spPr>
          <a:xfrm>
            <a:off x="1165937" y="5115682"/>
            <a:ext cx="413896" cy="246221"/>
          </a:xfrm>
          <a:prstGeom prst="rect">
            <a:avLst/>
          </a:prstGeom>
          <a:noFill/>
        </p:spPr>
        <p:txBody>
          <a:bodyPr wrap="none" rtlCol="0">
            <a:spAutoFit/>
          </a:bodyPr>
          <a:lstStyle/>
          <a:p>
            <a:r>
              <a:rPr lang="nb-NO" sz="1000" dirty="0"/>
              <a:t>19,5</a:t>
            </a:r>
            <a:endParaRPr lang="en-US" sz="1000" dirty="0"/>
          </a:p>
        </p:txBody>
      </p:sp>
      <p:sp>
        <p:nvSpPr>
          <p:cNvPr id="44" name="TextBox 43">
            <a:extLst>
              <a:ext uri="{FF2B5EF4-FFF2-40B4-BE49-F238E27FC236}">
                <a16:creationId xmlns:a16="http://schemas.microsoft.com/office/drawing/2014/main" id="{EDE26C2F-588F-46C7-930B-6EA8C26BEEB6}"/>
              </a:ext>
            </a:extLst>
          </p:cNvPr>
          <p:cNvSpPr txBox="1"/>
          <p:nvPr/>
        </p:nvSpPr>
        <p:spPr>
          <a:xfrm>
            <a:off x="2822242" y="3566600"/>
            <a:ext cx="413896" cy="246221"/>
          </a:xfrm>
          <a:prstGeom prst="rect">
            <a:avLst/>
          </a:prstGeom>
          <a:noFill/>
        </p:spPr>
        <p:txBody>
          <a:bodyPr wrap="none" rtlCol="0">
            <a:spAutoFit/>
          </a:bodyPr>
          <a:lstStyle/>
          <a:p>
            <a:r>
              <a:rPr lang="nb-NO" sz="1000" dirty="0"/>
              <a:t>2,15</a:t>
            </a:r>
            <a:endParaRPr lang="en-US" sz="1000" dirty="0"/>
          </a:p>
        </p:txBody>
      </p:sp>
      <p:sp>
        <p:nvSpPr>
          <p:cNvPr id="45" name="TextBox 44">
            <a:extLst>
              <a:ext uri="{FF2B5EF4-FFF2-40B4-BE49-F238E27FC236}">
                <a16:creationId xmlns:a16="http://schemas.microsoft.com/office/drawing/2014/main" id="{2AD18394-5B3E-4BAA-BB0D-9671E42AA16E}"/>
              </a:ext>
            </a:extLst>
          </p:cNvPr>
          <p:cNvSpPr txBox="1"/>
          <p:nvPr/>
        </p:nvSpPr>
        <p:spPr>
          <a:xfrm>
            <a:off x="2504268" y="3456661"/>
            <a:ext cx="413896" cy="246221"/>
          </a:xfrm>
          <a:prstGeom prst="rect">
            <a:avLst/>
          </a:prstGeom>
          <a:noFill/>
        </p:spPr>
        <p:txBody>
          <a:bodyPr wrap="none" rtlCol="0">
            <a:spAutoFit/>
          </a:bodyPr>
          <a:lstStyle/>
          <a:p>
            <a:r>
              <a:rPr lang="nb-NO" sz="1000" dirty="0"/>
              <a:t>2,25</a:t>
            </a:r>
            <a:endParaRPr lang="en-US" sz="1000" dirty="0"/>
          </a:p>
        </p:txBody>
      </p:sp>
      <p:sp>
        <p:nvSpPr>
          <p:cNvPr id="46" name="TextBox 45">
            <a:extLst>
              <a:ext uri="{FF2B5EF4-FFF2-40B4-BE49-F238E27FC236}">
                <a16:creationId xmlns:a16="http://schemas.microsoft.com/office/drawing/2014/main" id="{35BDF0A1-CF3B-4D1D-84FC-5DB7B4F01C58}"/>
              </a:ext>
            </a:extLst>
          </p:cNvPr>
          <p:cNvSpPr txBox="1"/>
          <p:nvPr/>
        </p:nvSpPr>
        <p:spPr>
          <a:xfrm>
            <a:off x="2215607" y="3271507"/>
            <a:ext cx="413896" cy="246221"/>
          </a:xfrm>
          <a:prstGeom prst="rect">
            <a:avLst/>
          </a:prstGeom>
          <a:noFill/>
        </p:spPr>
        <p:txBody>
          <a:bodyPr wrap="none" rtlCol="0">
            <a:spAutoFit/>
          </a:bodyPr>
          <a:lstStyle/>
          <a:p>
            <a:r>
              <a:rPr lang="nb-NO" sz="1000" dirty="0"/>
              <a:t>2,35</a:t>
            </a:r>
            <a:endParaRPr lang="en-US" sz="1000" dirty="0"/>
          </a:p>
        </p:txBody>
      </p:sp>
      <p:sp>
        <p:nvSpPr>
          <p:cNvPr id="47" name="TextBox 46">
            <a:extLst>
              <a:ext uri="{FF2B5EF4-FFF2-40B4-BE49-F238E27FC236}">
                <a16:creationId xmlns:a16="http://schemas.microsoft.com/office/drawing/2014/main" id="{BB66583A-ED43-40B0-9DE8-0E105447653B}"/>
              </a:ext>
            </a:extLst>
          </p:cNvPr>
          <p:cNvSpPr txBox="1"/>
          <p:nvPr/>
        </p:nvSpPr>
        <p:spPr>
          <a:xfrm>
            <a:off x="1899495" y="3132707"/>
            <a:ext cx="452802" cy="246221"/>
          </a:xfrm>
          <a:prstGeom prst="rect">
            <a:avLst/>
          </a:prstGeom>
          <a:noFill/>
        </p:spPr>
        <p:txBody>
          <a:bodyPr wrap="square" rtlCol="0">
            <a:spAutoFit/>
          </a:bodyPr>
          <a:lstStyle/>
          <a:p>
            <a:r>
              <a:rPr lang="nb-NO" sz="1000" dirty="0"/>
              <a:t>2,4</a:t>
            </a:r>
            <a:endParaRPr lang="en-US" sz="1000" dirty="0"/>
          </a:p>
        </p:txBody>
      </p:sp>
      <p:sp>
        <p:nvSpPr>
          <p:cNvPr id="48" name="TextBox 47">
            <a:extLst>
              <a:ext uri="{FF2B5EF4-FFF2-40B4-BE49-F238E27FC236}">
                <a16:creationId xmlns:a16="http://schemas.microsoft.com/office/drawing/2014/main" id="{EC3F4464-AA32-488A-99B2-18E7C369CCD6}"/>
              </a:ext>
            </a:extLst>
          </p:cNvPr>
          <p:cNvSpPr txBox="1"/>
          <p:nvPr/>
        </p:nvSpPr>
        <p:spPr>
          <a:xfrm>
            <a:off x="1593379" y="2949043"/>
            <a:ext cx="452801" cy="246221"/>
          </a:xfrm>
          <a:prstGeom prst="rect">
            <a:avLst/>
          </a:prstGeom>
          <a:noFill/>
        </p:spPr>
        <p:txBody>
          <a:bodyPr wrap="square" rtlCol="0">
            <a:spAutoFit/>
          </a:bodyPr>
          <a:lstStyle/>
          <a:p>
            <a:r>
              <a:rPr lang="nb-NO" sz="1000" dirty="0"/>
              <a:t>2,45</a:t>
            </a:r>
            <a:endParaRPr lang="en-US" sz="1000" dirty="0"/>
          </a:p>
        </p:txBody>
      </p:sp>
      <p:sp>
        <p:nvSpPr>
          <p:cNvPr id="49" name="TextBox 48">
            <a:extLst>
              <a:ext uri="{FF2B5EF4-FFF2-40B4-BE49-F238E27FC236}">
                <a16:creationId xmlns:a16="http://schemas.microsoft.com/office/drawing/2014/main" id="{5DDE5102-9D7A-466A-812A-3F7C7C0A29BC}"/>
              </a:ext>
            </a:extLst>
          </p:cNvPr>
          <p:cNvSpPr txBox="1"/>
          <p:nvPr/>
        </p:nvSpPr>
        <p:spPr>
          <a:xfrm>
            <a:off x="1332860" y="2773108"/>
            <a:ext cx="452801" cy="246221"/>
          </a:xfrm>
          <a:prstGeom prst="rect">
            <a:avLst/>
          </a:prstGeom>
          <a:noFill/>
        </p:spPr>
        <p:txBody>
          <a:bodyPr wrap="square" rtlCol="0">
            <a:spAutoFit/>
          </a:bodyPr>
          <a:lstStyle/>
          <a:p>
            <a:r>
              <a:rPr lang="nb-NO" sz="1000" dirty="0"/>
              <a:t>2,5</a:t>
            </a:r>
            <a:endParaRPr lang="en-US" sz="1000" dirty="0"/>
          </a:p>
        </p:txBody>
      </p:sp>
      <p:sp>
        <p:nvSpPr>
          <p:cNvPr id="50" name="TextBox 49">
            <a:extLst>
              <a:ext uri="{FF2B5EF4-FFF2-40B4-BE49-F238E27FC236}">
                <a16:creationId xmlns:a16="http://schemas.microsoft.com/office/drawing/2014/main" id="{9E40E070-E863-4737-B04C-5727B4CF6F6A}"/>
              </a:ext>
            </a:extLst>
          </p:cNvPr>
          <p:cNvSpPr txBox="1"/>
          <p:nvPr/>
        </p:nvSpPr>
        <p:spPr>
          <a:xfrm>
            <a:off x="1007880" y="2638298"/>
            <a:ext cx="413895" cy="246221"/>
          </a:xfrm>
          <a:prstGeom prst="rect">
            <a:avLst/>
          </a:prstGeom>
          <a:noFill/>
        </p:spPr>
        <p:txBody>
          <a:bodyPr wrap="square" rtlCol="0">
            <a:spAutoFit/>
          </a:bodyPr>
          <a:lstStyle/>
          <a:p>
            <a:r>
              <a:rPr lang="nb-NO" sz="1000" dirty="0"/>
              <a:t>2,6</a:t>
            </a:r>
            <a:endParaRPr lang="en-US" sz="1000" dirty="0"/>
          </a:p>
        </p:txBody>
      </p:sp>
      <p:sp>
        <p:nvSpPr>
          <p:cNvPr id="51" name="TextBox 50">
            <a:extLst>
              <a:ext uri="{FF2B5EF4-FFF2-40B4-BE49-F238E27FC236}">
                <a16:creationId xmlns:a16="http://schemas.microsoft.com/office/drawing/2014/main" id="{5DBC5D62-663F-400C-824A-CB55FCD16B82}"/>
              </a:ext>
            </a:extLst>
          </p:cNvPr>
          <p:cNvSpPr txBox="1"/>
          <p:nvPr/>
        </p:nvSpPr>
        <p:spPr>
          <a:xfrm>
            <a:off x="3269058" y="5510970"/>
            <a:ext cx="316112" cy="246221"/>
          </a:xfrm>
          <a:prstGeom prst="rect">
            <a:avLst/>
          </a:prstGeom>
          <a:noFill/>
        </p:spPr>
        <p:txBody>
          <a:bodyPr wrap="none" rtlCol="0">
            <a:spAutoFit/>
          </a:bodyPr>
          <a:lstStyle/>
          <a:p>
            <a:r>
              <a:rPr lang="nb-NO" sz="1000" dirty="0"/>
              <a:t>67</a:t>
            </a:r>
            <a:endParaRPr lang="en-US" sz="1000" dirty="0"/>
          </a:p>
        </p:txBody>
      </p:sp>
      <p:sp>
        <p:nvSpPr>
          <p:cNvPr id="52" name="TextBox 51">
            <a:extLst>
              <a:ext uri="{FF2B5EF4-FFF2-40B4-BE49-F238E27FC236}">
                <a16:creationId xmlns:a16="http://schemas.microsoft.com/office/drawing/2014/main" id="{91B54F53-3CA9-4113-B7B9-C4C123CE9EED}"/>
              </a:ext>
            </a:extLst>
          </p:cNvPr>
          <p:cNvSpPr txBox="1"/>
          <p:nvPr/>
        </p:nvSpPr>
        <p:spPr>
          <a:xfrm>
            <a:off x="2560241" y="4169139"/>
            <a:ext cx="413896" cy="246221"/>
          </a:xfrm>
          <a:prstGeom prst="rect">
            <a:avLst/>
          </a:prstGeom>
          <a:noFill/>
        </p:spPr>
        <p:txBody>
          <a:bodyPr wrap="none" rtlCol="0">
            <a:spAutoFit/>
          </a:bodyPr>
          <a:lstStyle/>
          <a:p>
            <a:r>
              <a:rPr lang="nb-NO" sz="1000" dirty="0"/>
              <a:t>14,5</a:t>
            </a:r>
            <a:endParaRPr lang="en-US" sz="1000" dirty="0"/>
          </a:p>
        </p:txBody>
      </p:sp>
      <p:sp>
        <p:nvSpPr>
          <p:cNvPr id="53" name="TextBox 52">
            <a:extLst>
              <a:ext uri="{FF2B5EF4-FFF2-40B4-BE49-F238E27FC236}">
                <a16:creationId xmlns:a16="http://schemas.microsoft.com/office/drawing/2014/main" id="{E79E4427-4B41-474A-A186-F3C642170FF4}"/>
              </a:ext>
            </a:extLst>
          </p:cNvPr>
          <p:cNvSpPr txBox="1"/>
          <p:nvPr/>
        </p:nvSpPr>
        <p:spPr>
          <a:xfrm>
            <a:off x="2357319" y="6377581"/>
            <a:ext cx="2261581" cy="307777"/>
          </a:xfrm>
          <a:prstGeom prst="rect">
            <a:avLst/>
          </a:prstGeom>
          <a:noFill/>
        </p:spPr>
        <p:txBody>
          <a:bodyPr wrap="none" rtlCol="0">
            <a:spAutoFit/>
          </a:bodyPr>
          <a:lstStyle/>
          <a:p>
            <a:r>
              <a:rPr lang="nb-NO" sz="1400" dirty="0"/>
              <a:t>Sleggeomregning: 8m per kg</a:t>
            </a:r>
            <a:endParaRPr lang="en-US" sz="1400" dirty="0"/>
          </a:p>
        </p:txBody>
      </p:sp>
      <p:sp>
        <p:nvSpPr>
          <p:cNvPr id="54" name="TextBox 53">
            <a:extLst>
              <a:ext uri="{FF2B5EF4-FFF2-40B4-BE49-F238E27FC236}">
                <a16:creationId xmlns:a16="http://schemas.microsoft.com/office/drawing/2014/main" id="{20D8BB70-44B7-4C31-B945-8DB5677025C7}"/>
              </a:ext>
            </a:extLst>
          </p:cNvPr>
          <p:cNvSpPr txBox="1"/>
          <p:nvPr/>
        </p:nvSpPr>
        <p:spPr>
          <a:xfrm>
            <a:off x="163391" y="92437"/>
            <a:ext cx="729046" cy="369332"/>
          </a:xfrm>
          <a:prstGeom prst="rect">
            <a:avLst/>
          </a:prstGeom>
          <a:noFill/>
        </p:spPr>
        <p:txBody>
          <a:bodyPr wrap="none" rtlCol="0">
            <a:spAutoFit/>
          </a:bodyPr>
          <a:lstStyle/>
          <a:p>
            <a:r>
              <a:rPr lang="nb-NO" dirty="0"/>
              <a:t>Navn:</a:t>
            </a:r>
            <a:endParaRPr lang="en-US" dirty="0"/>
          </a:p>
        </p:txBody>
      </p:sp>
      <p:sp>
        <p:nvSpPr>
          <p:cNvPr id="55" name="TextBox 54">
            <a:extLst>
              <a:ext uri="{FF2B5EF4-FFF2-40B4-BE49-F238E27FC236}">
                <a16:creationId xmlns:a16="http://schemas.microsoft.com/office/drawing/2014/main" id="{17E59E18-89DE-430F-BAE1-F18721610828}"/>
              </a:ext>
            </a:extLst>
          </p:cNvPr>
          <p:cNvSpPr txBox="1"/>
          <p:nvPr/>
        </p:nvSpPr>
        <p:spPr>
          <a:xfrm>
            <a:off x="177282" y="390534"/>
            <a:ext cx="694870" cy="369332"/>
          </a:xfrm>
          <a:prstGeom prst="rect">
            <a:avLst/>
          </a:prstGeom>
          <a:noFill/>
        </p:spPr>
        <p:txBody>
          <a:bodyPr wrap="none" rtlCol="0">
            <a:spAutoFit/>
          </a:bodyPr>
          <a:lstStyle/>
          <a:p>
            <a:r>
              <a:rPr lang="nb-NO" dirty="0"/>
              <a:t>Dato:</a:t>
            </a:r>
            <a:endParaRPr lang="en-US" dirty="0"/>
          </a:p>
        </p:txBody>
      </p:sp>
      <p:sp>
        <p:nvSpPr>
          <p:cNvPr id="56" name="TextBox 55">
            <a:extLst>
              <a:ext uri="{FF2B5EF4-FFF2-40B4-BE49-F238E27FC236}">
                <a16:creationId xmlns:a16="http://schemas.microsoft.com/office/drawing/2014/main" id="{D09304DE-B11F-4F49-BC57-34CC521548B6}"/>
              </a:ext>
            </a:extLst>
          </p:cNvPr>
          <p:cNvSpPr txBox="1"/>
          <p:nvPr/>
        </p:nvSpPr>
        <p:spPr>
          <a:xfrm>
            <a:off x="-20002" y="6572746"/>
            <a:ext cx="1027845" cy="276999"/>
          </a:xfrm>
          <a:prstGeom prst="rect">
            <a:avLst/>
          </a:prstGeom>
          <a:noFill/>
        </p:spPr>
        <p:txBody>
          <a:bodyPr wrap="none" rtlCol="0">
            <a:spAutoFit/>
          </a:bodyPr>
          <a:lstStyle/>
          <a:p>
            <a:r>
              <a:rPr lang="nb-NO" sz="600" dirty="0"/>
              <a:t>Magnus Aunevik-Berntsen </a:t>
            </a:r>
          </a:p>
          <a:p>
            <a:r>
              <a:rPr lang="nb-NO" sz="600" dirty="0"/>
              <a:t>Evalueringsskjema v.1</a:t>
            </a:r>
            <a:endParaRPr lang="en-US" sz="600" dirty="0"/>
          </a:p>
        </p:txBody>
      </p:sp>
      <p:sp>
        <p:nvSpPr>
          <p:cNvPr id="38" name="Date Placeholder 37">
            <a:extLst>
              <a:ext uri="{FF2B5EF4-FFF2-40B4-BE49-F238E27FC236}">
                <a16:creationId xmlns:a16="http://schemas.microsoft.com/office/drawing/2014/main" id="{E6C4209E-C1FA-4CAC-85A4-C437435D69DB}"/>
              </a:ext>
            </a:extLst>
          </p:cNvPr>
          <p:cNvSpPr>
            <a:spLocks noGrp="1"/>
          </p:cNvSpPr>
          <p:nvPr>
            <p:ph type="dt" sz="half" idx="10"/>
          </p:nvPr>
        </p:nvSpPr>
        <p:spPr/>
        <p:txBody>
          <a:bodyPr/>
          <a:lstStyle/>
          <a:p>
            <a:r>
              <a:rPr lang="en-US"/>
              <a:t>02/11/2018</a:t>
            </a:r>
            <a:endParaRPr lang="en-US" dirty="0"/>
          </a:p>
        </p:txBody>
      </p:sp>
      <p:sp>
        <p:nvSpPr>
          <p:cNvPr id="57" name="Footer Placeholder 56">
            <a:extLst>
              <a:ext uri="{FF2B5EF4-FFF2-40B4-BE49-F238E27FC236}">
                <a16:creationId xmlns:a16="http://schemas.microsoft.com/office/drawing/2014/main" id="{A7CCF440-C1E4-4A42-BFE2-B7CB2B8424FC}"/>
              </a:ext>
            </a:extLst>
          </p:cNvPr>
          <p:cNvSpPr>
            <a:spLocks noGrp="1"/>
          </p:cNvSpPr>
          <p:nvPr>
            <p:ph type="ftr" sz="quarter" idx="11"/>
          </p:nvPr>
        </p:nvSpPr>
        <p:spPr/>
        <p:txBody>
          <a:bodyPr/>
          <a:lstStyle/>
          <a:p>
            <a:r>
              <a:rPr lang="nb-NO" dirty="0"/>
              <a:t>Magnus R. Aunevik-Berntsen</a:t>
            </a:r>
            <a:endParaRPr lang="en-US" dirty="0"/>
          </a:p>
        </p:txBody>
      </p:sp>
    </p:spTree>
    <p:extLst>
      <p:ext uri="{BB962C8B-B14F-4D97-AF65-F5344CB8AC3E}">
        <p14:creationId xmlns:p14="http://schemas.microsoft.com/office/powerpoint/2010/main" val="65710110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a:extLst>
              <a:ext uri="{FF2B5EF4-FFF2-40B4-BE49-F238E27FC236}">
                <a16:creationId xmlns:a16="http://schemas.microsoft.com/office/drawing/2014/main" id="{3A97DF5A-C5A4-4DBC-A752-767BEF7F2A9B}"/>
              </a:ext>
            </a:extLst>
          </p:cNvPr>
          <p:cNvGraphicFramePr>
            <a:graphicFrameLocks/>
          </p:cNvGraphicFramePr>
          <p:nvPr>
            <p:extLst/>
          </p:nvPr>
        </p:nvGraphicFramePr>
        <p:xfrm>
          <a:off x="-801117" y="731923"/>
          <a:ext cx="8128179" cy="5898065"/>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3" name="Table 2">
            <a:extLst>
              <a:ext uri="{FF2B5EF4-FFF2-40B4-BE49-F238E27FC236}">
                <a16:creationId xmlns:a16="http://schemas.microsoft.com/office/drawing/2014/main" id="{4C93B0E5-79BE-401D-BB02-2A16D33E16EE}"/>
              </a:ext>
            </a:extLst>
          </p:cNvPr>
          <p:cNvGraphicFramePr>
            <a:graphicFrameLocks noGrp="1"/>
          </p:cNvGraphicFramePr>
          <p:nvPr>
            <p:extLst/>
          </p:nvPr>
        </p:nvGraphicFramePr>
        <p:xfrm>
          <a:off x="6924690" y="1301534"/>
          <a:ext cx="5011339" cy="2521396"/>
        </p:xfrm>
        <a:graphic>
          <a:graphicData uri="http://schemas.openxmlformats.org/drawingml/2006/table">
            <a:tbl>
              <a:tblPr firstRow="1" bandRow="1">
                <a:tableStyleId>{5C22544A-7EE6-4342-B048-85BDC9FD1C3A}</a:tableStyleId>
              </a:tblPr>
              <a:tblGrid>
                <a:gridCol w="952485">
                  <a:extLst>
                    <a:ext uri="{9D8B030D-6E8A-4147-A177-3AD203B41FA5}">
                      <a16:colId xmlns:a16="http://schemas.microsoft.com/office/drawing/2014/main" val="2519103240"/>
                    </a:ext>
                  </a:extLst>
                </a:gridCol>
                <a:gridCol w="828675">
                  <a:extLst>
                    <a:ext uri="{9D8B030D-6E8A-4147-A177-3AD203B41FA5}">
                      <a16:colId xmlns:a16="http://schemas.microsoft.com/office/drawing/2014/main" val="730542394"/>
                    </a:ext>
                  </a:extLst>
                </a:gridCol>
                <a:gridCol w="1762125">
                  <a:extLst>
                    <a:ext uri="{9D8B030D-6E8A-4147-A177-3AD203B41FA5}">
                      <a16:colId xmlns:a16="http://schemas.microsoft.com/office/drawing/2014/main" val="2210732052"/>
                    </a:ext>
                  </a:extLst>
                </a:gridCol>
                <a:gridCol w="1468054">
                  <a:extLst>
                    <a:ext uri="{9D8B030D-6E8A-4147-A177-3AD203B41FA5}">
                      <a16:colId xmlns:a16="http://schemas.microsoft.com/office/drawing/2014/main" val="3976326057"/>
                    </a:ext>
                  </a:extLst>
                </a:gridCol>
              </a:tblGrid>
              <a:tr h="465608">
                <a:tc>
                  <a:txBody>
                    <a:bodyPr/>
                    <a:lstStyle/>
                    <a:p>
                      <a:r>
                        <a:rPr lang="nb-NO" sz="1200" dirty="0"/>
                        <a:t>Øvelse</a:t>
                      </a:r>
                      <a:endParaRPr lang="en-US" sz="1200" dirty="0"/>
                    </a:p>
                  </a:txBody>
                  <a:tcPr/>
                </a:tc>
                <a:tc>
                  <a:txBody>
                    <a:bodyPr/>
                    <a:lstStyle/>
                    <a:p>
                      <a:r>
                        <a:rPr lang="nb-NO" sz="1200" dirty="0"/>
                        <a:t>Fremgang per meter</a:t>
                      </a:r>
                      <a:endParaRPr lang="en-US" sz="1200" dirty="0"/>
                    </a:p>
                  </a:txBody>
                  <a:tcPr/>
                </a:tc>
                <a:tc>
                  <a:txBody>
                    <a:bodyPr/>
                    <a:lstStyle/>
                    <a:p>
                      <a:r>
                        <a:rPr lang="nb-NO" sz="1200" dirty="0"/>
                        <a:t>Fremgangsmål i slegge</a:t>
                      </a:r>
                      <a:endParaRPr lang="en-US" sz="1200" dirty="0"/>
                    </a:p>
                  </a:txBody>
                  <a:tcPr/>
                </a:tc>
                <a:tc>
                  <a:txBody>
                    <a:bodyPr/>
                    <a:lstStyle/>
                    <a:p>
                      <a:r>
                        <a:rPr lang="nb-NO" sz="1200" dirty="0"/>
                        <a:t>Fremgangsbehov</a:t>
                      </a:r>
                      <a:endParaRPr lang="en-US" sz="1200" dirty="0"/>
                    </a:p>
                  </a:txBody>
                  <a:tcPr/>
                </a:tc>
                <a:extLst>
                  <a:ext uri="{0D108BD9-81ED-4DB2-BD59-A6C34878D82A}">
                    <a16:rowId xmlns:a16="http://schemas.microsoft.com/office/drawing/2014/main" val="3926666635"/>
                  </a:ext>
                </a:extLst>
              </a:tr>
              <a:tr h="377660">
                <a:tc>
                  <a:txBody>
                    <a:bodyPr/>
                    <a:lstStyle/>
                    <a:p>
                      <a:r>
                        <a:rPr lang="nb-NO" sz="1200" dirty="0"/>
                        <a:t>Knebøy</a:t>
                      </a:r>
                      <a:endParaRPr lang="en-US" sz="1200" dirty="0"/>
                    </a:p>
                  </a:txBody>
                  <a:tcPr/>
                </a:tc>
                <a:tc>
                  <a:txBody>
                    <a:bodyPr/>
                    <a:lstStyle/>
                    <a:p>
                      <a:r>
                        <a:rPr lang="nb-NO" sz="1200" dirty="0"/>
                        <a:t>4kg</a:t>
                      </a:r>
                      <a:endParaRPr lang="en-US" sz="1200" dirty="0"/>
                    </a:p>
                  </a:txBody>
                  <a:tcPr/>
                </a:tc>
                <a:tc rowSpan="5">
                  <a:txBody>
                    <a:bodyPr/>
                    <a:lstStyle/>
                    <a:p>
                      <a:endParaRPr lang="en-US" sz="1200" dirty="0"/>
                    </a:p>
                  </a:txBody>
                  <a:tcPr/>
                </a:tc>
                <a:tc>
                  <a:txBody>
                    <a:bodyPr/>
                    <a:lstStyle/>
                    <a:p>
                      <a:endParaRPr lang="en-US" sz="1200" dirty="0"/>
                    </a:p>
                  </a:txBody>
                  <a:tcPr/>
                </a:tc>
                <a:extLst>
                  <a:ext uri="{0D108BD9-81ED-4DB2-BD59-A6C34878D82A}">
                    <a16:rowId xmlns:a16="http://schemas.microsoft.com/office/drawing/2014/main" val="1211063343"/>
                  </a:ext>
                </a:extLst>
              </a:tr>
              <a:tr h="377660">
                <a:tc>
                  <a:txBody>
                    <a:bodyPr/>
                    <a:lstStyle/>
                    <a:p>
                      <a:r>
                        <a:rPr lang="nb-NO" sz="1200" dirty="0"/>
                        <a:t>Vending</a:t>
                      </a:r>
                      <a:endParaRPr lang="en-US" sz="1200" dirty="0"/>
                    </a:p>
                  </a:txBody>
                  <a:tcPr/>
                </a:tc>
                <a:tc>
                  <a:txBody>
                    <a:bodyPr/>
                    <a:lstStyle/>
                    <a:p>
                      <a:r>
                        <a:rPr lang="nb-NO" sz="1200" dirty="0"/>
                        <a:t>4kg</a:t>
                      </a:r>
                      <a:endParaRPr lang="en-US" sz="1200" dirty="0"/>
                    </a:p>
                  </a:txBody>
                  <a:tcPr/>
                </a:tc>
                <a:tc vMerge="1">
                  <a:txBody>
                    <a:bodyPr/>
                    <a:lstStyle/>
                    <a:p>
                      <a:endParaRPr lang="en-US" sz="1200" dirty="0"/>
                    </a:p>
                  </a:txBody>
                  <a:tcPr/>
                </a:tc>
                <a:tc>
                  <a:txBody>
                    <a:bodyPr/>
                    <a:lstStyle/>
                    <a:p>
                      <a:endParaRPr lang="en-US" sz="1200" dirty="0"/>
                    </a:p>
                  </a:txBody>
                  <a:tcPr/>
                </a:tc>
                <a:extLst>
                  <a:ext uri="{0D108BD9-81ED-4DB2-BD59-A6C34878D82A}">
                    <a16:rowId xmlns:a16="http://schemas.microsoft.com/office/drawing/2014/main" val="1308478159"/>
                  </a:ext>
                </a:extLst>
              </a:tr>
              <a:tr h="377660">
                <a:tc>
                  <a:txBody>
                    <a:bodyPr/>
                    <a:lstStyle/>
                    <a:p>
                      <a:r>
                        <a:rPr lang="nb-NO" sz="1200" dirty="0"/>
                        <a:t>Rykk</a:t>
                      </a:r>
                      <a:endParaRPr lang="en-US" sz="1200" dirty="0"/>
                    </a:p>
                  </a:txBody>
                  <a:tcPr/>
                </a:tc>
                <a:tc>
                  <a:txBody>
                    <a:bodyPr/>
                    <a:lstStyle/>
                    <a:p>
                      <a:r>
                        <a:rPr lang="nb-NO" sz="1200" dirty="0"/>
                        <a:t>3kg</a:t>
                      </a:r>
                      <a:endParaRPr lang="en-US" sz="1200" dirty="0"/>
                    </a:p>
                  </a:txBody>
                  <a:tcPr/>
                </a:tc>
                <a:tc vMerge="1">
                  <a:txBody>
                    <a:bodyPr/>
                    <a:lstStyle/>
                    <a:p>
                      <a:endParaRPr lang="en-US" sz="1200" dirty="0"/>
                    </a:p>
                  </a:txBody>
                  <a:tcPr/>
                </a:tc>
                <a:tc>
                  <a:txBody>
                    <a:bodyPr/>
                    <a:lstStyle/>
                    <a:p>
                      <a:endParaRPr lang="en-US" sz="1200" dirty="0"/>
                    </a:p>
                  </a:txBody>
                  <a:tcPr/>
                </a:tc>
                <a:extLst>
                  <a:ext uri="{0D108BD9-81ED-4DB2-BD59-A6C34878D82A}">
                    <a16:rowId xmlns:a16="http://schemas.microsoft.com/office/drawing/2014/main" val="1037878983"/>
                  </a:ext>
                </a:extLst>
              </a:tr>
              <a:tr h="46560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b-NO" sz="1200" dirty="0"/>
                        <a:t>Liakov 4kg</a:t>
                      </a:r>
                      <a:endParaRPr lang="en-US" sz="1200" dirty="0"/>
                    </a:p>
                    <a:p>
                      <a:endParaRPr lang="en-US" sz="1200" dirty="0"/>
                    </a:p>
                  </a:txBody>
                  <a:tcPr/>
                </a:tc>
                <a:tc>
                  <a:txBody>
                    <a:bodyPr/>
                    <a:lstStyle/>
                    <a:p>
                      <a:r>
                        <a:rPr lang="nb-NO" sz="1200" dirty="0"/>
                        <a:t>25 cm</a:t>
                      </a:r>
                      <a:endParaRPr lang="en-US" sz="1200" dirty="0"/>
                    </a:p>
                  </a:txBody>
                  <a:tcPr/>
                </a:tc>
                <a:tc vMerge="1">
                  <a:txBody>
                    <a:bodyPr/>
                    <a:lstStyle/>
                    <a:p>
                      <a:endParaRPr lang="en-US" sz="1200" dirty="0"/>
                    </a:p>
                  </a:txBody>
                  <a:tcPr/>
                </a:tc>
                <a:tc>
                  <a:txBody>
                    <a:bodyPr/>
                    <a:lstStyle/>
                    <a:p>
                      <a:endParaRPr lang="en-US" sz="1200" dirty="0"/>
                    </a:p>
                  </a:txBody>
                  <a:tcPr/>
                </a:tc>
                <a:extLst>
                  <a:ext uri="{0D108BD9-81ED-4DB2-BD59-A6C34878D82A}">
                    <a16:rowId xmlns:a16="http://schemas.microsoft.com/office/drawing/2014/main" val="2026201077"/>
                  </a:ext>
                </a:extLst>
              </a:tr>
              <a:tr h="377660">
                <a:tc>
                  <a:txBody>
                    <a:bodyPr/>
                    <a:lstStyle/>
                    <a:p>
                      <a:r>
                        <a:rPr lang="nb-NO" sz="1200" dirty="0"/>
                        <a:t>Stille lengde</a:t>
                      </a:r>
                      <a:endParaRPr lang="en-US" sz="1200" dirty="0"/>
                    </a:p>
                  </a:txBody>
                  <a:tcPr/>
                </a:tc>
                <a:tc>
                  <a:txBody>
                    <a:bodyPr/>
                    <a:lstStyle/>
                    <a:p>
                      <a:r>
                        <a:rPr lang="nb-NO" sz="1200" dirty="0"/>
                        <a:t>2,5 cm</a:t>
                      </a:r>
                      <a:endParaRPr lang="en-US" sz="1200" dirty="0"/>
                    </a:p>
                  </a:txBody>
                  <a:tcPr/>
                </a:tc>
                <a:tc vMerge="1">
                  <a:txBody>
                    <a:bodyPr/>
                    <a:lstStyle/>
                    <a:p>
                      <a:endParaRPr lang="en-US" sz="1200" dirty="0"/>
                    </a:p>
                  </a:txBody>
                  <a:tcPr/>
                </a:tc>
                <a:tc>
                  <a:txBody>
                    <a:bodyPr/>
                    <a:lstStyle/>
                    <a:p>
                      <a:endParaRPr lang="en-US" sz="1200" dirty="0"/>
                    </a:p>
                  </a:txBody>
                  <a:tcPr/>
                </a:tc>
                <a:extLst>
                  <a:ext uri="{0D108BD9-81ED-4DB2-BD59-A6C34878D82A}">
                    <a16:rowId xmlns:a16="http://schemas.microsoft.com/office/drawing/2014/main" val="864014089"/>
                  </a:ext>
                </a:extLst>
              </a:tr>
            </a:tbl>
          </a:graphicData>
        </a:graphic>
      </p:graphicFrame>
      <p:sp>
        <p:nvSpPr>
          <p:cNvPr id="5" name="Rectangle 4">
            <a:extLst>
              <a:ext uri="{FF2B5EF4-FFF2-40B4-BE49-F238E27FC236}">
                <a16:creationId xmlns:a16="http://schemas.microsoft.com/office/drawing/2014/main" id="{D3E99D7D-2B8A-409D-BDE0-CE28CE35C450}"/>
              </a:ext>
            </a:extLst>
          </p:cNvPr>
          <p:cNvSpPr/>
          <p:nvPr/>
        </p:nvSpPr>
        <p:spPr>
          <a:xfrm>
            <a:off x="9171858" y="2293316"/>
            <a:ext cx="809625" cy="814777"/>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42DAB1AE-3166-4DCF-8D0E-B69D1CF54060}"/>
              </a:ext>
            </a:extLst>
          </p:cNvPr>
          <p:cNvSpPr txBox="1"/>
          <p:nvPr/>
        </p:nvSpPr>
        <p:spPr>
          <a:xfrm>
            <a:off x="6942665" y="5016886"/>
            <a:ext cx="5111656" cy="369332"/>
          </a:xfrm>
          <a:prstGeom prst="rect">
            <a:avLst/>
          </a:prstGeom>
          <a:noFill/>
        </p:spPr>
        <p:txBody>
          <a:bodyPr wrap="none" rtlCol="0">
            <a:spAutoFit/>
          </a:bodyPr>
          <a:lstStyle/>
          <a:p>
            <a:r>
              <a:rPr lang="nb-NO" dirty="0"/>
              <a:t>Sterkeste område:  Styrke  |  Eksplosivitet  | Teknikk</a:t>
            </a:r>
            <a:endParaRPr lang="en-US" dirty="0"/>
          </a:p>
        </p:txBody>
      </p:sp>
      <p:sp>
        <p:nvSpPr>
          <p:cNvPr id="7" name="TextBox 6">
            <a:extLst>
              <a:ext uri="{FF2B5EF4-FFF2-40B4-BE49-F238E27FC236}">
                <a16:creationId xmlns:a16="http://schemas.microsoft.com/office/drawing/2014/main" id="{872D9991-5E56-459C-9008-5B7870A02E11}"/>
              </a:ext>
            </a:extLst>
          </p:cNvPr>
          <p:cNvSpPr txBox="1"/>
          <p:nvPr/>
        </p:nvSpPr>
        <p:spPr>
          <a:xfrm>
            <a:off x="6475817" y="5384299"/>
            <a:ext cx="5460213" cy="369332"/>
          </a:xfrm>
          <a:prstGeom prst="rect">
            <a:avLst/>
          </a:prstGeom>
          <a:noFill/>
        </p:spPr>
        <p:txBody>
          <a:bodyPr wrap="none" rtlCol="0">
            <a:spAutoFit/>
          </a:bodyPr>
          <a:lstStyle/>
          <a:p>
            <a:r>
              <a:rPr lang="nb-NO" dirty="0"/>
              <a:t>Innhentingspotensiale:  Styrke  |  Eksplosivitet  | Teknikk</a:t>
            </a:r>
            <a:endParaRPr lang="en-US" dirty="0"/>
          </a:p>
        </p:txBody>
      </p:sp>
      <p:cxnSp>
        <p:nvCxnSpPr>
          <p:cNvPr id="8" name="Straight Connector 7">
            <a:extLst>
              <a:ext uri="{FF2B5EF4-FFF2-40B4-BE49-F238E27FC236}">
                <a16:creationId xmlns:a16="http://schemas.microsoft.com/office/drawing/2014/main" id="{B5D21086-675B-4452-BF1E-A53B47532FA1}"/>
              </a:ext>
            </a:extLst>
          </p:cNvPr>
          <p:cNvCxnSpPr>
            <a:cxnSpLocks/>
          </p:cNvCxnSpPr>
          <p:nvPr/>
        </p:nvCxnSpPr>
        <p:spPr>
          <a:xfrm>
            <a:off x="6344236" y="804310"/>
            <a:ext cx="66675" cy="5777934"/>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87AC5A27-7515-4FA1-A649-3262CE3BBA77}"/>
              </a:ext>
            </a:extLst>
          </p:cNvPr>
          <p:cNvCxnSpPr/>
          <p:nvPr/>
        </p:nvCxnSpPr>
        <p:spPr>
          <a:xfrm>
            <a:off x="6475817" y="4388641"/>
            <a:ext cx="5502067" cy="0"/>
          </a:xfrm>
          <a:prstGeom prst="line">
            <a:avLst/>
          </a:prstGeom>
          <a:ln>
            <a:solidFill>
              <a:schemeClr val="tx1"/>
            </a:solidFill>
            <a:prstDash val="lgDash"/>
          </a:ln>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E39389D8-2E4B-45BE-9462-A3C69EB8013B}"/>
              </a:ext>
            </a:extLst>
          </p:cNvPr>
          <p:cNvSpPr txBox="1"/>
          <p:nvPr/>
        </p:nvSpPr>
        <p:spPr>
          <a:xfrm>
            <a:off x="3829935" y="76255"/>
            <a:ext cx="5605574" cy="584775"/>
          </a:xfrm>
          <a:prstGeom prst="rect">
            <a:avLst/>
          </a:prstGeom>
          <a:noFill/>
        </p:spPr>
        <p:txBody>
          <a:bodyPr wrap="none" rtlCol="0">
            <a:spAutoFit/>
          </a:bodyPr>
          <a:lstStyle/>
          <a:p>
            <a:r>
              <a:rPr lang="nb-NO" sz="3200" dirty="0"/>
              <a:t>Egenevaluering – Slegge - Gutter</a:t>
            </a:r>
            <a:endParaRPr lang="en-US" sz="3200" dirty="0"/>
          </a:p>
        </p:txBody>
      </p:sp>
      <p:cxnSp>
        <p:nvCxnSpPr>
          <p:cNvPr id="11" name="Straight Connector 10">
            <a:extLst>
              <a:ext uri="{FF2B5EF4-FFF2-40B4-BE49-F238E27FC236}">
                <a16:creationId xmlns:a16="http://schemas.microsoft.com/office/drawing/2014/main" id="{CC8D2FDF-36A3-48D1-8B15-70EB2EC547EA}"/>
              </a:ext>
            </a:extLst>
          </p:cNvPr>
          <p:cNvCxnSpPr>
            <a:cxnSpLocks/>
          </p:cNvCxnSpPr>
          <p:nvPr/>
        </p:nvCxnSpPr>
        <p:spPr>
          <a:xfrm>
            <a:off x="6344236" y="804310"/>
            <a:ext cx="66675" cy="5777934"/>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12" name="TextBox 11">
            <a:extLst>
              <a:ext uri="{FF2B5EF4-FFF2-40B4-BE49-F238E27FC236}">
                <a16:creationId xmlns:a16="http://schemas.microsoft.com/office/drawing/2014/main" id="{4E9CCDAE-793D-4920-B6B1-055F1D3A3E8A}"/>
              </a:ext>
            </a:extLst>
          </p:cNvPr>
          <p:cNvSpPr txBox="1"/>
          <p:nvPr/>
        </p:nvSpPr>
        <p:spPr>
          <a:xfrm>
            <a:off x="3182548" y="3277585"/>
            <a:ext cx="316112" cy="246221"/>
          </a:xfrm>
          <a:prstGeom prst="rect">
            <a:avLst/>
          </a:prstGeom>
          <a:noFill/>
        </p:spPr>
        <p:txBody>
          <a:bodyPr wrap="none" rtlCol="0">
            <a:spAutoFit/>
          </a:bodyPr>
          <a:lstStyle/>
          <a:p>
            <a:r>
              <a:rPr lang="nb-NO" sz="1000" dirty="0"/>
              <a:t>50</a:t>
            </a:r>
            <a:endParaRPr lang="en-US" sz="1000" dirty="0"/>
          </a:p>
        </p:txBody>
      </p:sp>
      <p:sp>
        <p:nvSpPr>
          <p:cNvPr id="13" name="TextBox 12">
            <a:extLst>
              <a:ext uri="{FF2B5EF4-FFF2-40B4-BE49-F238E27FC236}">
                <a16:creationId xmlns:a16="http://schemas.microsoft.com/office/drawing/2014/main" id="{1DBE3E37-6D4C-47C7-B93B-4BAD6C50123D}"/>
              </a:ext>
            </a:extLst>
          </p:cNvPr>
          <p:cNvSpPr txBox="1"/>
          <p:nvPr/>
        </p:nvSpPr>
        <p:spPr>
          <a:xfrm>
            <a:off x="3199836" y="2935695"/>
            <a:ext cx="316112" cy="246221"/>
          </a:xfrm>
          <a:prstGeom prst="rect">
            <a:avLst/>
          </a:prstGeom>
          <a:noFill/>
        </p:spPr>
        <p:txBody>
          <a:bodyPr wrap="none" rtlCol="0">
            <a:spAutoFit/>
          </a:bodyPr>
          <a:lstStyle/>
          <a:p>
            <a:r>
              <a:rPr lang="nb-NO" sz="1000" dirty="0"/>
              <a:t>54</a:t>
            </a:r>
            <a:endParaRPr lang="en-US" sz="1000" dirty="0"/>
          </a:p>
        </p:txBody>
      </p:sp>
      <p:sp>
        <p:nvSpPr>
          <p:cNvPr id="14" name="TextBox 13">
            <a:extLst>
              <a:ext uri="{FF2B5EF4-FFF2-40B4-BE49-F238E27FC236}">
                <a16:creationId xmlns:a16="http://schemas.microsoft.com/office/drawing/2014/main" id="{895AB6D4-E8EB-4C82-864B-6358F02D0CF6}"/>
              </a:ext>
            </a:extLst>
          </p:cNvPr>
          <p:cNvSpPr txBox="1"/>
          <p:nvPr/>
        </p:nvSpPr>
        <p:spPr>
          <a:xfrm>
            <a:off x="3188729" y="2579645"/>
            <a:ext cx="316112" cy="246221"/>
          </a:xfrm>
          <a:prstGeom prst="rect">
            <a:avLst/>
          </a:prstGeom>
          <a:noFill/>
        </p:spPr>
        <p:txBody>
          <a:bodyPr wrap="none" rtlCol="0">
            <a:spAutoFit/>
          </a:bodyPr>
          <a:lstStyle/>
          <a:p>
            <a:r>
              <a:rPr lang="nb-NO" sz="1000" dirty="0"/>
              <a:t>58</a:t>
            </a:r>
            <a:endParaRPr lang="en-US" sz="1000" dirty="0"/>
          </a:p>
        </p:txBody>
      </p:sp>
      <p:sp>
        <p:nvSpPr>
          <p:cNvPr id="15" name="TextBox 14">
            <a:extLst>
              <a:ext uri="{FF2B5EF4-FFF2-40B4-BE49-F238E27FC236}">
                <a16:creationId xmlns:a16="http://schemas.microsoft.com/office/drawing/2014/main" id="{C266D443-52D8-4EED-8763-C482418193D4}"/>
              </a:ext>
            </a:extLst>
          </p:cNvPr>
          <p:cNvSpPr txBox="1"/>
          <p:nvPr/>
        </p:nvSpPr>
        <p:spPr>
          <a:xfrm>
            <a:off x="3193693" y="2232143"/>
            <a:ext cx="316112" cy="246221"/>
          </a:xfrm>
          <a:prstGeom prst="rect">
            <a:avLst/>
          </a:prstGeom>
          <a:noFill/>
        </p:spPr>
        <p:txBody>
          <a:bodyPr wrap="none" rtlCol="0">
            <a:spAutoFit/>
          </a:bodyPr>
          <a:lstStyle/>
          <a:p>
            <a:r>
              <a:rPr lang="nb-NO" sz="1000" dirty="0"/>
              <a:t>62</a:t>
            </a:r>
            <a:endParaRPr lang="en-US" sz="1000" dirty="0"/>
          </a:p>
        </p:txBody>
      </p:sp>
      <p:sp>
        <p:nvSpPr>
          <p:cNvPr id="16" name="TextBox 15">
            <a:extLst>
              <a:ext uri="{FF2B5EF4-FFF2-40B4-BE49-F238E27FC236}">
                <a16:creationId xmlns:a16="http://schemas.microsoft.com/office/drawing/2014/main" id="{2D01E38C-E891-4A17-8D33-D54A049A0A78}"/>
              </a:ext>
            </a:extLst>
          </p:cNvPr>
          <p:cNvSpPr txBox="1"/>
          <p:nvPr/>
        </p:nvSpPr>
        <p:spPr>
          <a:xfrm>
            <a:off x="3193693" y="1854989"/>
            <a:ext cx="316112" cy="246221"/>
          </a:xfrm>
          <a:prstGeom prst="rect">
            <a:avLst/>
          </a:prstGeom>
          <a:noFill/>
        </p:spPr>
        <p:txBody>
          <a:bodyPr wrap="none" rtlCol="0">
            <a:spAutoFit/>
          </a:bodyPr>
          <a:lstStyle/>
          <a:p>
            <a:r>
              <a:rPr lang="nb-NO" sz="1000" dirty="0"/>
              <a:t>66</a:t>
            </a:r>
            <a:endParaRPr lang="en-US" sz="1000" dirty="0"/>
          </a:p>
        </p:txBody>
      </p:sp>
      <p:sp>
        <p:nvSpPr>
          <p:cNvPr id="17" name="TextBox 16">
            <a:extLst>
              <a:ext uri="{FF2B5EF4-FFF2-40B4-BE49-F238E27FC236}">
                <a16:creationId xmlns:a16="http://schemas.microsoft.com/office/drawing/2014/main" id="{7DFF81D7-16B2-4AB2-B0D1-3800F7857B17}"/>
              </a:ext>
            </a:extLst>
          </p:cNvPr>
          <p:cNvSpPr txBox="1"/>
          <p:nvPr/>
        </p:nvSpPr>
        <p:spPr>
          <a:xfrm>
            <a:off x="3193693" y="1491232"/>
            <a:ext cx="316112" cy="246221"/>
          </a:xfrm>
          <a:prstGeom prst="rect">
            <a:avLst/>
          </a:prstGeom>
          <a:noFill/>
        </p:spPr>
        <p:txBody>
          <a:bodyPr wrap="none" rtlCol="0">
            <a:spAutoFit/>
          </a:bodyPr>
          <a:lstStyle/>
          <a:p>
            <a:r>
              <a:rPr lang="nb-NO" sz="1000" dirty="0"/>
              <a:t>70</a:t>
            </a:r>
            <a:endParaRPr lang="en-US" sz="1000" dirty="0"/>
          </a:p>
        </p:txBody>
      </p:sp>
      <p:sp>
        <p:nvSpPr>
          <p:cNvPr id="18" name="TextBox 17">
            <a:extLst>
              <a:ext uri="{FF2B5EF4-FFF2-40B4-BE49-F238E27FC236}">
                <a16:creationId xmlns:a16="http://schemas.microsoft.com/office/drawing/2014/main" id="{C14DDA0D-D223-4AF3-9FC6-54E90BB6B2F9}"/>
              </a:ext>
            </a:extLst>
          </p:cNvPr>
          <p:cNvSpPr txBox="1"/>
          <p:nvPr/>
        </p:nvSpPr>
        <p:spPr>
          <a:xfrm>
            <a:off x="3210390" y="1117364"/>
            <a:ext cx="316112" cy="246221"/>
          </a:xfrm>
          <a:prstGeom prst="rect">
            <a:avLst/>
          </a:prstGeom>
          <a:noFill/>
        </p:spPr>
        <p:txBody>
          <a:bodyPr wrap="none" rtlCol="0">
            <a:spAutoFit/>
          </a:bodyPr>
          <a:lstStyle/>
          <a:p>
            <a:r>
              <a:rPr lang="nb-NO" sz="1000" dirty="0"/>
              <a:t>74</a:t>
            </a:r>
            <a:endParaRPr lang="en-US" sz="1000" dirty="0"/>
          </a:p>
        </p:txBody>
      </p:sp>
      <p:sp>
        <p:nvSpPr>
          <p:cNvPr id="19" name="TextBox 18">
            <a:extLst>
              <a:ext uri="{FF2B5EF4-FFF2-40B4-BE49-F238E27FC236}">
                <a16:creationId xmlns:a16="http://schemas.microsoft.com/office/drawing/2014/main" id="{7023E4E2-CF35-4D0E-9891-7CEA657E72E1}"/>
              </a:ext>
            </a:extLst>
          </p:cNvPr>
          <p:cNvSpPr txBox="1"/>
          <p:nvPr/>
        </p:nvSpPr>
        <p:spPr>
          <a:xfrm>
            <a:off x="3531258" y="3568597"/>
            <a:ext cx="381836" cy="246221"/>
          </a:xfrm>
          <a:prstGeom prst="rect">
            <a:avLst/>
          </a:prstGeom>
          <a:noFill/>
        </p:spPr>
        <p:txBody>
          <a:bodyPr wrap="none" rtlCol="0">
            <a:spAutoFit/>
          </a:bodyPr>
          <a:lstStyle/>
          <a:p>
            <a:r>
              <a:rPr lang="nb-NO" sz="1000" dirty="0"/>
              <a:t>120</a:t>
            </a:r>
            <a:endParaRPr lang="en-US" sz="1000" dirty="0"/>
          </a:p>
        </p:txBody>
      </p:sp>
      <p:sp>
        <p:nvSpPr>
          <p:cNvPr id="20" name="TextBox 19">
            <a:extLst>
              <a:ext uri="{FF2B5EF4-FFF2-40B4-BE49-F238E27FC236}">
                <a16:creationId xmlns:a16="http://schemas.microsoft.com/office/drawing/2014/main" id="{F924DBDB-02E1-4FB1-B07F-1248D4FF18FB}"/>
              </a:ext>
            </a:extLst>
          </p:cNvPr>
          <p:cNvSpPr txBox="1"/>
          <p:nvPr/>
        </p:nvSpPr>
        <p:spPr>
          <a:xfrm>
            <a:off x="3741274" y="3220903"/>
            <a:ext cx="381836" cy="246221"/>
          </a:xfrm>
          <a:prstGeom prst="rect">
            <a:avLst/>
          </a:prstGeom>
          <a:noFill/>
        </p:spPr>
        <p:txBody>
          <a:bodyPr wrap="none" rtlCol="0">
            <a:spAutoFit/>
          </a:bodyPr>
          <a:lstStyle/>
          <a:p>
            <a:r>
              <a:rPr lang="nb-NO" sz="1000" dirty="0"/>
              <a:t>130</a:t>
            </a:r>
            <a:endParaRPr lang="en-US" sz="1000" dirty="0"/>
          </a:p>
        </p:txBody>
      </p:sp>
      <p:sp>
        <p:nvSpPr>
          <p:cNvPr id="21" name="TextBox 20">
            <a:extLst>
              <a:ext uri="{FF2B5EF4-FFF2-40B4-BE49-F238E27FC236}">
                <a16:creationId xmlns:a16="http://schemas.microsoft.com/office/drawing/2014/main" id="{390ACA1C-1090-479E-9EF3-B740005CC62D}"/>
              </a:ext>
            </a:extLst>
          </p:cNvPr>
          <p:cNvSpPr txBox="1"/>
          <p:nvPr/>
        </p:nvSpPr>
        <p:spPr>
          <a:xfrm>
            <a:off x="4051103" y="3045279"/>
            <a:ext cx="381836" cy="246221"/>
          </a:xfrm>
          <a:prstGeom prst="rect">
            <a:avLst/>
          </a:prstGeom>
          <a:noFill/>
        </p:spPr>
        <p:txBody>
          <a:bodyPr wrap="none" rtlCol="0">
            <a:spAutoFit/>
          </a:bodyPr>
          <a:lstStyle/>
          <a:p>
            <a:r>
              <a:rPr lang="nb-NO" sz="1000" dirty="0"/>
              <a:t>140</a:t>
            </a:r>
            <a:endParaRPr lang="en-US" sz="1000" dirty="0"/>
          </a:p>
        </p:txBody>
      </p:sp>
      <p:sp>
        <p:nvSpPr>
          <p:cNvPr id="22" name="TextBox 21">
            <a:extLst>
              <a:ext uri="{FF2B5EF4-FFF2-40B4-BE49-F238E27FC236}">
                <a16:creationId xmlns:a16="http://schemas.microsoft.com/office/drawing/2014/main" id="{AEB21EF4-7627-404A-8B29-735018298829}"/>
              </a:ext>
            </a:extLst>
          </p:cNvPr>
          <p:cNvSpPr txBox="1"/>
          <p:nvPr/>
        </p:nvSpPr>
        <p:spPr>
          <a:xfrm>
            <a:off x="4386293" y="2918039"/>
            <a:ext cx="381836" cy="246221"/>
          </a:xfrm>
          <a:prstGeom prst="rect">
            <a:avLst/>
          </a:prstGeom>
          <a:noFill/>
        </p:spPr>
        <p:txBody>
          <a:bodyPr wrap="none" rtlCol="0">
            <a:spAutoFit/>
          </a:bodyPr>
          <a:lstStyle/>
          <a:p>
            <a:r>
              <a:rPr lang="nb-NO" sz="1000" dirty="0"/>
              <a:t>155</a:t>
            </a:r>
            <a:endParaRPr lang="en-US" sz="1000" dirty="0"/>
          </a:p>
        </p:txBody>
      </p:sp>
      <p:sp>
        <p:nvSpPr>
          <p:cNvPr id="23" name="TextBox 22">
            <a:extLst>
              <a:ext uri="{FF2B5EF4-FFF2-40B4-BE49-F238E27FC236}">
                <a16:creationId xmlns:a16="http://schemas.microsoft.com/office/drawing/2014/main" id="{D0FC0E19-DA22-4B35-BAC8-F591BB70548F}"/>
              </a:ext>
            </a:extLst>
          </p:cNvPr>
          <p:cNvSpPr txBox="1"/>
          <p:nvPr/>
        </p:nvSpPr>
        <p:spPr>
          <a:xfrm>
            <a:off x="4652170" y="2709213"/>
            <a:ext cx="381836" cy="246221"/>
          </a:xfrm>
          <a:prstGeom prst="rect">
            <a:avLst/>
          </a:prstGeom>
          <a:noFill/>
        </p:spPr>
        <p:txBody>
          <a:bodyPr wrap="none" rtlCol="0">
            <a:spAutoFit/>
          </a:bodyPr>
          <a:lstStyle/>
          <a:p>
            <a:r>
              <a:rPr lang="nb-NO" sz="1000" dirty="0"/>
              <a:t>167</a:t>
            </a:r>
            <a:endParaRPr lang="en-US" sz="1000" dirty="0"/>
          </a:p>
        </p:txBody>
      </p:sp>
      <p:sp>
        <p:nvSpPr>
          <p:cNvPr id="24" name="TextBox 23">
            <a:extLst>
              <a:ext uri="{FF2B5EF4-FFF2-40B4-BE49-F238E27FC236}">
                <a16:creationId xmlns:a16="http://schemas.microsoft.com/office/drawing/2014/main" id="{0514D5D2-C206-4482-88D7-39064D40A43B}"/>
              </a:ext>
            </a:extLst>
          </p:cNvPr>
          <p:cNvSpPr txBox="1"/>
          <p:nvPr/>
        </p:nvSpPr>
        <p:spPr>
          <a:xfrm>
            <a:off x="5006752" y="2549804"/>
            <a:ext cx="381836" cy="246221"/>
          </a:xfrm>
          <a:prstGeom prst="rect">
            <a:avLst/>
          </a:prstGeom>
          <a:noFill/>
        </p:spPr>
        <p:txBody>
          <a:bodyPr wrap="none" rtlCol="0">
            <a:spAutoFit/>
          </a:bodyPr>
          <a:lstStyle/>
          <a:p>
            <a:r>
              <a:rPr lang="nb-NO" sz="1000" dirty="0"/>
              <a:t>180</a:t>
            </a:r>
            <a:endParaRPr lang="en-US" sz="1000" dirty="0"/>
          </a:p>
        </p:txBody>
      </p:sp>
      <p:sp>
        <p:nvSpPr>
          <p:cNvPr id="25" name="TextBox 24">
            <a:extLst>
              <a:ext uri="{FF2B5EF4-FFF2-40B4-BE49-F238E27FC236}">
                <a16:creationId xmlns:a16="http://schemas.microsoft.com/office/drawing/2014/main" id="{D0FB40BA-7570-4955-B7E0-39EDDB875F16}"/>
              </a:ext>
            </a:extLst>
          </p:cNvPr>
          <p:cNvSpPr txBox="1"/>
          <p:nvPr/>
        </p:nvSpPr>
        <p:spPr>
          <a:xfrm>
            <a:off x="5372240" y="2550999"/>
            <a:ext cx="381836" cy="246221"/>
          </a:xfrm>
          <a:prstGeom prst="rect">
            <a:avLst/>
          </a:prstGeom>
          <a:noFill/>
        </p:spPr>
        <p:txBody>
          <a:bodyPr wrap="none" rtlCol="0">
            <a:spAutoFit/>
          </a:bodyPr>
          <a:lstStyle/>
          <a:p>
            <a:r>
              <a:rPr lang="nb-NO" sz="1000" dirty="0"/>
              <a:t>195</a:t>
            </a:r>
            <a:endParaRPr lang="en-US" sz="1000" dirty="0"/>
          </a:p>
        </p:txBody>
      </p:sp>
      <p:sp>
        <p:nvSpPr>
          <p:cNvPr id="26" name="TextBox 25">
            <a:extLst>
              <a:ext uri="{FF2B5EF4-FFF2-40B4-BE49-F238E27FC236}">
                <a16:creationId xmlns:a16="http://schemas.microsoft.com/office/drawing/2014/main" id="{4DB635B2-E3EA-497C-ABF4-B19C4E60BBEB}"/>
              </a:ext>
            </a:extLst>
          </p:cNvPr>
          <p:cNvSpPr txBox="1"/>
          <p:nvPr/>
        </p:nvSpPr>
        <p:spPr>
          <a:xfrm>
            <a:off x="3520073" y="3849250"/>
            <a:ext cx="316112" cy="246221"/>
          </a:xfrm>
          <a:prstGeom prst="rect">
            <a:avLst/>
          </a:prstGeom>
          <a:noFill/>
        </p:spPr>
        <p:txBody>
          <a:bodyPr wrap="none" rtlCol="0">
            <a:spAutoFit/>
          </a:bodyPr>
          <a:lstStyle/>
          <a:p>
            <a:r>
              <a:rPr lang="nb-NO" sz="1000" dirty="0"/>
              <a:t>75</a:t>
            </a:r>
            <a:endParaRPr lang="en-US" sz="1000" dirty="0"/>
          </a:p>
        </p:txBody>
      </p:sp>
      <p:sp>
        <p:nvSpPr>
          <p:cNvPr id="27" name="TextBox 26">
            <a:extLst>
              <a:ext uri="{FF2B5EF4-FFF2-40B4-BE49-F238E27FC236}">
                <a16:creationId xmlns:a16="http://schemas.microsoft.com/office/drawing/2014/main" id="{0BF1A99F-58FA-48C3-AA70-ED5431B62171}"/>
              </a:ext>
            </a:extLst>
          </p:cNvPr>
          <p:cNvSpPr txBox="1"/>
          <p:nvPr/>
        </p:nvSpPr>
        <p:spPr>
          <a:xfrm>
            <a:off x="3839173" y="4025514"/>
            <a:ext cx="316112" cy="246221"/>
          </a:xfrm>
          <a:prstGeom prst="rect">
            <a:avLst/>
          </a:prstGeom>
          <a:noFill/>
        </p:spPr>
        <p:txBody>
          <a:bodyPr wrap="none" rtlCol="0">
            <a:spAutoFit/>
          </a:bodyPr>
          <a:lstStyle/>
          <a:p>
            <a:r>
              <a:rPr lang="nb-NO" sz="1000" dirty="0"/>
              <a:t>80</a:t>
            </a:r>
            <a:endParaRPr lang="en-US" sz="1000" dirty="0"/>
          </a:p>
        </p:txBody>
      </p:sp>
      <p:sp>
        <p:nvSpPr>
          <p:cNvPr id="28" name="TextBox 27">
            <a:extLst>
              <a:ext uri="{FF2B5EF4-FFF2-40B4-BE49-F238E27FC236}">
                <a16:creationId xmlns:a16="http://schemas.microsoft.com/office/drawing/2014/main" id="{6D2EE768-84CC-4575-86CA-32A31BC6AB78}"/>
              </a:ext>
            </a:extLst>
          </p:cNvPr>
          <p:cNvSpPr txBox="1"/>
          <p:nvPr/>
        </p:nvSpPr>
        <p:spPr>
          <a:xfrm>
            <a:off x="4128453" y="4205273"/>
            <a:ext cx="316112" cy="246221"/>
          </a:xfrm>
          <a:prstGeom prst="rect">
            <a:avLst/>
          </a:prstGeom>
          <a:noFill/>
        </p:spPr>
        <p:txBody>
          <a:bodyPr wrap="none" rtlCol="0">
            <a:spAutoFit/>
          </a:bodyPr>
          <a:lstStyle/>
          <a:p>
            <a:r>
              <a:rPr lang="nb-NO" sz="1000" dirty="0"/>
              <a:t>90</a:t>
            </a:r>
            <a:endParaRPr lang="en-US" sz="1000" dirty="0"/>
          </a:p>
        </p:txBody>
      </p:sp>
      <p:sp>
        <p:nvSpPr>
          <p:cNvPr id="29" name="TextBox 28">
            <a:extLst>
              <a:ext uri="{FF2B5EF4-FFF2-40B4-BE49-F238E27FC236}">
                <a16:creationId xmlns:a16="http://schemas.microsoft.com/office/drawing/2014/main" id="{0CCDC171-FDDC-48ED-A505-02E96BC57289}"/>
              </a:ext>
            </a:extLst>
          </p:cNvPr>
          <p:cNvSpPr txBox="1"/>
          <p:nvPr/>
        </p:nvSpPr>
        <p:spPr>
          <a:xfrm>
            <a:off x="4442602" y="4361422"/>
            <a:ext cx="381836" cy="246221"/>
          </a:xfrm>
          <a:prstGeom prst="rect">
            <a:avLst/>
          </a:prstGeom>
          <a:noFill/>
        </p:spPr>
        <p:txBody>
          <a:bodyPr wrap="none" rtlCol="0">
            <a:spAutoFit/>
          </a:bodyPr>
          <a:lstStyle/>
          <a:p>
            <a:r>
              <a:rPr lang="nb-NO" sz="1000" dirty="0"/>
              <a:t>102</a:t>
            </a:r>
            <a:endParaRPr lang="en-US" sz="1000" dirty="0"/>
          </a:p>
        </p:txBody>
      </p:sp>
      <p:sp>
        <p:nvSpPr>
          <p:cNvPr id="30" name="TextBox 29">
            <a:extLst>
              <a:ext uri="{FF2B5EF4-FFF2-40B4-BE49-F238E27FC236}">
                <a16:creationId xmlns:a16="http://schemas.microsoft.com/office/drawing/2014/main" id="{64BC6479-FE18-4A7A-B374-9E1829091AF7}"/>
              </a:ext>
            </a:extLst>
          </p:cNvPr>
          <p:cNvSpPr txBox="1"/>
          <p:nvPr/>
        </p:nvSpPr>
        <p:spPr>
          <a:xfrm>
            <a:off x="4745765" y="4546489"/>
            <a:ext cx="381836" cy="246221"/>
          </a:xfrm>
          <a:prstGeom prst="rect">
            <a:avLst/>
          </a:prstGeom>
          <a:noFill/>
        </p:spPr>
        <p:txBody>
          <a:bodyPr wrap="none" rtlCol="0">
            <a:spAutoFit/>
          </a:bodyPr>
          <a:lstStyle/>
          <a:p>
            <a:r>
              <a:rPr lang="nb-NO" sz="1000" dirty="0"/>
              <a:t>124</a:t>
            </a:r>
            <a:endParaRPr lang="en-US" sz="1000" dirty="0"/>
          </a:p>
        </p:txBody>
      </p:sp>
      <p:sp>
        <p:nvSpPr>
          <p:cNvPr id="31" name="TextBox 30">
            <a:extLst>
              <a:ext uri="{FF2B5EF4-FFF2-40B4-BE49-F238E27FC236}">
                <a16:creationId xmlns:a16="http://schemas.microsoft.com/office/drawing/2014/main" id="{8C125C0D-80A5-432F-8E03-63C4AC92D553}"/>
              </a:ext>
            </a:extLst>
          </p:cNvPr>
          <p:cNvSpPr txBox="1"/>
          <p:nvPr/>
        </p:nvSpPr>
        <p:spPr>
          <a:xfrm>
            <a:off x="5079867" y="4761234"/>
            <a:ext cx="381836" cy="246221"/>
          </a:xfrm>
          <a:prstGeom prst="rect">
            <a:avLst/>
          </a:prstGeom>
          <a:noFill/>
        </p:spPr>
        <p:txBody>
          <a:bodyPr wrap="none" rtlCol="0">
            <a:spAutoFit/>
          </a:bodyPr>
          <a:lstStyle/>
          <a:p>
            <a:r>
              <a:rPr lang="nb-NO" sz="1000" dirty="0"/>
              <a:t>135</a:t>
            </a:r>
            <a:endParaRPr lang="en-US" sz="1000" dirty="0"/>
          </a:p>
        </p:txBody>
      </p:sp>
      <p:sp>
        <p:nvSpPr>
          <p:cNvPr id="32" name="TextBox 31">
            <a:extLst>
              <a:ext uri="{FF2B5EF4-FFF2-40B4-BE49-F238E27FC236}">
                <a16:creationId xmlns:a16="http://schemas.microsoft.com/office/drawing/2014/main" id="{ADC518A3-077D-4D6B-9889-7531931372A9}"/>
              </a:ext>
            </a:extLst>
          </p:cNvPr>
          <p:cNvSpPr txBox="1"/>
          <p:nvPr/>
        </p:nvSpPr>
        <p:spPr>
          <a:xfrm>
            <a:off x="5380350" y="4879022"/>
            <a:ext cx="381836" cy="246221"/>
          </a:xfrm>
          <a:prstGeom prst="rect">
            <a:avLst/>
          </a:prstGeom>
          <a:noFill/>
        </p:spPr>
        <p:txBody>
          <a:bodyPr wrap="none" rtlCol="0">
            <a:spAutoFit/>
          </a:bodyPr>
          <a:lstStyle/>
          <a:p>
            <a:r>
              <a:rPr lang="nb-NO" sz="1000" dirty="0"/>
              <a:t>150</a:t>
            </a:r>
            <a:endParaRPr lang="en-US" sz="1000" dirty="0"/>
          </a:p>
        </p:txBody>
      </p:sp>
      <p:sp>
        <p:nvSpPr>
          <p:cNvPr id="33" name="TextBox 32">
            <a:extLst>
              <a:ext uri="{FF2B5EF4-FFF2-40B4-BE49-F238E27FC236}">
                <a16:creationId xmlns:a16="http://schemas.microsoft.com/office/drawing/2014/main" id="{218A97D8-2F8C-454D-B7BB-126AC7715A98}"/>
              </a:ext>
            </a:extLst>
          </p:cNvPr>
          <p:cNvSpPr txBox="1"/>
          <p:nvPr/>
        </p:nvSpPr>
        <p:spPr>
          <a:xfrm>
            <a:off x="3220693" y="4121400"/>
            <a:ext cx="316112" cy="246221"/>
          </a:xfrm>
          <a:prstGeom prst="rect">
            <a:avLst/>
          </a:prstGeom>
          <a:noFill/>
        </p:spPr>
        <p:txBody>
          <a:bodyPr wrap="none" rtlCol="0">
            <a:spAutoFit/>
          </a:bodyPr>
          <a:lstStyle/>
          <a:p>
            <a:r>
              <a:rPr lang="nb-NO" sz="1000" dirty="0"/>
              <a:t>55</a:t>
            </a:r>
            <a:endParaRPr lang="en-US" sz="1000" dirty="0"/>
          </a:p>
        </p:txBody>
      </p:sp>
      <p:sp>
        <p:nvSpPr>
          <p:cNvPr id="34" name="TextBox 33">
            <a:extLst>
              <a:ext uri="{FF2B5EF4-FFF2-40B4-BE49-F238E27FC236}">
                <a16:creationId xmlns:a16="http://schemas.microsoft.com/office/drawing/2014/main" id="{3DB41231-FE73-402C-B06C-6E952B346BD9}"/>
              </a:ext>
            </a:extLst>
          </p:cNvPr>
          <p:cNvSpPr txBox="1"/>
          <p:nvPr/>
        </p:nvSpPr>
        <p:spPr>
          <a:xfrm>
            <a:off x="3214687" y="4425940"/>
            <a:ext cx="316112" cy="246221"/>
          </a:xfrm>
          <a:prstGeom prst="rect">
            <a:avLst/>
          </a:prstGeom>
          <a:noFill/>
        </p:spPr>
        <p:txBody>
          <a:bodyPr wrap="square" rtlCol="0">
            <a:spAutoFit/>
          </a:bodyPr>
          <a:lstStyle/>
          <a:p>
            <a:r>
              <a:rPr lang="nb-NO" sz="1000" dirty="0"/>
              <a:t>60</a:t>
            </a:r>
            <a:endParaRPr lang="en-US" sz="1000" dirty="0"/>
          </a:p>
        </p:txBody>
      </p:sp>
      <p:sp>
        <p:nvSpPr>
          <p:cNvPr id="35" name="TextBox 34">
            <a:extLst>
              <a:ext uri="{FF2B5EF4-FFF2-40B4-BE49-F238E27FC236}">
                <a16:creationId xmlns:a16="http://schemas.microsoft.com/office/drawing/2014/main" id="{C3A33281-9924-4FAE-AEB4-9379AA831F76}"/>
              </a:ext>
            </a:extLst>
          </p:cNvPr>
          <p:cNvSpPr txBox="1"/>
          <p:nvPr/>
        </p:nvSpPr>
        <p:spPr>
          <a:xfrm>
            <a:off x="3203961" y="4823765"/>
            <a:ext cx="316112" cy="246221"/>
          </a:xfrm>
          <a:prstGeom prst="rect">
            <a:avLst/>
          </a:prstGeom>
          <a:noFill/>
        </p:spPr>
        <p:txBody>
          <a:bodyPr wrap="none" rtlCol="0">
            <a:spAutoFit/>
          </a:bodyPr>
          <a:lstStyle/>
          <a:p>
            <a:r>
              <a:rPr lang="nb-NO" sz="1000" dirty="0"/>
              <a:t>65</a:t>
            </a:r>
            <a:endParaRPr lang="en-US" sz="1000" dirty="0"/>
          </a:p>
        </p:txBody>
      </p:sp>
      <p:sp>
        <p:nvSpPr>
          <p:cNvPr id="36" name="TextBox 35">
            <a:extLst>
              <a:ext uri="{FF2B5EF4-FFF2-40B4-BE49-F238E27FC236}">
                <a16:creationId xmlns:a16="http://schemas.microsoft.com/office/drawing/2014/main" id="{A6278223-8FAC-411B-960C-2E9577CC6A4A}"/>
              </a:ext>
            </a:extLst>
          </p:cNvPr>
          <p:cNvSpPr txBox="1"/>
          <p:nvPr/>
        </p:nvSpPr>
        <p:spPr>
          <a:xfrm>
            <a:off x="3233746" y="5165125"/>
            <a:ext cx="316112" cy="246221"/>
          </a:xfrm>
          <a:prstGeom prst="rect">
            <a:avLst/>
          </a:prstGeom>
          <a:noFill/>
        </p:spPr>
        <p:txBody>
          <a:bodyPr wrap="none" rtlCol="0">
            <a:spAutoFit/>
          </a:bodyPr>
          <a:lstStyle/>
          <a:p>
            <a:r>
              <a:rPr lang="nb-NO" sz="1000" dirty="0"/>
              <a:t>75</a:t>
            </a:r>
            <a:endParaRPr lang="en-US" sz="1000" dirty="0"/>
          </a:p>
        </p:txBody>
      </p:sp>
      <p:sp>
        <p:nvSpPr>
          <p:cNvPr id="37" name="TextBox 36">
            <a:extLst>
              <a:ext uri="{FF2B5EF4-FFF2-40B4-BE49-F238E27FC236}">
                <a16:creationId xmlns:a16="http://schemas.microsoft.com/office/drawing/2014/main" id="{B5E3C153-CBB0-4682-B63D-4A5204BC1F4C}"/>
              </a:ext>
            </a:extLst>
          </p:cNvPr>
          <p:cNvSpPr txBox="1"/>
          <p:nvPr/>
        </p:nvSpPr>
        <p:spPr>
          <a:xfrm>
            <a:off x="2716659" y="3998290"/>
            <a:ext cx="316112" cy="246221"/>
          </a:xfrm>
          <a:prstGeom prst="rect">
            <a:avLst/>
          </a:prstGeom>
          <a:noFill/>
        </p:spPr>
        <p:txBody>
          <a:bodyPr wrap="none" rtlCol="0">
            <a:spAutoFit/>
          </a:bodyPr>
          <a:lstStyle/>
          <a:p>
            <a:r>
              <a:rPr lang="nb-NO" sz="1000" dirty="0"/>
              <a:t>17</a:t>
            </a:r>
            <a:endParaRPr lang="en-US" sz="1000" dirty="0"/>
          </a:p>
        </p:txBody>
      </p:sp>
      <p:sp>
        <p:nvSpPr>
          <p:cNvPr id="38" name="TextBox 37">
            <a:extLst>
              <a:ext uri="{FF2B5EF4-FFF2-40B4-BE49-F238E27FC236}">
                <a16:creationId xmlns:a16="http://schemas.microsoft.com/office/drawing/2014/main" id="{B697F040-4564-48B4-BF9A-CDDBA4B3233D}"/>
              </a:ext>
            </a:extLst>
          </p:cNvPr>
          <p:cNvSpPr txBox="1"/>
          <p:nvPr/>
        </p:nvSpPr>
        <p:spPr>
          <a:xfrm>
            <a:off x="3216729" y="5886360"/>
            <a:ext cx="381836" cy="246221"/>
          </a:xfrm>
          <a:prstGeom prst="rect">
            <a:avLst/>
          </a:prstGeom>
          <a:noFill/>
        </p:spPr>
        <p:txBody>
          <a:bodyPr wrap="none" rtlCol="0">
            <a:spAutoFit/>
          </a:bodyPr>
          <a:lstStyle/>
          <a:p>
            <a:r>
              <a:rPr lang="nb-NO" sz="1000" dirty="0"/>
              <a:t>100</a:t>
            </a:r>
            <a:endParaRPr lang="en-US" sz="1000" dirty="0"/>
          </a:p>
        </p:txBody>
      </p:sp>
      <p:sp>
        <p:nvSpPr>
          <p:cNvPr id="39" name="TextBox 38">
            <a:extLst>
              <a:ext uri="{FF2B5EF4-FFF2-40B4-BE49-F238E27FC236}">
                <a16:creationId xmlns:a16="http://schemas.microsoft.com/office/drawing/2014/main" id="{F7FA79BF-08E1-45DC-9A86-D875EFA7F1E3}"/>
              </a:ext>
            </a:extLst>
          </p:cNvPr>
          <p:cNvSpPr txBox="1"/>
          <p:nvPr/>
        </p:nvSpPr>
        <p:spPr>
          <a:xfrm>
            <a:off x="3290889" y="6243139"/>
            <a:ext cx="381836" cy="246221"/>
          </a:xfrm>
          <a:prstGeom prst="rect">
            <a:avLst/>
          </a:prstGeom>
          <a:noFill/>
        </p:spPr>
        <p:txBody>
          <a:bodyPr wrap="none" rtlCol="0">
            <a:spAutoFit/>
          </a:bodyPr>
          <a:lstStyle/>
          <a:p>
            <a:r>
              <a:rPr lang="nb-NO" sz="1000" dirty="0"/>
              <a:t>110</a:t>
            </a:r>
            <a:endParaRPr lang="en-US" sz="1000" dirty="0"/>
          </a:p>
        </p:txBody>
      </p:sp>
      <p:sp>
        <p:nvSpPr>
          <p:cNvPr id="40" name="TextBox 39">
            <a:extLst>
              <a:ext uri="{FF2B5EF4-FFF2-40B4-BE49-F238E27FC236}">
                <a16:creationId xmlns:a16="http://schemas.microsoft.com/office/drawing/2014/main" id="{1DE3C5BD-40A9-46D9-BC09-4348366ADC86}"/>
              </a:ext>
            </a:extLst>
          </p:cNvPr>
          <p:cNvSpPr txBox="1"/>
          <p:nvPr/>
        </p:nvSpPr>
        <p:spPr>
          <a:xfrm>
            <a:off x="2183347" y="4375566"/>
            <a:ext cx="413896" cy="246221"/>
          </a:xfrm>
          <a:prstGeom prst="rect">
            <a:avLst/>
          </a:prstGeom>
          <a:noFill/>
        </p:spPr>
        <p:txBody>
          <a:bodyPr wrap="none" rtlCol="0">
            <a:spAutoFit/>
          </a:bodyPr>
          <a:lstStyle/>
          <a:p>
            <a:r>
              <a:rPr lang="nb-NO" sz="1000" dirty="0"/>
              <a:t>18,5</a:t>
            </a:r>
            <a:endParaRPr lang="en-US" sz="1000" dirty="0"/>
          </a:p>
        </p:txBody>
      </p:sp>
      <p:sp>
        <p:nvSpPr>
          <p:cNvPr id="41" name="TextBox 40">
            <a:extLst>
              <a:ext uri="{FF2B5EF4-FFF2-40B4-BE49-F238E27FC236}">
                <a16:creationId xmlns:a16="http://schemas.microsoft.com/office/drawing/2014/main" id="{CFF702EB-AF15-4DE3-8ADB-2760197837F1}"/>
              </a:ext>
            </a:extLst>
          </p:cNvPr>
          <p:cNvSpPr txBox="1"/>
          <p:nvPr/>
        </p:nvSpPr>
        <p:spPr>
          <a:xfrm>
            <a:off x="1867235" y="4499652"/>
            <a:ext cx="413896" cy="246221"/>
          </a:xfrm>
          <a:prstGeom prst="rect">
            <a:avLst/>
          </a:prstGeom>
          <a:noFill/>
        </p:spPr>
        <p:txBody>
          <a:bodyPr wrap="none" rtlCol="0">
            <a:spAutoFit/>
          </a:bodyPr>
          <a:lstStyle/>
          <a:p>
            <a:r>
              <a:rPr lang="nb-NO" sz="1000" dirty="0"/>
              <a:t>19,4</a:t>
            </a:r>
            <a:endParaRPr lang="en-US" sz="1000" dirty="0"/>
          </a:p>
        </p:txBody>
      </p:sp>
      <p:sp>
        <p:nvSpPr>
          <p:cNvPr id="42" name="TextBox 41">
            <a:extLst>
              <a:ext uri="{FF2B5EF4-FFF2-40B4-BE49-F238E27FC236}">
                <a16:creationId xmlns:a16="http://schemas.microsoft.com/office/drawing/2014/main" id="{44163E7A-1548-4D9F-B928-9AF2312DE15A}"/>
              </a:ext>
            </a:extLst>
          </p:cNvPr>
          <p:cNvSpPr txBox="1"/>
          <p:nvPr/>
        </p:nvSpPr>
        <p:spPr>
          <a:xfrm>
            <a:off x="1555511" y="4670659"/>
            <a:ext cx="413896" cy="246221"/>
          </a:xfrm>
          <a:prstGeom prst="rect">
            <a:avLst/>
          </a:prstGeom>
          <a:noFill/>
        </p:spPr>
        <p:txBody>
          <a:bodyPr wrap="none" rtlCol="0">
            <a:spAutoFit/>
          </a:bodyPr>
          <a:lstStyle/>
          <a:p>
            <a:r>
              <a:rPr lang="nb-NO" sz="1000" dirty="0"/>
              <a:t>20,2</a:t>
            </a:r>
            <a:endParaRPr lang="en-US" sz="1000" dirty="0"/>
          </a:p>
        </p:txBody>
      </p:sp>
      <p:sp>
        <p:nvSpPr>
          <p:cNvPr id="43" name="TextBox 42">
            <a:extLst>
              <a:ext uri="{FF2B5EF4-FFF2-40B4-BE49-F238E27FC236}">
                <a16:creationId xmlns:a16="http://schemas.microsoft.com/office/drawing/2014/main" id="{AC2507D2-46EA-4124-BC84-01ACB37AA827}"/>
              </a:ext>
            </a:extLst>
          </p:cNvPr>
          <p:cNvSpPr txBox="1"/>
          <p:nvPr/>
        </p:nvSpPr>
        <p:spPr>
          <a:xfrm>
            <a:off x="1254780" y="4853372"/>
            <a:ext cx="316112" cy="246221"/>
          </a:xfrm>
          <a:prstGeom prst="rect">
            <a:avLst/>
          </a:prstGeom>
          <a:noFill/>
        </p:spPr>
        <p:txBody>
          <a:bodyPr wrap="none" rtlCol="0">
            <a:spAutoFit/>
          </a:bodyPr>
          <a:lstStyle/>
          <a:p>
            <a:r>
              <a:rPr lang="nb-NO" sz="1000" dirty="0"/>
              <a:t>21</a:t>
            </a:r>
            <a:endParaRPr lang="en-US" sz="1000" dirty="0"/>
          </a:p>
        </p:txBody>
      </p:sp>
      <p:sp>
        <p:nvSpPr>
          <p:cNvPr id="44" name="TextBox 43">
            <a:extLst>
              <a:ext uri="{FF2B5EF4-FFF2-40B4-BE49-F238E27FC236}">
                <a16:creationId xmlns:a16="http://schemas.microsoft.com/office/drawing/2014/main" id="{25A4F336-688A-4658-A1DD-317B60CA6551}"/>
              </a:ext>
            </a:extLst>
          </p:cNvPr>
          <p:cNvSpPr txBox="1"/>
          <p:nvPr/>
        </p:nvSpPr>
        <p:spPr>
          <a:xfrm>
            <a:off x="911336" y="5125243"/>
            <a:ext cx="452801" cy="246221"/>
          </a:xfrm>
          <a:prstGeom prst="rect">
            <a:avLst/>
          </a:prstGeom>
          <a:noFill/>
        </p:spPr>
        <p:txBody>
          <a:bodyPr wrap="square" rtlCol="0">
            <a:spAutoFit/>
          </a:bodyPr>
          <a:lstStyle/>
          <a:p>
            <a:r>
              <a:rPr lang="nb-NO" sz="1000" dirty="0"/>
              <a:t>22</a:t>
            </a:r>
            <a:endParaRPr lang="en-US" sz="1000" dirty="0"/>
          </a:p>
        </p:txBody>
      </p:sp>
      <p:sp>
        <p:nvSpPr>
          <p:cNvPr id="45" name="TextBox 44">
            <a:extLst>
              <a:ext uri="{FF2B5EF4-FFF2-40B4-BE49-F238E27FC236}">
                <a16:creationId xmlns:a16="http://schemas.microsoft.com/office/drawing/2014/main" id="{619660A5-DD89-4CCF-B2A5-302289811559}"/>
              </a:ext>
            </a:extLst>
          </p:cNvPr>
          <p:cNvSpPr txBox="1"/>
          <p:nvPr/>
        </p:nvSpPr>
        <p:spPr>
          <a:xfrm>
            <a:off x="2625750" y="3505897"/>
            <a:ext cx="348172" cy="246221"/>
          </a:xfrm>
          <a:prstGeom prst="rect">
            <a:avLst/>
          </a:prstGeom>
          <a:noFill/>
        </p:spPr>
        <p:txBody>
          <a:bodyPr wrap="none" rtlCol="0">
            <a:spAutoFit/>
          </a:bodyPr>
          <a:lstStyle/>
          <a:p>
            <a:r>
              <a:rPr lang="nb-NO" sz="1000" dirty="0"/>
              <a:t>2,5</a:t>
            </a:r>
            <a:endParaRPr lang="en-US" sz="1000" dirty="0"/>
          </a:p>
        </p:txBody>
      </p:sp>
      <p:sp>
        <p:nvSpPr>
          <p:cNvPr id="46" name="TextBox 45">
            <a:extLst>
              <a:ext uri="{FF2B5EF4-FFF2-40B4-BE49-F238E27FC236}">
                <a16:creationId xmlns:a16="http://schemas.microsoft.com/office/drawing/2014/main" id="{3643317F-FAB7-4789-A79B-AE7DD7A21DB2}"/>
              </a:ext>
            </a:extLst>
          </p:cNvPr>
          <p:cNvSpPr txBox="1"/>
          <p:nvPr/>
        </p:nvSpPr>
        <p:spPr>
          <a:xfrm>
            <a:off x="2307776" y="3395958"/>
            <a:ext cx="348172" cy="246221"/>
          </a:xfrm>
          <a:prstGeom prst="rect">
            <a:avLst/>
          </a:prstGeom>
          <a:noFill/>
        </p:spPr>
        <p:txBody>
          <a:bodyPr wrap="none" rtlCol="0">
            <a:spAutoFit/>
          </a:bodyPr>
          <a:lstStyle/>
          <a:p>
            <a:r>
              <a:rPr lang="nb-NO" sz="1000" dirty="0"/>
              <a:t>2,6</a:t>
            </a:r>
            <a:endParaRPr lang="en-US" sz="1000" dirty="0"/>
          </a:p>
        </p:txBody>
      </p:sp>
      <p:sp>
        <p:nvSpPr>
          <p:cNvPr id="47" name="TextBox 46">
            <a:extLst>
              <a:ext uri="{FF2B5EF4-FFF2-40B4-BE49-F238E27FC236}">
                <a16:creationId xmlns:a16="http://schemas.microsoft.com/office/drawing/2014/main" id="{2FC013C9-F74A-4A69-94A3-ACAFA6452F64}"/>
              </a:ext>
            </a:extLst>
          </p:cNvPr>
          <p:cNvSpPr txBox="1"/>
          <p:nvPr/>
        </p:nvSpPr>
        <p:spPr>
          <a:xfrm>
            <a:off x="2019115" y="3210804"/>
            <a:ext cx="348172" cy="246221"/>
          </a:xfrm>
          <a:prstGeom prst="rect">
            <a:avLst/>
          </a:prstGeom>
          <a:noFill/>
        </p:spPr>
        <p:txBody>
          <a:bodyPr wrap="none" rtlCol="0">
            <a:spAutoFit/>
          </a:bodyPr>
          <a:lstStyle/>
          <a:p>
            <a:r>
              <a:rPr lang="nb-NO" sz="1000" dirty="0"/>
              <a:t>2,7</a:t>
            </a:r>
            <a:endParaRPr lang="en-US" sz="1000" dirty="0"/>
          </a:p>
        </p:txBody>
      </p:sp>
      <p:sp>
        <p:nvSpPr>
          <p:cNvPr id="48" name="TextBox 47">
            <a:extLst>
              <a:ext uri="{FF2B5EF4-FFF2-40B4-BE49-F238E27FC236}">
                <a16:creationId xmlns:a16="http://schemas.microsoft.com/office/drawing/2014/main" id="{807F04E9-2BA6-45B1-A213-8ADA6C853DA1}"/>
              </a:ext>
            </a:extLst>
          </p:cNvPr>
          <p:cNvSpPr txBox="1"/>
          <p:nvPr/>
        </p:nvSpPr>
        <p:spPr>
          <a:xfrm>
            <a:off x="1703003" y="3072004"/>
            <a:ext cx="452802" cy="246221"/>
          </a:xfrm>
          <a:prstGeom prst="rect">
            <a:avLst/>
          </a:prstGeom>
          <a:noFill/>
        </p:spPr>
        <p:txBody>
          <a:bodyPr wrap="square" rtlCol="0">
            <a:spAutoFit/>
          </a:bodyPr>
          <a:lstStyle/>
          <a:p>
            <a:r>
              <a:rPr lang="nb-NO" sz="1000" dirty="0"/>
              <a:t>2,8</a:t>
            </a:r>
            <a:endParaRPr lang="en-US" sz="1000" dirty="0"/>
          </a:p>
        </p:txBody>
      </p:sp>
      <p:sp>
        <p:nvSpPr>
          <p:cNvPr id="49" name="TextBox 48">
            <a:extLst>
              <a:ext uri="{FF2B5EF4-FFF2-40B4-BE49-F238E27FC236}">
                <a16:creationId xmlns:a16="http://schemas.microsoft.com/office/drawing/2014/main" id="{0F328453-110A-4DE6-952D-F48BD1608F61}"/>
              </a:ext>
            </a:extLst>
          </p:cNvPr>
          <p:cNvSpPr txBox="1"/>
          <p:nvPr/>
        </p:nvSpPr>
        <p:spPr>
          <a:xfrm>
            <a:off x="1396887" y="2888340"/>
            <a:ext cx="452801" cy="246221"/>
          </a:xfrm>
          <a:prstGeom prst="rect">
            <a:avLst/>
          </a:prstGeom>
          <a:noFill/>
        </p:spPr>
        <p:txBody>
          <a:bodyPr wrap="square" rtlCol="0">
            <a:spAutoFit/>
          </a:bodyPr>
          <a:lstStyle/>
          <a:p>
            <a:r>
              <a:rPr lang="nb-NO" sz="1000" dirty="0"/>
              <a:t>2,9</a:t>
            </a:r>
            <a:endParaRPr lang="en-US" sz="1000" dirty="0"/>
          </a:p>
        </p:txBody>
      </p:sp>
      <p:sp>
        <p:nvSpPr>
          <p:cNvPr id="50" name="TextBox 49">
            <a:extLst>
              <a:ext uri="{FF2B5EF4-FFF2-40B4-BE49-F238E27FC236}">
                <a16:creationId xmlns:a16="http://schemas.microsoft.com/office/drawing/2014/main" id="{38E049F1-C192-4469-9214-0DE2F1098EB4}"/>
              </a:ext>
            </a:extLst>
          </p:cNvPr>
          <p:cNvSpPr txBox="1"/>
          <p:nvPr/>
        </p:nvSpPr>
        <p:spPr>
          <a:xfrm>
            <a:off x="1136368" y="2712405"/>
            <a:ext cx="452801" cy="246221"/>
          </a:xfrm>
          <a:prstGeom prst="rect">
            <a:avLst/>
          </a:prstGeom>
          <a:noFill/>
        </p:spPr>
        <p:txBody>
          <a:bodyPr wrap="square" rtlCol="0">
            <a:spAutoFit/>
          </a:bodyPr>
          <a:lstStyle/>
          <a:p>
            <a:r>
              <a:rPr lang="nb-NO" sz="1000" dirty="0"/>
              <a:t>3</a:t>
            </a:r>
            <a:endParaRPr lang="en-US" sz="1000" dirty="0"/>
          </a:p>
        </p:txBody>
      </p:sp>
      <p:sp>
        <p:nvSpPr>
          <p:cNvPr id="51" name="TextBox 50">
            <a:extLst>
              <a:ext uri="{FF2B5EF4-FFF2-40B4-BE49-F238E27FC236}">
                <a16:creationId xmlns:a16="http://schemas.microsoft.com/office/drawing/2014/main" id="{6097A21D-42A4-4923-907C-97E03ED6ACE8}"/>
              </a:ext>
            </a:extLst>
          </p:cNvPr>
          <p:cNvSpPr txBox="1"/>
          <p:nvPr/>
        </p:nvSpPr>
        <p:spPr>
          <a:xfrm>
            <a:off x="811388" y="2577595"/>
            <a:ext cx="413895" cy="246221"/>
          </a:xfrm>
          <a:prstGeom prst="rect">
            <a:avLst/>
          </a:prstGeom>
          <a:noFill/>
        </p:spPr>
        <p:txBody>
          <a:bodyPr wrap="square" rtlCol="0">
            <a:spAutoFit/>
          </a:bodyPr>
          <a:lstStyle/>
          <a:p>
            <a:r>
              <a:rPr lang="nb-NO" sz="1000" dirty="0"/>
              <a:t>3,1</a:t>
            </a:r>
            <a:endParaRPr lang="en-US" sz="1000" dirty="0"/>
          </a:p>
        </p:txBody>
      </p:sp>
      <p:sp>
        <p:nvSpPr>
          <p:cNvPr id="52" name="TextBox 51">
            <a:extLst>
              <a:ext uri="{FF2B5EF4-FFF2-40B4-BE49-F238E27FC236}">
                <a16:creationId xmlns:a16="http://schemas.microsoft.com/office/drawing/2014/main" id="{5DEB5C90-04FB-4E5A-8786-9369982FED68}"/>
              </a:ext>
            </a:extLst>
          </p:cNvPr>
          <p:cNvSpPr txBox="1"/>
          <p:nvPr/>
        </p:nvSpPr>
        <p:spPr>
          <a:xfrm>
            <a:off x="3210389" y="5544470"/>
            <a:ext cx="316112" cy="246221"/>
          </a:xfrm>
          <a:prstGeom prst="rect">
            <a:avLst/>
          </a:prstGeom>
          <a:noFill/>
        </p:spPr>
        <p:txBody>
          <a:bodyPr wrap="none" rtlCol="0">
            <a:spAutoFit/>
          </a:bodyPr>
          <a:lstStyle/>
          <a:p>
            <a:r>
              <a:rPr lang="nb-NO" sz="1000" dirty="0"/>
              <a:t>85</a:t>
            </a:r>
            <a:endParaRPr lang="en-US" sz="1000" dirty="0"/>
          </a:p>
        </p:txBody>
      </p:sp>
      <p:sp>
        <p:nvSpPr>
          <p:cNvPr id="53" name="TextBox 52">
            <a:extLst>
              <a:ext uri="{FF2B5EF4-FFF2-40B4-BE49-F238E27FC236}">
                <a16:creationId xmlns:a16="http://schemas.microsoft.com/office/drawing/2014/main" id="{2F2CBD92-AC7E-40BB-953D-7C25983DEBBD}"/>
              </a:ext>
            </a:extLst>
          </p:cNvPr>
          <p:cNvSpPr txBox="1"/>
          <p:nvPr/>
        </p:nvSpPr>
        <p:spPr>
          <a:xfrm>
            <a:off x="2391291" y="4176449"/>
            <a:ext cx="413896" cy="246221"/>
          </a:xfrm>
          <a:prstGeom prst="rect">
            <a:avLst/>
          </a:prstGeom>
          <a:noFill/>
        </p:spPr>
        <p:txBody>
          <a:bodyPr wrap="none" rtlCol="0">
            <a:spAutoFit/>
          </a:bodyPr>
          <a:lstStyle/>
          <a:p>
            <a:r>
              <a:rPr lang="nb-NO" sz="1000" dirty="0"/>
              <a:t>17,8</a:t>
            </a:r>
            <a:endParaRPr lang="en-US" sz="1000" dirty="0"/>
          </a:p>
        </p:txBody>
      </p:sp>
      <p:sp>
        <p:nvSpPr>
          <p:cNvPr id="54" name="TextBox 53">
            <a:extLst>
              <a:ext uri="{FF2B5EF4-FFF2-40B4-BE49-F238E27FC236}">
                <a16:creationId xmlns:a16="http://schemas.microsoft.com/office/drawing/2014/main" id="{E1CEA702-3C86-4D6B-93A4-91AA5FE256B6}"/>
              </a:ext>
            </a:extLst>
          </p:cNvPr>
          <p:cNvSpPr txBox="1"/>
          <p:nvPr/>
        </p:nvSpPr>
        <p:spPr>
          <a:xfrm>
            <a:off x="824343" y="6348357"/>
            <a:ext cx="2261581" cy="307777"/>
          </a:xfrm>
          <a:prstGeom prst="rect">
            <a:avLst/>
          </a:prstGeom>
          <a:noFill/>
        </p:spPr>
        <p:txBody>
          <a:bodyPr wrap="none" rtlCol="0">
            <a:spAutoFit/>
          </a:bodyPr>
          <a:lstStyle/>
          <a:p>
            <a:r>
              <a:rPr lang="nb-NO" sz="1400" dirty="0"/>
              <a:t>Sleggeomregning: 8m per kg</a:t>
            </a:r>
            <a:endParaRPr lang="en-US" sz="1400" dirty="0"/>
          </a:p>
        </p:txBody>
      </p:sp>
      <p:sp>
        <p:nvSpPr>
          <p:cNvPr id="55" name="TextBox 54">
            <a:extLst>
              <a:ext uri="{FF2B5EF4-FFF2-40B4-BE49-F238E27FC236}">
                <a16:creationId xmlns:a16="http://schemas.microsoft.com/office/drawing/2014/main" id="{568D09CA-B127-43C1-A5A3-3A989259148E}"/>
              </a:ext>
            </a:extLst>
          </p:cNvPr>
          <p:cNvSpPr txBox="1"/>
          <p:nvPr/>
        </p:nvSpPr>
        <p:spPr>
          <a:xfrm>
            <a:off x="163391" y="92437"/>
            <a:ext cx="729046" cy="369332"/>
          </a:xfrm>
          <a:prstGeom prst="rect">
            <a:avLst/>
          </a:prstGeom>
          <a:noFill/>
        </p:spPr>
        <p:txBody>
          <a:bodyPr wrap="none" rtlCol="0">
            <a:spAutoFit/>
          </a:bodyPr>
          <a:lstStyle/>
          <a:p>
            <a:r>
              <a:rPr lang="nb-NO" dirty="0"/>
              <a:t>Navn:</a:t>
            </a:r>
            <a:endParaRPr lang="en-US" dirty="0"/>
          </a:p>
        </p:txBody>
      </p:sp>
      <p:sp>
        <p:nvSpPr>
          <p:cNvPr id="56" name="TextBox 55">
            <a:extLst>
              <a:ext uri="{FF2B5EF4-FFF2-40B4-BE49-F238E27FC236}">
                <a16:creationId xmlns:a16="http://schemas.microsoft.com/office/drawing/2014/main" id="{39610657-F4B0-44AC-86B8-B9363C20386F}"/>
              </a:ext>
            </a:extLst>
          </p:cNvPr>
          <p:cNvSpPr txBox="1"/>
          <p:nvPr/>
        </p:nvSpPr>
        <p:spPr>
          <a:xfrm>
            <a:off x="177282" y="390534"/>
            <a:ext cx="694870" cy="369332"/>
          </a:xfrm>
          <a:prstGeom prst="rect">
            <a:avLst/>
          </a:prstGeom>
          <a:noFill/>
        </p:spPr>
        <p:txBody>
          <a:bodyPr wrap="none" rtlCol="0">
            <a:spAutoFit/>
          </a:bodyPr>
          <a:lstStyle/>
          <a:p>
            <a:r>
              <a:rPr lang="nb-NO" dirty="0"/>
              <a:t>Dato:</a:t>
            </a:r>
            <a:endParaRPr lang="en-US" dirty="0"/>
          </a:p>
        </p:txBody>
      </p:sp>
      <p:sp>
        <p:nvSpPr>
          <p:cNvPr id="57" name="TextBox 56">
            <a:extLst>
              <a:ext uri="{FF2B5EF4-FFF2-40B4-BE49-F238E27FC236}">
                <a16:creationId xmlns:a16="http://schemas.microsoft.com/office/drawing/2014/main" id="{751415BF-EA1F-4421-B417-11224279CF43}"/>
              </a:ext>
            </a:extLst>
          </p:cNvPr>
          <p:cNvSpPr txBox="1"/>
          <p:nvPr/>
        </p:nvSpPr>
        <p:spPr>
          <a:xfrm>
            <a:off x="-20002" y="6572746"/>
            <a:ext cx="1027845" cy="276999"/>
          </a:xfrm>
          <a:prstGeom prst="rect">
            <a:avLst/>
          </a:prstGeom>
          <a:noFill/>
        </p:spPr>
        <p:txBody>
          <a:bodyPr wrap="none" rtlCol="0">
            <a:spAutoFit/>
          </a:bodyPr>
          <a:lstStyle/>
          <a:p>
            <a:r>
              <a:rPr lang="nb-NO" sz="600" dirty="0"/>
              <a:t>Magnus Aunevik-Berntsen </a:t>
            </a:r>
          </a:p>
          <a:p>
            <a:r>
              <a:rPr lang="nb-NO" sz="600" dirty="0"/>
              <a:t>Evalueringsskjema v.1</a:t>
            </a:r>
            <a:endParaRPr lang="en-US" sz="600" dirty="0"/>
          </a:p>
        </p:txBody>
      </p:sp>
      <p:sp>
        <p:nvSpPr>
          <p:cNvPr id="2" name="Date Placeholder 1">
            <a:extLst>
              <a:ext uri="{FF2B5EF4-FFF2-40B4-BE49-F238E27FC236}">
                <a16:creationId xmlns:a16="http://schemas.microsoft.com/office/drawing/2014/main" id="{0846E038-6350-49A7-A259-41CBD20A04AF}"/>
              </a:ext>
            </a:extLst>
          </p:cNvPr>
          <p:cNvSpPr>
            <a:spLocks noGrp="1"/>
          </p:cNvSpPr>
          <p:nvPr>
            <p:ph type="dt" sz="half" idx="10"/>
          </p:nvPr>
        </p:nvSpPr>
        <p:spPr/>
        <p:txBody>
          <a:bodyPr/>
          <a:lstStyle/>
          <a:p>
            <a:r>
              <a:rPr lang="en-US"/>
              <a:t>02/11/2018</a:t>
            </a:r>
            <a:endParaRPr lang="en-US" dirty="0"/>
          </a:p>
        </p:txBody>
      </p:sp>
      <p:sp>
        <p:nvSpPr>
          <p:cNvPr id="58" name="Footer Placeholder 57">
            <a:extLst>
              <a:ext uri="{FF2B5EF4-FFF2-40B4-BE49-F238E27FC236}">
                <a16:creationId xmlns:a16="http://schemas.microsoft.com/office/drawing/2014/main" id="{42FC3C26-7CA8-4EB6-AAE3-E3842DFF9C74}"/>
              </a:ext>
            </a:extLst>
          </p:cNvPr>
          <p:cNvSpPr>
            <a:spLocks noGrp="1"/>
          </p:cNvSpPr>
          <p:nvPr>
            <p:ph type="ftr" sz="quarter" idx="11"/>
          </p:nvPr>
        </p:nvSpPr>
        <p:spPr/>
        <p:txBody>
          <a:bodyPr/>
          <a:lstStyle/>
          <a:p>
            <a:r>
              <a:rPr lang="nb-NO"/>
              <a:t>Magnus R. Aunevik-Berntsen</a:t>
            </a:r>
            <a:endParaRPr lang="en-US" dirty="0"/>
          </a:p>
        </p:txBody>
      </p:sp>
    </p:spTree>
    <p:extLst>
      <p:ext uri="{BB962C8B-B14F-4D97-AF65-F5344CB8AC3E}">
        <p14:creationId xmlns:p14="http://schemas.microsoft.com/office/powerpoint/2010/main" val="31939153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a:extLst>
              <a:ext uri="{FF2B5EF4-FFF2-40B4-BE49-F238E27FC236}">
                <a16:creationId xmlns:a16="http://schemas.microsoft.com/office/drawing/2014/main" id="{DAC81A45-BC48-42B1-94A8-3B618DF43B2E}"/>
              </a:ext>
            </a:extLst>
          </p:cNvPr>
          <p:cNvGraphicFramePr>
            <a:graphicFrameLocks noGrp="1"/>
          </p:cNvGraphicFramePr>
          <p:nvPr>
            <p:extLst/>
          </p:nvPr>
        </p:nvGraphicFramePr>
        <p:xfrm>
          <a:off x="6924690" y="1301534"/>
          <a:ext cx="5011339" cy="2899056"/>
        </p:xfrm>
        <a:graphic>
          <a:graphicData uri="http://schemas.openxmlformats.org/drawingml/2006/table">
            <a:tbl>
              <a:tblPr firstRow="1" bandRow="1">
                <a:tableStyleId>{5C22544A-7EE6-4342-B048-85BDC9FD1C3A}</a:tableStyleId>
              </a:tblPr>
              <a:tblGrid>
                <a:gridCol w="952485">
                  <a:extLst>
                    <a:ext uri="{9D8B030D-6E8A-4147-A177-3AD203B41FA5}">
                      <a16:colId xmlns:a16="http://schemas.microsoft.com/office/drawing/2014/main" val="2519103240"/>
                    </a:ext>
                  </a:extLst>
                </a:gridCol>
                <a:gridCol w="828675">
                  <a:extLst>
                    <a:ext uri="{9D8B030D-6E8A-4147-A177-3AD203B41FA5}">
                      <a16:colId xmlns:a16="http://schemas.microsoft.com/office/drawing/2014/main" val="730542394"/>
                    </a:ext>
                  </a:extLst>
                </a:gridCol>
                <a:gridCol w="1762125">
                  <a:extLst>
                    <a:ext uri="{9D8B030D-6E8A-4147-A177-3AD203B41FA5}">
                      <a16:colId xmlns:a16="http://schemas.microsoft.com/office/drawing/2014/main" val="2210732052"/>
                    </a:ext>
                  </a:extLst>
                </a:gridCol>
                <a:gridCol w="1468054">
                  <a:extLst>
                    <a:ext uri="{9D8B030D-6E8A-4147-A177-3AD203B41FA5}">
                      <a16:colId xmlns:a16="http://schemas.microsoft.com/office/drawing/2014/main" val="3976326057"/>
                    </a:ext>
                  </a:extLst>
                </a:gridCol>
              </a:tblGrid>
              <a:tr h="465608">
                <a:tc>
                  <a:txBody>
                    <a:bodyPr/>
                    <a:lstStyle/>
                    <a:p>
                      <a:r>
                        <a:rPr lang="nb-NO" sz="1200" dirty="0"/>
                        <a:t>Øvelse</a:t>
                      </a:r>
                      <a:endParaRPr lang="en-US" sz="1200" dirty="0"/>
                    </a:p>
                  </a:txBody>
                  <a:tcPr/>
                </a:tc>
                <a:tc>
                  <a:txBody>
                    <a:bodyPr/>
                    <a:lstStyle/>
                    <a:p>
                      <a:r>
                        <a:rPr lang="nb-NO" sz="1200" dirty="0"/>
                        <a:t>Fremgang per meter</a:t>
                      </a:r>
                      <a:endParaRPr lang="en-US" sz="1200" dirty="0"/>
                    </a:p>
                  </a:txBody>
                  <a:tcPr/>
                </a:tc>
                <a:tc>
                  <a:txBody>
                    <a:bodyPr/>
                    <a:lstStyle/>
                    <a:p>
                      <a:r>
                        <a:rPr lang="nb-NO" sz="1200" dirty="0"/>
                        <a:t>Fremgangsmål i spyd</a:t>
                      </a:r>
                      <a:endParaRPr lang="en-US" sz="1200" dirty="0"/>
                    </a:p>
                  </a:txBody>
                  <a:tcPr/>
                </a:tc>
                <a:tc>
                  <a:txBody>
                    <a:bodyPr/>
                    <a:lstStyle/>
                    <a:p>
                      <a:r>
                        <a:rPr lang="nb-NO" sz="1200" dirty="0"/>
                        <a:t>Fremgangsbehov</a:t>
                      </a:r>
                      <a:endParaRPr lang="en-US" sz="1200" dirty="0"/>
                    </a:p>
                  </a:txBody>
                  <a:tcPr/>
                </a:tc>
                <a:extLst>
                  <a:ext uri="{0D108BD9-81ED-4DB2-BD59-A6C34878D82A}">
                    <a16:rowId xmlns:a16="http://schemas.microsoft.com/office/drawing/2014/main" val="3926666635"/>
                  </a:ext>
                </a:extLst>
              </a:tr>
              <a:tr h="377660">
                <a:tc>
                  <a:txBody>
                    <a:bodyPr/>
                    <a:lstStyle/>
                    <a:p>
                      <a:r>
                        <a:rPr lang="nb-NO" sz="1200" dirty="0"/>
                        <a:t>Benkpress</a:t>
                      </a:r>
                      <a:endParaRPr lang="en-US" sz="1200" dirty="0"/>
                    </a:p>
                  </a:txBody>
                  <a:tcPr/>
                </a:tc>
                <a:tc>
                  <a:txBody>
                    <a:bodyPr/>
                    <a:lstStyle/>
                    <a:p>
                      <a:r>
                        <a:rPr lang="nb-NO" sz="1200" dirty="0"/>
                        <a:t>5kg</a:t>
                      </a:r>
                      <a:endParaRPr lang="en-US" sz="1200" dirty="0"/>
                    </a:p>
                  </a:txBody>
                  <a:tcPr/>
                </a:tc>
                <a:tc rowSpan="6">
                  <a:txBody>
                    <a:bodyPr/>
                    <a:lstStyle/>
                    <a:p>
                      <a:endParaRPr lang="en-US" sz="1200" dirty="0"/>
                    </a:p>
                  </a:txBody>
                  <a:tcPr/>
                </a:tc>
                <a:tc>
                  <a:txBody>
                    <a:bodyPr/>
                    <a:lstStyle/>
                    <a:p>
                      <a:endParaRPr lang="en-US" sz="1200" dirty="0"/>
                    </a:p>
                  </a:txBody>
                  <a:tcPr/>
                </a:tc>
                <a:extLst>
                  <a:ext uri="{0D108BD9-81ED-4DB2-BD59-A6C34878D82A}">
                    <a16:rowId xmlns:a16="http://schemas.microsoft.com/office/drawing/2014/main" val="1103051651"/>
                  </a:ext>
                </a:extLst>
              </a:tr>
              <a:tr h="377660">
                <a:tc>
                  <a:txBody>
                    <a:bodyPr/>
                    <a:lstStyle/>
                    <a:p>
                      <a:r>
                        <a:rPr lang="nb-NO" sz="1200" dirty="0"/>
                        <a:t>Knebøy</a:t>
                      </a:r>
                      <a:endParaRPr lang="en-US" sz="1200" dirty="0"/>
                    </a:p>
                  </a:txBody>
                  <a:tcPr/>
                </a:tc>
                <a:tc>
                  <a:txBody>
                    <a:bodyPr/>
                    <a:lstStyle/>
                    <a:p>
                      <a:r>
                        <a:rPr lang="nb-NO" sz="1200" dirty="0"/>
                        <a:t>4kg</a:t>
                      </a:r>
                      <a:endParaRPr lang="en-US" sz="1200" dirty="0"/>
                    </a:p>
                  </a:txBody>
                  <a:tcPr/>
                </a:tc>
                <a:tc vMerge="1">
                  <a:txBody>
                    <a:bodyPr/>
                    <a:lstStyle/>
                    <a:p>
                      <a:endParaRPr lang="en-US" sz="1200" dirty="0"/>
                    </a:p>
                  </a:txBody>
                  <a:tcPr/>
                </a:tc>
                <a:tc>
                  <a:txBody>
                    <a:bodyPr/>
                    <a:lstStyle/>
                    <a:p>
                      <a:endParaRPr lang="en-US" sz="1200" dirty="0"/>
                    </a:p>
                  </a:txBody>
                  <a:tcPr/>
                </a:tc>
                <a:extLst>
                  <a:ext uri="{0D108BD9-81ED-4DB2-BD59-A6C34878D82A}">
                    <a16:rowId xmlns:a16="http://schemas.microsoft.com/office/drawing/2014/main" val="1211063343"/>
                  </a:ext>
                </a:extLst>
              </a:tr>
              <a:tr h="377660">
                <a:tc>
                  <a:txBody>
                    <a:bodyPr/>
                    <a:lstStyle/>
                    <a:p>
                      <a:r>
                        <a:rPr lang="nb-NO" sz="1200" dirty="0"/>
                        <a:t>Vending</a:t>
                      </a:r>
                      <a:endParaRPr lang="en-US" sz="1200" dirty="0"/>
                    </a:p>
                  </a:txBody>
                  <a:tcPr/>
                </a:tc>
                <a:tc>
                  <a:txBody>
                    <a:bodyPr/>
                    <a:lstStyle/>
                    <a:p>
                      <a:r>
                        <a:rPr lang="nb-NO" sz="1200" dirty="0"/>
                        <a:t>3kg</a:t>
                      </a:r>
                      <a:endParaRPr lang="en-US" sz="1200" dirty="0"/>
                    </a:p>
                  </a:txBody>
                  <a:tcPr/>
                </a:tc>
                <a:tc vMerge="1">
                  <a:txBody>
                    <a:bodyPr/>
                    <a:lstStyle/>
                    <a:p>
                      <a:endParaRPr lang="en-US" sz="1200" dirty="0"/>
                    </a:p>
                  </a:txBody>
                  <a:tcPr/>
                </a:tc>
                <a:tc>
                  <a:txBody>
                    <a:bodyPr/>
                    <a:lstStyle/>
                    <a:p>
                      <a:endParaRPr lang="en-US" sz="1200" dirty="0"/>
                    </a:p>
                  </a:txBody>
                  <a:tcPr/>
                </a:tc>
                <a:extLst>
                  <a:ext uri="{0D108BD9-81ED-4DB2-BD59-A6C34878D82A}">
                    <a16:rowId xmlns:a16="http://schemas.microsoft.com/office/drawing/2014/main" val="1308478159"/>
                  </a:ext>
                </a:extLst>
              </a:tr>
              <a:tr h="377660">
                <a:tc>
                  <a:txBody>
                    <a:bodyPr/>
                    <a:lstStyle/>
                    <a:p>
                      <a:r>
                        <a:rPr lang="nb-NO" sz="1200" dirty="0"/>
                        <a:t>Rykk</a:t>
                      </a:r>
                      <a:endParaRPr lang="en-US" sz="1200" dirty="0"/>
                    </a:p>
                  </a:txBody>
                  <a:tcPr/>
                </a:tc>
                <a:tc>
                  <a:txBody>
                    <a:bodyPr/>
                    <a:lstStyle/>
                    <a:p>
                      <a:r>
                        <a:rPr lang="nb-NO" sz="1200" dirty="0"/>
                        <a:t>3kg</a:t>
                      </a:r>
                      <a:endParaRPr lang="en-US" sz="1200" dirty="0"/>
                    </a:p>
                  </a:txBody>
                  <a:tcPr/>
                </a:tc>
                <a:tc vMerge="1">
                  <a:txBody>
                    <a:bodyPr/>
                    <a:lstStyle/>
                    <a:p>
                      <a:endParaRPr lang="en-US" sz="1200" dirty="0"/>
                    </a:p>
                  </a:txBody>
                  <a:tcPr/>
                </a:tc>
                <a:tc>
                  <a:txBody>
                    <a:bodyPr/>
                    <a:lstStyle/>
                    <a:p>
                      <a:endParaRPr lang="en-US" sz="1200" dirty="0"/>
                    </a:p>
                  </a:txBody>
                  <a:tcPr/>
                </a:tc>
                <a:extLst>
                  <a:ext uri="{0D108BD9-81ED-4DB2-BD59-A6C34878D82A}">
                    <a16:rowId xmlns:a16="http://schemas.microsoft.com/office/drawing/2014/main" val="1037878983"/>
                  </a:ext>
                </a:extLst>
              </a:tr>
              <a:tr h="46560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b-NO" sz="1200" dirty="0"/>
                        <a:t>Liakov</a:t>
                      </a:r>
                      <a:endParaRPr lang="en-US" sz="1200" dirty="0"/>
                    </a:p>
                    <a:p>
                      <a:endParaRPr lang="en-US" sz="1200" dirty="0"/>
                    </a:p>
                  </a:txBody>
                  <a:tcPr/>
                </a:tc>
                <a:tc>
                  <a:txBody>
                    <a:bodyPr/>
                    <a:lstStyle/>
                    <a:p>
                      <a:r>
                        <a:rPr lang="nb-NO" sz="1200" dirty="0"/>
                        <a:t>30cm</a:t>
                      </a:r>
                      <a:endParaRPr lang="en-US" sz="1200" dirty="0"/>
                    </a:p>
                  </a:txBody>
                  <a:tcPr/>
                </a:tc>
                <a:tc vMerge="1">
                  <a:txBody>
                    <a:bodyPr/>
                    <a:lstStyle/>
                    <a:p>
                      <a:endParaRPr lang="en-US" sz="1200" dirty="0"/>
                    </a:p>
                  </a:txBody>
                  <a:tcPr/>
                </a:tc>
                <a:tc>
                  <a:txBody>
                    <a:bodyPr/>
                    <a:lstStyle/>
                    <a:p>
                      <a:endParaRPr lang="en-US" sz="1200" dirty="0"/>
                    </a:p>
                  </a:txBody>
                  <a:tcPr/>
                </a:tc>
                <a:extLst>
                  <a:ext uri="{0D108BD9-81ED-4DB2-BD59-A6C34878D82A}">
                    <a16:rowId xmlns:a16="http://schemas.microsoft.com/office/drawing/2014/main" val="2026201077"/>
                  </a:ext>
                </a:extLst>
              </a:tr>
              <a:tr h="377660">
                <a:tc>
                  <a:txBody>
                    <a:bodyPr/>
                    <a:lstStyle/>
                    <a:p>
                      <a:r>
                        <a:rPr lang="nb-NO" sz="1200" dirty="0"/>
                        <a:t>Stille lengde</a:t>
                      </a:r>
                      <a:endParaRPr lang="en-US" sz="1200" dirty="0"/>
                    </a:p>
                  </a:txBody>
                  <a:tcPr/>
                </a:tc>
                <a:tc>
                  <a:txBody>
                    <a:bodyPr/>
                    <a:lstStyle/>
                    <a:p>
                      <a:r>
                        <a:rPr lang="nb-NO" sz="1200" dirty="0"/>
                        <a:t>5cm</a:t>
                      </a:r>
                      <a:endParaRPr lang="en-US" sz="1200" dirty="0"/>
                    </a:p>
                  </a:txBody>
                  <a:tcPr/>
                </a:tc>
                <a:tc vMerge="1">
                  <a:txBody>
                    <a:bodyPr/>
                    <a:lstStyle/>
                    <a:p>
                      <a:endParaRPr lang="en-US" sz="1200" dirty="0"/>
                    </a:p>
                  </a:txBody>
                  <a:tcPr/>
                </a:tc>
                <a:tc>
                  <a:txBody>
                    <a:bodyPr/>
                    <a:lstStyle/>
                    <a:p>
                      <a:endParaRPr lang="en-US" sz="1200" dirty="0"/>
                    </a:p>
                  </a:txBody>
                  <a:tcPr/>
                </a:tc>
                <a:extLst>
                  <a:ext uri="{0D108BD9-81ED-4DB2-BD59-A6C34878D82A}">
                    <a16:rowId xmlns:a16="http://schemas.microsoft.com/office/drawing/2014/main" val="864014089"/>
                  </a:ext>
                </a:extLst>
              </a:tr>
            </a:tbl>
          </a:graphicData>
        </a:graphic>
      </p:graphicFrame>
      <p:sp>
        <p:nvSpPr>
          <p:cNvPr id="5" name="Rectangle 4">
            <a:extLst>
              <a:ext uri="{FF2B5EF4-FFF2-40B4-BE49-F238E27FC236}">
                <a16:creationId xmlns:a16="http://schemas.microsoft.com/office/drawing/2014/main" id="{A98713A4-3A04-4AC7-82D5-D6ABDA1121D5}"/>
              </a:ext>
            </a:extLst>
          </p:cNvPr>
          <p:cNvSpPr/>
          <p:nvPr/>
        </p:nvSpPr>
        <p:spPr>
          <a:xfrm>
            <a:off x="9226733" y="2500397"/>
            <a:ext cx="809625" cy="814777"/>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5CAB9F5F-B5AB-4164-8E20-5A2F074401E8}"/>
              </a:ext>
            </a:extLst>
          </p:cNvPr>
          <p:cNvSpPr txBox="1"/>
          <p:nvPr/>
        </p:nvSpPr>
        <p:spPr>
          <a:xfrm>
            <a:off x="6942665" y="5016886"/>
            <a:ext cx="5111656" cy="369332"/>
          </a:xfrm>
          <a:prstGeom prst="rect">
            <a:avLst/>
          </a:prstGeom>
          <a:noFill/>
        </p:spPr>
        <p:txBody>
          <a:bodyPr wrap="none" rtlCol="0">
            <a:spAutoFit/>
          </a:bodyPr>
          <a:lstStyle/>
          <a:p>
            <a:r>
              <a:rPr lang="nb-NO" dirty="0"/>
              <a:t>Sterkeste område:  Styrke  |  Eksplosivitet  | Teknikk</a:t>
            </a:r>
            <a:endParaRPr lang="en-US" dirty="0"/>
          </a:p>
        </p:txBody>
      </p:sp>
      <p:sp>
        <p:nvSpPr>
          <p:cNvPr id="7" name="TextBox 6">
            <a:extLst>
              <a:ext uri="{FF2B5EF4-FFF2-40B4-BE49-F238E27FC236}">
                <a16:creationId xmlns:a16="http://schemas.microsoft.com/office/drawing/2014/main" id="{E42C1D21-7921-4A01-8D55-ED06D1A10D29}"/>
              </a:ext>
            </a:extLst>
          </p:cNvPr>
          <p:cNvSpPr txBox="1"/>
          <p:nvPr/>
        </p:nvSpPr>
        <p:spPr>
          <a:xfrm>
            <a:off x="6475817" y="5384299"/>
            <a:ext cx="5460213" cy="369332"/>
          </a:xfrm>
          <a:prstGeom prst="rect">
            <a:avLst/>
          </a:prstGeom>
          <a:noFill/>
        </p:spPr>
        <p:txBody>
          <a:bodyPr wrap="none" rtlCol="0">
            <a:spAutoFit/>
          </a:bodyPr>
          <a:lstStyle/>
          <a:p>
            <a:r>
              <a:rPr lang="nb-NO" dirty="0"/>
              <a:t>Innhentingspotensiale:  Styrke  |  Eksplosivitet  | Teknikk</a:t>
            </a:r>
            <a:endParaRPr lang="en-US" dirty="0"/>
          </a:p>
        </p:txBody>
      </p:sp>
      <p:cxnSp>
        <p:nvCxnSpPr>
          <p:cNvPr id="8" name="Straight Connector 7">
            <a:extLst>
              <a:ext uri="{FF2B5EF4-FFF2-40B4-BE49-F238E27FC236}">
                <a16:creationId xmlns:a16="http://schemas.microsoft.com/office/drawing/2014/main" id="{C1D68E07-089E-44AF-A9BE-F8261534E18A}"/>
              </a:ext>
            </a:extLst>
          </p:cNvPr>
          <p:cNvCxnSpPr>
            <a:cxnSpLocks/>
          </p:cNvCxnSpPr>
          <p:nvPr/>
        </p:nvCxnSpPr>
        <p:spPr>
          <a:xfrm>
            <a:off x="6344236" y="804310"/>
            <a:ext cx="66675" cy="5777934"/>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F06CDFA0-DF66-4D49-9504-CD343251F789}"/>
              </a:ext>
            </a:extLst>
          </p:cNvPr>
          <p:cNvCxnSpPr/>
          <p:nvPr/>
        </p:nvCxnSpPr>
        <p:spPr>
          <a:xfrm>
            <a:off x="6475817" y="4388641"/>
            <a:ext cx="5502067" cy="0"/>
          </a:xfrm>
          <a:prstGeom prst="line">
            <a:avLst/>
          </a:prstGeom>
          <a:ln>
            <a:solidFill>
              <a:schemeClr val="tx1"/>
            </a:solidFill>
            <a:prstDash val="lgDash"/>
          </a:ln>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07882C08-362A-4422-B9DE-9269DEC1CF55}"/>
              </a:ext>
            </a:extLst>
          </p:cNvPr>
          <p:cNvSpPr txBox="1"/>
          <p:nvPr/>
        </p:nvSpPr>
        <p:spPr>
          <a:xfrm>
            <a:off x="3829935" y="76255"/>
            <a:ext cx="5267019" cy="584775"/>
          </a:xfrm>
          <a:prstGeom prst="rect">
            <a:avLst/>
          </a:prstGeom>
          <a:noFill/>
        </p:spPr>
        <p:txBody>
          <a:bodyPr wrap="none" rtlCol="0">
            <a:spAutoFit/>
          </a:bodyPr>
          <a:lstStyle/>
          <a:p>
            <a:r>
              <a:rPr lang="nb-NO" sz="3200" dirty="0"/>
              <a:t>Egenevaluering – Spyd - Jenter</a:t>
            </a:r>
            <a:endParaRPr lang="en-US" sz="3200" dirty="0"/>
          </a:p>
        </p:txBody>
      </p:sp>
      <p:graphicFrame>
        <p:nvGraphicFramePr>
          <p:cNvPr id="11" name="Chart 10">
            <a:extLst>
              <a:ext uri="{FF2B5EF4-FFF2-40B4-BE49-F238E27FC236}">
                <a16:creationId xmlns:a16="http://schemas.microsoft.com/office/drawing/2014/main" id="{79085082-B032-4BE6-BC6A-B522847927EB}"/>
              </a:ext>
            </a:extLst>
          </p:cNvPr>
          <p:cNvGraphicFramePr>
            <a:graphicFrameLocks/>
          </p:cNvGraphicFramePr>
          <p:nvPr>
            <p:extLst/>
          </p:nvPr>
        </p:nvGraphicFramePr>
        <p:xfrm>
          <a:off x="-585203" y="661030"/>
          <a:ext cx="7527868" cy="5851559"/>
        </p:xfrm>
        <a:graphic>
          <a:graphicData uri="http://schemas.openxmlformats.org/drawingml/2006/chart">
            <c:chart xmlns:c="http://schemas.openxmlformats.org/drawingml/2006/chart" xmlns:r="http://schemas.openxmlformats.org/officeDocument/2006/relationships" r:id="rId2"/>
          </a:graphicData>
        </a:graphic>
      </p:graphicFrame>
      <p:sp>
        <p:nvSpPr>
          <p:cNvPr id="2" name="TextBox 1">
            <a:extLst>
              <a:ext uri="{FF2B5EF4-FFF2-40B4-BE49-F238E27FC236}">
                <a16:creationId xmlns:a16="http://schemas.microsoft.com/office/drawing/2014/main" id="{37EBE12F-2969-4623-9885-14520D900BA1}"/>
              </a:ext>
            </a:extLst>
          </p:cNvPr>
          <p:cNvSpPr txBox="1"/>
          <p:nvPr/>
        </p:nvSpPr>
        <p:spPr>
          <a:xfrm>
            <a:off x="3083481" y="3239214"/>
            <a:ext cx="316112" cy="246221"/>
          </a:xfrm>
          <a:prstGeom prst="rect">
            <a:avLst/>
          </a:prstGeom>
          <a:noFill/>
        </p:spPr>
        <p:txBody>
          <a:bodyPr wrap="none" rtlCol="0">
            <a:spAutoFit/>
          </a:bodyPr>
          <a:lstStyle/>
          <a:p>
            <a:r>
              <a:rPr lang="nb-NO" sz="1000" dirty="0"/>
              <a:t>40</a:t>
            </a:r>
            <a:endParaRPr lang="en-US" sz="1000" dirty="0"/>
          </a:p>
        </p:txBody>
      </p:sp>
      <p:sp>
        <p:nvSpPr>
          <p:cNvPr id="12" name="TextBox 11">
            <a:extLst>
              <a:ext uri="{FF2B5EF4-FFF2-40B4-BE49-F238E27FC236}">
                <a16:creationId xmlns:a16="http://schemas.microsoft.com/office/drawing/2014/main" id="{ED7676B8-74CA-4C3D-B59A-B2FFEB4CFF67}"/>
              </a:ext>
            </a:extLst>
          </p:cNvPr>
          <p:cNvSpPr txBox="1"/>
          <p:nvPr/>
        </p:nvSpPr>
        <p:spPr>
          <a:xfrm>
            <a:off x="3083481" y="2875937"/>
            <a:ext cx="316112" cy="246221"/>
          </a:xfrm>
          <a:prstGeom prst="rect">
            <a:avLst/>
          </a:prstGeom>
          <a:noFill/>
        </p:spPr>
        <p:txBody>
          <a:bodyPr wrap="none" rtlCol="0">
            <a:spAutoFit/>
          </a:bodyPr>
          <a:lstStyle/>
          <a:p>
            <a:r>
              <a:rPr lang="nb-NO" sz="1000" dirty="0"/>
              <a:t>45</a:t>
            </a:r>
            <a:endParaRPr lang="en-US" sz="1000" dirty="0"/>
          </a:p>
        </p:txBody>
      </p:sp>
      <p:sp>
        <p:nvSpPr>
          <p:cNvPr id="13" name="TextBox 12">
            <a:extLst>
              <a:ext uri="{FF2B5EF4-FFF2-40B4-BE49-F238E27FC236}">
                <a16:creationId xmlns:a16="http://schemas.microsoft.com/office/drawing/2014/main" id="{CB02BA25-EAEA-477D-AA8C-2290CAACA22A}"/>
              </a:ext>
            </a:extLst>
          </p:cNvPr>
          <p:cNvSpPr txBox="1"/>
          <p:nvPr/>
        </p:nvSpPr>
        <p:spPr>
          <a:xfrm>
            <a:off x="3083481" y="2508060"/>
            <a:ext cx="316112" cy="246221"/>
          </a:xfrm>
          <a:prstGeom prst="rect">
            <a:avLst/>
          </a:prstGeom>
          <a:noFill/>
        </p:spPr>
        <p:txBody>
          <a:bodyPr wrap="none" rtlCol="0">
            <a:spAutoFit/>
          </a:bodyPr>
          <a:lstStyle/>
          <a:p>
            <a:r>
              <a:rPr lang="nb-NO" sz="1000" dirty="0"/>
              <a:t>50</a:t>
            </a:r>
            <a:endParaRPr lang="en-US" sz="1000" dirty="0"/>
          </a:p>
        </p:txBody>
      </p:sp>
      <p:sp>
        <p:nvSpPr>
          <p:cNvPr id="14" name="TextBox 13">
            <a:extLst>
              <a:ext uri="{FF2B5EF4-FFF2-40B4-BE49-F238E27FC236}">
                <a16:creationId xmlns:a16="http://schemas.microsoft.com/office/drawing/2014/main" id="{B0398E7F-67BD-40B2-99D2-68DC0E6CC023}"/>
              </a:ext>
            </a:extLst>
          </p:cNvPr>
          <p:cNvSpPr txBox="1"/>
          <p:nvPr/>
        </p:nvSpPr>
        <p:spPr>
          <a:xfrm>
            <a:off x="3083481" y="2140183"/>
            <a:ext cx="316112" cy="246221"/>
          </a:xfrm>
          <a:prstGeom prst="rect">
            <a:avLst/>
          </a:prstGeom>
          <a:noFill/>
        </p:spPr>
        <p:txBody>
          <a:bodyPr wrap="none" rtlCol="0">
            <a:spAutoFit/>
          </a:bodyPr>
          <a:lstStyle/>
          <a:p>
            <a:r>
              <a:rPr lang="nb-NO" sz="1000" dirty="0"/>
              <a:t>55</a:t>
            </a:r>
            <a:endParaRPr lang="en-US" sz="1000" dirty="0"/>
          </a:p>
        </p:txBody>
      </p:sp>
      <p:sp>
        <p:nvSpPr>
          <p:cNvPr id="16" name="TextBox 15">
            <a:extLst>
              <a:ext uri="{FF2B5EF4-FFF2-40B4-BE49-F238E27FC236}">
                <a16:creationId xmlns:a16="http://schemas.microsoft.com/office/drawing/2014/main" id="{E10F0633-85DC-4EA4-82FE-A62C9FD48D9A}"/>
              </a:ext>
            </a:extLst>
          </p:cNvPr>
          <p:cNvSpPr txBox="1"/>
          <p:nvPr/>
        </p:nvSpPr>
        <p:spPr>
          <a:xfrm>
            <a:off x="3083481" y="1774902"/>
            <a:ext cx="316112" cy="246221"/>
          </a:xfrm>
          <a:prstGeom prst="rect">
            <a:avLst/>
          </a:prstGeom>
          <a:noFill/>
        </p:spPr>
        <p:txBody>
          <a:bodyPr wrap="none" rtlCol="0">
            <a:spAutoFit/>
          </a:bodyPr>
          <a:lstStyle/>
          <a:p>
            <a:r>
              <a:rPr lang="nb-NO" sz="1000" dirty="0"/>
              <a:t>60</a:t>
            </a:r>
            <a:endParaRPr lang="en-US" sz="1000" dirty="0"/>
          </a:p>
        </p:txBody>
      </p:sp>
      <p:sp>
        <p:nvSpPr>
          <p:cNvPr id="18" name="TextBox 17">
            <a:extLst>
              <a:ext uri="{FF2B5EF4-FFF2-40B4-BE49-F238E27FC236}">
                <a16:creationId xmlns:a16="http://schemas.microsoft.com/office/drawing/2014/main" id="{5F12D3D3-7C02-4F0D-9091-870D77D6BDE1}"/>
              </a:ext>
            </a:extLst>
          </p:cNvPr>
          <p:cNvSpPr txBox="1"/>
          <p:nvPr/>
        </p:nvSpPr>
        <p:spPr>
          <a:xfrm>
            <a:off x="3077825" y="1436314"/>
            <a:ext cx="316112" cy="246221"/>
          </a:xfrm>
          <a:prstGeom prst="rect">
            <a:avLst/>
          </a:prstGeom>
          <a:noFill/>
        </p:spPr>
        <p:txBody>
          <a:bodyPr wrap="none" rtlCol="0">
            <a:spAutoFit/>
          </a:bodyPr>
          <a:lstStyle/>
          <a:p>
            <a:r>
              <a:rPr lang="nb-NO" sz="1000" dirty="0"/>
              <a:t>65</a:t>
            </a:r>
            <a:endParaRPr lang="en-US" sz="1000" dirty="0"/>
          </a:p>
        </p:txBody>
      </p:sp>
      <p:sp>
        <p:nvSpPr>
          <p:cNvPr id="19" name="TextBox 18">
            <a:extLst>
              <a:ext uri="{FF2B5EF4-FFF2-40B4-BE49-F238E27FC236}">
                <a16:creationId xmlns:a16="http://schemas.microsoft.com/office/drawing/2014/main" id="{68985250-3D08-439C-BD21-B4EA5FE97A26}"/>
              </a:ext>
            </a:extLst>
          </p:cNvPr>
          <p:cNvSpPr txBox="1"/>
          <p:nvPr/>
        </p:nvSpPr>
        <p:spPr>
          <a:xfrm>
            <a:off x="3122413" y="1093869"/>
            <a:ext cx="315980" cy="246221"/>
          </a:xfrm>
          <a:prstGeom prst="rect">
            <a:avLst/>
          </a:prstGeom>
          <a:noFill/>
        </p:spPr>
        <p:txBody>
          <a:bodyPr wrap="square" rtlCol="0">
            <a:spAutoFit/>
          </a:bodyPr>
          <a:lstStyle/>
          <a:p>
            <a:r>
              <a:rPr lang="nb-NO" sz="1000" dirty="0"/>
              <a:t>70</a:t>
            </a:r>
            <a:endParaRPr lang="en-US" sz="1000" dirty="0"/>
          </a:p>
        </p:txBody>
      </p:sp>
      <p:sp>
        <p:nvSpPr>
          <p:cNvPr id="20" name="TextBox 19">
            <a:extLst>
              <a:ext uri="{FF2B5EF4-FFF2-40B4-BE49-F238E27FC236}">
                <a16:creationId xmlns:a16="http://schemas.microsoft.com/office/drawing/2014/main" id="{568A30AB-A1F5-4D15-9D16-9C76518F5F4A}"/>
              </a:ext>
            </a:extLst>
          </p:cNvPr>
          <p:cNvSpPr txBox="1"/>
          <p:nvPr/>
        </p:nvSpPr>
        <p:spPr>
          <a:xfrm>
            <a:off x="3393937" y="3401753"/>
            <a:ext cx="479618" cy="246221"/>
          </a:xfrm>
          <a:prstGeom prst="rect">
            <a:avLst/>
          </a:prstGeom>
          <a:noFill/>
        </p:spPr>
        <p:txBody>
          <a:bodyPr wrap="none" rtlCol="0">
            <a:spAutoFit/>
          </a:bodyPr>
          <a:lstStyle/>
          <a:p>
            <a:r>
              <a:rPr lang="nb-NO" sz="1000" dirty="0"/>
              <a:t>13,50</a:t>
            </a:r>
            <a:endParaRPr lang="en-US" sz="1000" dirty="0"/>
          </a:p>
        </p:txBody>
      </p:sp>
      <p:sp>
        <p:nvSpPr>
          <p:cNvPr id="21" name="TextBox 20">
            <a:extLst>
              <a:ext uri="{FF2B5EF4-FFF2-40B4-BE49-F238E27FC236}">
                <a16:creationId xmlns:a16="http://schemas.microsoft.com/office/drawing/2014/main" id="{C693A64F-4548-479D-9F5B-83FAD944220F}"/>
              </a:ext>
            </a:extLst>
          </p:cNvPr>
          <p:cNvSpPr txBox="1"/>
          <p:nvPr/>
        </p:nvSpPr>
        <p:spPr>
          <a:xfrm>
            <a:off x="4324510" y="2863753"/>
            <a:ext cx="316112" cy="246221"/>
          </a:xfrm>
          <a:prstGeom prst="rect">
            <a:avLst/>
          </a:prstGeom>
          <a:noFill/>
        </p:spPr>
        <p:txBody>
          <a:bodyPr wrap="none" rtlCol="0">
            <a:spAutoFit/>
          </a:bodyPr>
          <a:lstStyle/>
          <a:p>
            <a:r>
              <a:rPr lang="nb-NO" sz="1000" dirty="0"/>
              <a:t>15</a:t>
            </a:r>
            <a:endParaRPr lang="en-US" sz="1000" dirty="0"/>
          </a:p>
        </p:txBody>
      </p:sp>
      <p:sp>
        <p:nvSpPr>
          <p:cNvPr id="22" name="TextBox 21">
            <a:extLst>
              <a:ext uri="{FF2B5EF4-FFF2-40B4-BE49-F238E27FC236}">
                <a16:creationId xmlns:a16="http://schemas.microsoft.com/office/drawing/2014/main" id="{C083FAE5-B2C1-440F-93DD-A53A9D4A6210}"/>
              </a:ext>
            </a:extLst>
          </p:cNvPr>
          <p:cNvSpPr txBox="1"/>
          <p:nvPr/>
        </p:nvSpPr>
        <p:spPr>
          <a:xfrm>
            <a:off x="3710049" y="3239214"/>
            <a:ext cx="316112" cy="246221"/>
          </a:xfrm>
          <a:prstGeom prst="rect">
            <a:avLst/>
          </a:prstGeom>
          <a:noFill/>
        </p:spPr>
        <p:txBody>
          <a:bodyPr wrap="none" rtlCol="0">
            <a:spAutoFit/>
          </a:bodyPr>
          <a:lstStyle/>
          <a:p>
            <a:r>
              <a:rPr lang="nb-NO" sz="1000" dirty="0"/>
              <a:t>14</a:t>
            </a:r>
            <a:endParaRPr lang="en-US" sz="1000" dirty="0"/>
          </a:p>
        </p:txBody>
      </p:sp>
      <p:sp>
        <p:nvSpPr>
          <p:cNvPr id="23" name="TextBox 22">
            <a:extLst>
              <a:ext uri="{FF2B5EF4-FFF2-40B4-BE49-F238E27FC236}">
                <a16:creationId xmlns:a16="http://schemas.microsoft.com/office/drawing/2014/main" id="{B3E70083-A4DC-4C9B-B9C6-66C5580108B0}"/>
              </a:ext>
            </a:extLst>
          </p:cNvPr>
          <p:cNvSpPr txBox="1"/>
          <p:nvPr/>
        </p:nvSpPr>
        <p:spPr>
          <a:xfrm>
            <a:off x="4012094" y="3059428"/>
            <a:ext cx="479618" cy="246221"/>
          </a:xfrm>
          <a:prstGeom prst="rect">
            <a:avLst/>
          </a:prstGeom>
          <a:noFill/>
        </p:spPr>
        <p:txBody>
          <a:bodyPr wrap="none" rtlCol="0">
            <a:spAutoFit/>
          </a:bodyPr>
          <a:lstStyle/>
          <a:p>
            <a:r>
              <a:rPr lang="nb-NO" sz="1000" dirty="0"/>
              <a:t>14,50</a:t>
            </a:r>
            <a:endParaRPr lang="en-US" sz="1000" dirty="0"/>
          </a:p>
        </p:txBody>
      </p:sp>
      <p:sp>
        <p:nvSpPr>
          <p:cNvPr id="24" name="TextBox 23">
            <a:extLst>
              <a:ext uri="{FF2B5EF4-FFF2-40B4-BE49-F238E27FC236}">
                <a16:creationId xmlns:a16="http://schemas.microsoft.com/office/drawing/2014/main" id="{956C5E19-0FB0-47E8-A554-276E5CB2FFF4}"/>
              </a:ext>
            </a:extLst>
          </p:cNvPr>
          <p:cNvSpPr txBox="1"/>
          <p:nvPr/>
        </p:nvSpPr>
        <p:spPr>
          <a:xfrm>
            <a:off x="4632003" y="2680451"/>
            <a:ext cx="316112" cy="246221"/>
          </a:xfrm>
          <a:prstGeom prst="rect">
            <a:avLst/>
          </a:prstGeom>
          <a:noFill/>
        </p:spPr>
        <p:txBody>
          <a:bodyPr wrap="none" rtlCol="0">
            <a:spAutoFit/>
          </a:bodyPr>
          <a:lstStyle/>
          <a:p>
            <a:r>
              <a:rPr lang="nb-NO" sz="1000" dirty="0"/>
              <a:t>40</a:t>
            </a:r>
            <a:endParaRPr lang="en-US" sz="1000" dirty="0"/>
          </a:p>
        </p:txBody>
      </p:sp>
      <p:sp>
        <p:nvSpPr>
          <p:cNvPr id="25" name="TextBox 24">
            <a:extLst>
              <a:ext uri="{FF2B5EF4-FFF2-40B4-BE49-F238E27FC236}">
                <a16:creationId xmlns:a16="http://schemas.microsoft.com/office/drawing/2014/main" id="{B3A1D169-E334-45A0-9AF8-50F0CC1A373F}"/>
              </a:ext>
            </a:extLst>
          </p:cNvPr>
          <p:cNvSpPr txBox="1"/>
          <p:nvPr/>
        </p:nvSpPr>
        <p:spPr>
          <a:xfrm>
            <a:off x="4945151" y="2511271"/>
            <a:ext cx="316112" cy="246221"/>
          </a:xfrm>
          <a:prstGeom prst="rect">
            <a:avLst/>
          </a:prstGeom>
          <a:noFill/>
        </p:spPr>
        <p:txBody>
          <a:bodyPr wrap="none" rtlCol="0">
            <a:spAutoFit/>
          </a:bodyPr>
          <a:lstStyle/>
          <a:p>
            <a:r>
              <a:rPr lang="nb-NO" sz="1000" dirty="0"/>
              <a:t>40</a:t>
            </a:r>
            <a:endParaRPr lang="en-US" sz="1000" dirty="0"/>
          </a:p>
        </p:txBody>
      </p:sp>
      <p:sp>
        <p:nvSpPr>
          <p:cNvPr id="26" name="TextBox 25">
            <a:extLst>
              <a:ext uri="{FF2B5EF4-FFF2-40B4-BE49-F238E27FC236}">
                <a16:creationId xmlns:a16="http://schemas.microsoft.com/office/drawing/2014/main" id="{5F5ED301-88B9-47E6-990D-45EBB854039C}"/>
              </a:ext>
            </a:extLst>
          </p:cNvPr>
          <p:cNvSpPr txBox="1"/>
          <p:nvPr/>
        </p:nvSpPr>
        <p:spPr>
          <a:xfrm>
            <a:off x="5303838" y="2434230"/>
            <a:ext cx="316112" cy="246221"/>
          </a:xfrm>
          <a:prstGeom prst="rect">
            <a:avLst/>
          </a:prstGeom>
          <a:noFill/>
        </p:spPr>
        <p:txBody>
          <a:bodyPr wrap="none" rtlCol="0">
            <a:spAutoFit/>
          </a:bodyPr>
          <a:lstStyle/>
          <a:p>
            <a:r>
              <a:rPr lang="nb-NO" sz="1000" dirty="0"/>
              <a:t>40</a:t>
            </a:r>
            <a:endParaRPr lang="en-US" sz="1000" dirty="0"/>
          </a:p>
        </p:txBody>
      </p:sp>
      <p:sp>
        <p:nvSpPr>
          <p:cNvPr id="27" name="TextBox 26">
            <a:extLst>
              <a:ext uri="{FF2B5EF4-FFF2-40B4-BE49-F238E27FC236}">
                <a16:creationId xmlns:a16="http://schemas.microsoft.com/office/drawing/2014/main" id="{31442A91-C048-4FF8-B335-31C2C33833F9}"/>
              </a:ext>
            </a:extLst>
          </p:cNvPr>
          <p:cNvSpPr txBox="1"/>
          <p:nvPr/>
        </p:nvSpPr>
        <p:spPr>
          <a:xfrm>
            <a:off x="3410082" y="3760659"/>
            <a:ext cx="316112" cy="246221"/>
          </a:xfrm>
          <a:prstGeom prst="rect">
            <a:avLst/>
          </a:prstGeom>
          <a:noFill/>
        </p:spPr>
        <p:txBody>
          <a:bodyPr wrap="none" rtlCol="0">
            <a:spAutoFit/>
          </a:bodyPr>
          <a:lstStyle/>
          <a:p>
            <a:r>
              <a:rPr lang="nb-NO" sz="1000" dirty="0"/>
              <a:t>45</a:t>
            </a:r>
            <a:endParaRPr lang="en-US" sz="1000" dirty="0"/>
          </a:p>
        </p:txBody>
      </p:sp>
      <p:sp>
        <p:nvSpPr>
          <p:cNvPr id="28" name="TextBox 27">
            <a:extLst>
              <a:ext uri="{FF2B5EF4-FFF2-40B4-BE49-F238E27FC236}">
                <a16:creationId xmlns:a16="http://schemas.microsoft.com/office/drawing/2014/main" id="{16C0CEC0-8178-46DE-AF67-F41B46B7BB2A}"/>
              </a:ext>
            </a:extLst>
          </p:cNvPr>
          <p:cNvSpPr txBox="1"/>
          <p:nvPr/>
        </p:nvSpPr>
        <p:spPr>
          <a:xfrm>
            <a:off x="3726194" y="3944188"/>
            <a:ext cx="316112" cy="246221"/>
          </a:xfrm>
          <a:prstGeom prst="rect">
            <a:avLst/>
          </a:prstGeom>
          <a:noFill/>
        </p:spPr>
        <p:txBody>
          <a:bodyPr wrap="none" rtlCol="0">
            <a:spAutoFit/>
          </a:bodyPr>
          <a:lstStyle/>
          <a:p>
            <a:r>
              <a:rPr lang="nb-NO" sz="1000" dirty="0"/>
              <a:t>50</a:t>
            </a:r>
            <a:endParaRPr lang="en-US" sz="1000" dirty="0"/>
          </a:p>
        </p:txBody>
      </p:sp>
      <p:sp>
        <p:nvSpPr>
          <p:cNvPr id="29" name="TextBox 28">
            <a:extLst>
              <a:ext uri="{FF2B5EF4-FFF2-40B4-BE49-F238E27FC236}">
                <a16:creationId xmlns:a16="http://schemas.microsoft.com/office/drawing/2014/main" id="{B7A44A4A-2671-40E1-9BE7-08E26685C545}"/>
              </a:ext>
            </a:extLst>
          </p:cNvPr>
          <p:cNvSpPr txBox="1"/>
          <p:nvPr/>
        </p:nvSpPr>
        <p:spPr>
          <a:xfrm>
            <a:off x="4031891" y="4140223"/>
            <a:ext cx="316112" cy="246221"/>
          </a:xfrm>
          <a:prstGeom prst="rect">
            <a:avLst/>
          </a:prstGeom>
          <a:noFill/>
        </p:spPr>
        <p:txBody>
          <a:bodyPr wrap="none" rtlCol="0">
            <a:spAutoFit/>
          </a:bodyPr>
          <a:lstStyle/>
          <a:p>
            <a:r>
              <a:rPr lang="nb-NO" sz="1000" dirty="0"/>
              <a:t>55</a:t>
            </a:r>
            <a:endParaRPr lang="en-US" sz="1000" dirty="0"/>
          </a:p>
        </p:txBody>
      </p:sp>
      <p:sp>
        <p:nvSpPr>
          <p:cNvPr id="30" name="TextBox 29">
            <a:extLst>
              <a:ext uri="{FF2B5EF4-FFF2-40B4-BE49-F238E27FC236}">
                <a16:creationId xmlns:a16="http://schemas.microsoft.com/office/drawing/2014/main" id="{4B5182BF-CCD7-4D24-AA10-C15A2B4549E0}"/>
              </a:ext>
            </a:extLst>
          </p:cNvPr>
          <p:cNvSpPr txBox="1"/>
          <p:nvPr/>
        </p:nvSpPr>
        <p:spPr>
          <a:xfrm>
            <a:off x="4348003" y="4305147"/>
            <a:ext cx="316112" cy="246221"/>
          </a:xfrm>
          <a:prstGeom prst="rect">
            <a:avLst/>
          </a:prstGeom>
          <a:noFill/>
        </p:spPr>
        <p:txBody>
          <a:bodyPr wrap="none" rtlCol="0">
            <a:spAutoFit/>
          </a:bodyPr>
          <a:lstStyle/>
          <a:p>
            <a:r>
              <a:rPr lang="nb-NO" sz="1000" dirty="0"/>
              <a:t>60</a:t>
            </a:r>
            <a:endParaRPr lang="en-US" sz="1000" dirty="0"/>
          </a:p>
        </p:txBody>
      </p:sp>
      <p:sp>
        <p:nvSpPr>
          <p:cNvPr id="31" name="TextBox 30">
            <a:extLst>
              <a:ext uri="{FF2B5EF4-FFF2-40B4-BE49-F238E27FC236}">
                <a16:creationId xmlns:a16="http://schemas.microsoft.com/office/drawing/2014/main" id="{D5304E82-FDE2-4500-B2EE-5EE71B7D1B5F}"/>
              </a:ext>
            </a:extLst>
          </p:cNvPr>
          <p:cNvSpPr txBox="1"/>
          <p:nvPr/>
        </p:nvSpPr>
        <p:spPr>
          <a:xfrm>
            <a:off x="4643176" y="4484622"/>
            <a:ext cx="316112" cy="246221"/>
          </a:xfrm>
          <a:prstGeom prst="rect">
            <a:avLst/>
          </a:prstGeom>
          <a:noFill/>
        </p:spPr>
        <p:txBody>
          <a:bodyPr wrap="none" rtlCol="0">
            <a:spAutoFit/>
          </a:bodyPr>
          <a:lstStyle/>
          <a:p>
            <a:r>
              <a:rPr lang="nb-NO" sz="1000" dirty="0"/>
              <a:t>70</a:t>
            </a:r>
            <a:endParaRPr lang="en-US" sz="1000" dirty="0"/>
          </a:p>
        </p:txBody>
      </p:sp>
      <p:sp>
        <p:nvSpPr>
          <p:cNvPr id="32" name="TextBox 31">
            <a:extLst>
              <a:ext uri="{FF2B5EF4-FFF2-40B4-BE49-F238E27FC236}">
                <a16:creationId xmlns:a16="http://schemas.microsoft.com/office/drawing/2014/main" id="{C352D2DF-F487-49C4-B2C6-6FCFFB572F84}"/>
              </a:ext>
            </a:extLst>
          </p:cNvPr>
          <p:cNvSpPr txBox="1"/>
          <p:nvPr/>
        </p:nvSpPr>
        <p:spPr>
          <a:xfrm>
            <a:off x="4959186" y="4664097"/>
            <a:ext cx="316112" cy="246221"/>
          </a:xfrm>
          <a:prstGeom prst="rect">
            <a:avLst/>
          </a:prstGeom>
          <a:noFill/>
        </p:spPr>
        <p:txBody>
          <a:bodyPr wrap="none" rtlCol="0">
            <a:spAutoFit/>
          </a:bodyPr>
          <a:lstStyle/>
          <a:p>
            <a:r>
              <a:rPr lang="nb-NO" sz="1000" dirty="0"/>
              <a:t>75</a:t>
            </a:r>
            <a:endParaRPr lang="en-US" sz="1000" dirty="0"/>
          </a:p>
        </p:txBody>
      </p:sp>
      <p:sp>
        <p:nvSpPr>
          <p:cNvPr id="33" name="TextBox 32">
            <a:extLst>
              <a:ext uri="{FF2B5EF4-FFF2-40B4-BE49-F238E27FC236}">
                <a16:creationId xmlns:a16="http://schemas.microsoft.com/office/drawing/2014/main" id="{9231A8A4-86DB-4E92-8AD1-A608F96C7995}"/>
              </a:ext>
            </a:extLst>
          </p:cNvPr>
          <p:cNvSpPr txBox="1"/>
          <p:nvPr/>
        </p:nvSpPr>
        <p:spPr>
          <a:xfrm>
            <a:off x="5291018" y="4802389"/>
            <a:ext cx="316112" cy="246221"/>
          </a:xfrm>
          <a:prstGeom prst="rect">
            <a:avLst/>
          </a:prstGeom>
          <a:noFill/>
        </p:spPr>
        <p:txBody>
          <a:bodyPr wrap="none" rtlCol="0">
            <a:spAutoFit/>
          </a:bodyPr>
          <a:lstStyle/>
          <a:p>
            <a:r>
              <a:rPr lang="nb-NO" sz="1000" dirty="0"/>
              <a:t>80</a:t>
            </a:r>
            <a:endParaRPr lang="en-US" sz="1000" dirty="0"/>
          </a:p>
        </p:txBody>
      </p:sp>
      <p:sp>
        <p:nvSpPr>
          <p:cNvPr id="34" name="TextBox 33">
            <a:extLst>
              <a:ext uri="{FF2B5EF4-FFF2-40B4-BE49-F238E27FC236}">
                <a16:creationId xmlns:a16="http://schemas.microsoft.com/office/drawing/2014/main" id="{88FE5B7E-9995-47BA-8C87-DBF576335F74}"/>
              </a:ext>
            </a:extLst>
          </p:cNvPr>
          <p:cNvSpPr txBox="1"/>
          <p:nvPr/>
        </p:nvSpPr>
        <p:spPr>
          <a:xfrm>
            <a:off x="3098929" y="4018186"/>
            <a:ext cx="479618" cy="246221"/>
          </a:xfrm>
          <a:prstGeom prst="rect">
            <a:avLst/>
          </a:prstGeom>
          <a:noFill/>
        </p:spPr>
        <p:txBody>
          <a:bodyPr wrap="none" rtlCol="0">
            <a:spAutoFit/>
          </a:bodyPr>
          <a:lstStyle/>
          <a:p>
            <a:r>
              <a:rPr lang="nb-NO" sz="1000" dirty="0"/>
              <a:t>16,50</a:t>
            </a:r>
            <a:endParaRPr lang="en-US" sz="1000" dirty="0"/>
          </a:p>
        </p:txBody>
      </p:sp>
      <p:sp>
        <p:nvSpPr>
          <p:cNvPr id="35" name="TextBox 34">
            <a:extLst>
              <a:ext uri="{FF2B5EF4-FFF2-40B4-BE49-F238E27FC236}">
                <a16:creationId xmlns:a16="http://schemas.microsoft.com/office/drawing/2014/main" id="{67630DE3-7C74-4402-8A54-B91E45722D26}"/>
              </a:ext>
            </a:extLst>
          </p:cNvPr>
          <p:cNvSpPr txBox="1"/>
          <p:nvPr/>
        </p:nvSpPr>
        <p:spPr>
          <a:xfrm>
            <a:off x="3098929" y="4388398"/>
            <a:ext cx="316112" cy="246221"/>
          </a:xfrm>
          <a:prstGeom prst="rect">
            <a:avLst/>
          </a:prstGeom>
          <a:noFill/>
        </p:spPr>
        <p:txBody>
          <a:bodyPr wrap="none" rtlCol="0">
            <a:spAutoFit/>
          </a:bodyPr>
          <a:lstStyle/>
          <a:p>
            <a:r>
              <a:rPr lang="nb-NO" sz="1000" dirty="0"/>
              <a:t>18</a:t>
            </a:r>
            <a:endParaRPr lang="en-US" sz="1000" dirty="0"/>
          </a:p>
        </p:txBody>
      </p:sp>
      <p:sp>
        <p:nvSpPr>
          <p:cNvPr id="36" name="TextBox 35">
            <a:extLst>
              <a:ext uri="{FF2B5EF4-FFF2-40B4-BE49-F238E27FC236}">
                <a16:creationId xmlns:a16="http://schemas.microsoft.com/office/drawing/2014/main" id="{9EB258A5-FD25-48BB-B48A-BA6BD94719F8}"/>
              </a:ext>
            </a:extLst>
          </p:cNvPr>
          <p:cNvSpPr txBox="1"/>
          <p:nvPr/>
        </p:nvSpPr>
        <p:spPr>
          <a:xfrm>
            <a:off x="3111767" y="4730843"/>
            <a:ext cx="479618" cy="246221"/>
          </a:xfrm>
          <a:prstGeom prst="rect">
            <a:avLst/>
          </a:prstGeom>
          <a:noFill/>
        </p:spPr>
        <p:txBody>
          <a:bodyPr wrap="none" rtlCol="0">
            <a:spAutoFit/>
          </a:bodyPr>
          <a:lstStyle/>
          <a:p>
            <a:r>
              <a:rPr lang="nb-NO" sz="1000" dirty="0"/>
              <a:t>19,50</a:t>
            </a:r>
            <a:endParaRPr lang="en-US" sz="1000" dirty="0"/>
          </a:p>
        </p:txBody>
      </p:sp>
      <p:sp>
        <p:nvSpPr>
          <p:cNvPr id="37" name="TextBox 36">
            <a:extLst>
              <a:ext uri="{FF2B5EF4-FFF2-40B4-BE49-F238E27FC236}">
                <a16:creationId xmlns:a16="http://schemas.microsoft.com/office/drawing/2014/main" id="{2BEE2F1C-9D66-414D-8E5E-3FDCB178BE62}"/>
              </a:ext>
            </a:extLst>
          </p:cNvPr>
          <p:cNvSpPr txBox="1"/>
          <p:nvPr/>
        </p:nvSpPr>
        <p:spPr>
          <a:xfrm>
            <a:off x="3111767" y="5101055"/>
            <a:ext cx="479618" cy="246221"/>
          </a:xfrm>
          <a:prstGeom prst="rect">
            <a:avLst/>
          </a:prstGeom>
          <a:noFill/>
        </p:spPr>
        <p:txBody>
          <a:bodyPr wrap="none" rtlCol="0">
            <a:spAutoFit/>
          </a:bodyPr>
          <a:lstStyle/>
          <a:p>
            <a:r>
              <a:rPr lang="nb-NO" sz="1000" dirty="0"/>
              <a:t>20,50</a:t>
            </a:r>
            <a:endParaRPr lang="en-US" sz="1000" dirty="0"/>
          </a:p>
        </p:txBody>
      </p:sp>
      <p:sp>
        <p:nvSpPr>
          <p:cNvPr id="38" name="TextBox 37">
            <a:extLst>
              <a:ext uri="{FF2B5EF4-FFF2-40B4-BE49-F238E27FC236}">
                <a16:creationId xmlns:a16="http://schemas.microsoft.com/office/drawing/2014/main" id="{E5301A40-4899-4384-99C6-DAB1992611CF}"/>
              </a:ext>
            </a:extLst>
          </p:cNvPr>
          <p:cNvSpPr txBox="1"/>
          <p:nvPr/>
        </p:nvSpPr>
        <p:spPr>
          <a:xfrm>
            <a:off x="3111767" y="5462644"/>
            <a:ext cx="479618" cy="246221"/>
          </a:xfrm>
          <a:prstGeom prst="rect">
            <a:avLst/>
          </a:prstGeom>
          <a:noFill/>
        </p:spPr>
        <p:txBody>
          <a:bodyPr wrap="none" rtlCol="0">
            <a:spAutoFit/>
          </a:bodyPr>
          <a:lstStyle/>
          <a:p>
            <a:r>
              <a:rPr lang="nb-NO" sz="1000" dirty="0"/>
              <a:t>21,50</a:t>
            </a:r>
            <a:endParaRPr lang="en-US" sz="1000" dirty="0"/>
          </a:p>
        </p:txBody>
      </p:sp>
      <p:sp>
        <p:nvSpPr>
          <p:cNvPr id="39" name="TextBox 38">
            <a:extLst>
              <a:ext uri="{FF2B5EF4-FFF2-40B4-BE49-F238E27FC236}">
                <a16:creationId xmlns:a16="http://schemas.microsoft.com/office/drawing/2014/main" id="{2843ADD8-5E36-4CAB-A1B5-98C005AAEB2A}"/>
              </a:ext>
            </a:extLst>
          </p:cNvPr>
          <p:cNvSpPr txBox="1"/>
          <p:nvPr/>
        </p:nvSpPr>
        <p:spPr>
          <a:xfrm>
            <a:off x="3100596" y="5808940"/>
            <a:ext cx="316112" cy="246221"/>
          </a:xfrm>
          <a:prstGeom prst="rect">
            <a:avLst/>
          </a:prstGeom>
          <a:noFill/>
        </p:spPr>
        <p:txBody>
          <a:bodyPr wrap="none" rtlCol="0">
            <a:spAutoFit/>
          </a:bodyPr>
          <a:lstStyle/>
          <a:p>
            <a:r>
              <a:rPr lang="nb-NO" sz="1000" dirty="0"/>
              <a:t>22</a:t>
            </a:r>
            <a:endParaRPr lang="en-US" sz="1000" dirty="0"/>
          </a:p>
        </p:txBody>
      </p:sp>
      <p:sp>
        <p:nvSpPr>
          <p:cNvPr id="40" name="TextBox 39">
            <a:extLst>
              <a:ext uri="{FF2B5EF4-FFF2-40B4-BE49-F238E27FC236}">
                <a16:creationId xmlns:a16="http://schemas.microsoft.com/office/drawing/2014/main" id="{986BDD4E-729E-4016-A772-4F2BC7DEFA9E}"/>
              </a:ext>
            </a:extLst>
          </p:cNvPr>
          <p:cNvSpPr txBox="1"/>
          <p:nvPr/>
        </p:nvSpPr>
        <p:spPr>
          <a:xfrm>
            <a:off x="3117744" y="6160764"/>
            <a:ext cx="479618" cy="246221"/>
          </a:xfrm>
          <a:prstGeom prst="rect">
            <a:avLst/>
          </a:prstGeom>
          <a:noFill/>
        </p:spPr>
        <p:txBody>
          <a:bodyPr wrap="none" rtlCol="0">
            <a:spAutoFit/>
          </a:bodyPr>
          <a:lstStyle/>
          <a:p>
            <a:r>
              <a:rPr lang="nb-NO" sz="1000" dirty="0"/>
              <a:t>22,50</a:t>
            </a:r>
            <a:endParaRPr lang="en-US" sz="1000" dirty="0"/>
          </a:p>
        </p:txBody>
      </p:sp>
      <p:sp>
        <p:nvSpPr>
          <p:cNvPr id="41" name="TextBox 40">
            <a:extLst>
              <a:ext uri="{FF2B5EF4-FFF2-40B4-BE49-F238E27FC236}">
                <a16:creationId xmlns:a16="http://schemas.microsoft.com/office/drawing/2014/main" id="{CE646620-5DCF-4C18-A841-E6DE3BDD17DC}"/>
              </a:ext>
            </a:extLst>
          </p:cNvPr>
          <p:cNvSpPr txBox="1"/>
          <p:nvPr/>
        </p:nvSpPr>
        <p:spPr>
          <a:xfrm>
            <a:off x="2635176" y="3817885"/>
            <a:ext cx="348172" cy="246221"/>
          </a:xfrm>
          <a:prstGeom prst="rect">
            <a:avLst/>
          </a:prstGeom>
          <a:noFill/>
        </p:spPr>
        <p:txBody>
          <a:bodyPr wrap="none" rtlCol="0">
            <a:spAutoFit/>
          </a:bodyPr>
          <a:lstStyle/>
          <a:p>
            <a:r>
              <a:rPr lang="nb-NO" sz="1000" dirty="0"/>
              <a:t>2,2</a:t>
            </a:r>
            <a:endParaRPr lang="en-US" sz="1000" dirty="0"/>
          </a:p>
        </p:txBody>
      </p:sp>
      <p:sp>
        <p:nvSpPr>
          <p:cNvPr id="42" name="TextBox 41">
            <a:extLst>
              <a:ext uri="{FF2B5EF4-FFF2-40B4-BE49-F238E27FC236}">
                <a16:creationId xmlns:a16="http://schemas.microsoft.com/office/drawing/2014/main" id="{A5C3CBB9-EF9C-477E-8A69-89C6E09527C7}"/>
              </a:ext>
            </a:extLst>
          </p:cNvPr>
          <p:cNvSpPr txBox="1"/>
          <p:nvPr/>
        </p:nvSpPr>
        <p:spPr>
          <a:xfrm>
            <a:off x="2319658" y="4018186"/>
            <a:ext cx="348172" cy="246221"/>
          </a:xfrm>
          <a:prstGeom prst="rect">
            <a:avLst/>
          </a:prstGeom>
          <a:noFill/>
        </p:spPr>
        <p:txBody>
          <a:bodyPr wrap="none" rtlCol="0">
            <a:spAutoFit/>
          </a:bodyPr>
          <a:lstStyle/>
          <a:p>
            <a:r>
              <a:rPr lang="nb-NO" sz="1000" dirty="0"/>
              <a:t>2,3</a:t>
            </a:r>
            <a:endParaRPr lang="en-US" sz="1000" dirty="0"/>
          </a:p>
        </p:txBody>
      </p:sp>
      <p:sp>
        <p:nvSpPr>
          <p:cNvPr id="43" name="TextBox 42">
            <a:extLst>
              <a:ext uri="{FF2B5EF4-FFF2-40B4-BE49-F238E27FC236}">
                <a16:creationId xmlns:a16="http://schemas.microsoft.com/office/drawing/2014/main" id="{CB87D4FC-AEC2-4B24-A3ED-56C1C9CC2857}"/>
              </a:ext>
            </a:extLst>
          </p:cNvPr>
          <p:cNvSpPr txBox="1"/>
          <p:nvPr/>
        </p:nvSpPr>
        <p:spPr>
          <a:xfrm>
            <a:off x="2024485" y="4182036"/>
            <a:ext cx="348172" cy="246221"/>
          </a:xfrm>
          <a:prstGeom prst="rect">
            <a:avLst/>
          </a:prstGeom>
          <a:noFill/>
        </p:spPr>
        <p:txBody>
          <a:bodyPr wrap="none" rtlCol="0">
            <a:spAutoFit/>
          </a:bodyPr>
          <a:lstStyle/>
          <a:p>
            <a:r>
              <a:rPr lang="nb-NO" sz="1000" dirty="0"/>
              <a:t>2,4</a:t>
            </a:r>
            <a:endParaRPr lang="en-US" sz="1000" dirty="0"/>
          </a:p>
        </p:txBody>
      </p:sp>
      <p:sp>
        <p:nvSpPr>
          <p:cNvPr id="44" name="TextBox 43">
            <a:extLst>
              <a:ext uri="{FF2B5EF4-FFF2-40B4-BE49-F238E27FC236}">
                <a16:creationId xmlns:a16="http://schemas.microsoft.com/office/drawing/2014/main" id="{9AD11BE1-4D9B-4C01-8E3E-88777B5D4EB6}"/>
              </a:ext>
            </a:extLst>
          </p:cNvPr>
          <p:cNvSpPr txBox="1"/>
          <p:nvPr/>
        </p:nvSpPr>
        <p:spPr>
          <a:xfrm>
            <a:off x="1719546" y="4357644"/>
            <a:ext cx="348172" cy="246221"/>
          </a:xfrm>
          <a:prstGeom prst="rect">
            <a:avLst/>
          </a:prstGeom>
          <a:noFill/>
        </p:spPr>
        <p:txBody>
          <a:bodyPr wrap="none" rtlCol="0">
            <a:spAutoFit/>
          </a:bodyPr>
          <a:lstStyle/>
          <a:p>
            <a:r>
              <a:rPr lang="nb-NO" sz="1000" dirty="0"/>
              <a:t>2,5</a:t>
            </a:r>
            <a:endParaRPr lang="en-US" sz="1000" dirty="0"/>
          </a:p>
        </p:txBody>
      </p:sp>
      <p:sp>
        <p:nvSpPr>
          <p:cNvPr id="45" name="TextBox 44">
            <a:extLst>
              <a:ext uri="{FF2B5EF4-FFF2-40B4-BE49-F238E27FC236}">
                <a16:creationId xmlns:a16="http://schemas.microsoft.com/office/drawing/2014/main" id="{71271C75-EE7F-4F46-842D-4413A495F1D2}"/>
              </a:ext>
            </a:extLst>
          </p:cNvPr>
          <p:cNvSpPr txBox="1"/>
          <p:nvPr/>
        </p:nvSpPr>
        <p:spPr>
          <a:xfrm>
            <a:off x="1386696" y="4530593"/>
            <a:ext cx="413896" cy="246221"/>
          </a:xfrm>
          <a:prstGeom prst="rect">
            <a:avLst/>
          </a:prstGeom>
          <a:noFill/>
        </p:spPr>
        <p:txBody>
          <a:bodyPr wrap="none" rtlCol="0">
            <a:spAutoFit/>
          </a:bodyPr>
          <a:lstStyle/>
          <a:p>
            <a:r>
              <a:rPr lang="nb-NO" sz="1000" dirty="0"/>
              <a:t>2,55</a:t>
            </a:r>
            <a:endParaRPr lang="en-US" sz="1000" dirty="0"/>
          </a:p>
        </p:txBody>
      </p:sp>
      <p:sp>
        <p:nvSpPr>
          <p:cNvPr id="46" name="TextBox 45">
            <a:extLst>
              <a:ext uri="{FF2B5EF4-FFF2-40B4-BE49-F238E27FC236}">
                <a16:creationId xmlns:a16="http://schemas.microsoft.com/office/drawing/2014/main" id="{461E3A49-5662-4FE1-84F7-DAA03A5BE85B}"/>
              </a:ext>
            </a:extLst>
          </p:cNvPr>
          <p:cNvSpPr txBox="1"/>
          <p:nvPr/>
        </p:nvSpPr>
        <p:spPr>
          <a:xfrm>
            <a:off x="1105226" y="4682296"/>
            <a:ext cx="348172" cy="246221"/>
          </a:xfrm>
          <a:prstGeom prst="rect">
            <a:avLst/>
          </a:prstGeom>
          <a:noFill/>
        </p:spPr>
        <p:txBody>
          <a:bodyPr wrap="none" rtlCol="0">
            <a:spAutoFit/>
          </a:bodyPr>
          <a:lstStyle/>
          <a:p>
            <a:r>
              <a:rPr lang="nb-NO" sz="1000" dirty="0"/>
              <a:t>2,6</a:t>
            </a:r>
            <a:endParaRPr lang="en-US" sz="1000" dirty="0"/>
          </a:p>
        </p:txBody>
      </p:sp>
      <p:sp>
        <p:nvSpPr>
          <p:cNvPr id="47" name="TextBox 46">
            <a:extLst>
              <a:ext uri="{FF2B5EF4-FFF2-40B4-BE49-F238E27FC236}">
                <a16:creationId xmlns:a16="http://schemas.microsoft.com/office/drawing/2014/main" id="{A2ED2A83-2004-4B3C-B2D4-CA2611D7A8F5}"/>
              </a:ext>
            </a:extLst>
          </p:cNvPr>
          <p:cNvSpPr txBox="1"/>
          <p:nvPr/>
        </p:nvSpPr>
        <p:spPr>
          <a:xfrm>
            <a:off x="671280" y="4802388"/>
            <a:ext cx="413896" cy="246221"/>
          </a:xfrm>
          <a:prstGeom prst="rect">
            <a:avLst/>
          </a:prstGeom>
          <a:noFill/>
        </p:spPr>
        <p:txBody>
          <a:bodyPr wrap="none" rtlCol="0">
            <a:spAutoFit/>
          </a:bodyPr>
          <a:lstStyle/>
          <a:p>
            <a:r>
              <a:rPr lang="nb-NO" sz="1000" dirty="0"/>
              <a:t>2,65</a:t>
            </a:r>
            <a:endParaRPr lang="en-US" sz="1000" dirty="0"/>
          </a:p>
        </p:txBody>
      </p:sp>
      <p:sp>
        <p:nvSpPr>
          <p:cNvPr id="48" name="TextBox 47">
            <a:extLst>
              <a:ext uri="{FF2B5EF4-FFF2-40B4-BE49-F238E27FC236}">
                <a16:creationId xmlns:a16="http://schemas.microsoft.com/office/drawing/2014/main" id="{3C52C351-9F50-44B0-ABDA-E348D53F4FCB}"/>
              </a:ext>
            </a:extLst>
          </p:cNvPr>
          <p:cNvSpPr txBox="1"/>
          <p:nvPr/>
        </p:nvSpPr>
        <p:spPr>
          <a:xfrm>
            <a:off x="2668536" y="3406153"/>
            <a:ext cx="413896" cy="246221"/>
          </a:xfrm>
          <a:prstGeom prst="rect">
            <a:avLst/>
          </a:prstGeom>
          <a:noFill/>
        </p:spPr>
        <p:txBody>
          <a:bodyPr wrap="none" rtlCol="0">
            <a:spAutoFit/>
          </a:bodyPr>
          <a:lstStyle/>
          <a:p>
            <a:r>
              <a:rPr lang="nb-NO" sz="1000" dirty="0"/>
              <a:t>10,8</a:t>
            </a:r>
            <a:endParaRPr lang="en-US" sz="1000" dirty="0"/>
          </a:p>
        </p:txBody>
      </p:sp>
      <p:sp>
        <p:nvSpPr>
          <p:cNvPr id="49" name="TextBox 48">
            <a:extLst>
              <a:ext uri="{FF2B5EF4-FFF2-40B4-BE49-F238E27FC236}">
                <a16:creationId xmlns:a16="http://schemas.microsoft.com/office/drawing/2014/main" id="{21B3B945-7DE7-4AC6-8F1F-1AC8BDA744D1}"/>
              </a:ext>
            </a:extLst>
          </p:cNvPr>
          <p:cNvSpPr txBox="1"/>
          <p:nvPr/>
        </p:nvSpPr>
        <p:spPr>
          <a:xfrm>
            <a:off x="2375471" y="3213387"/>
            <a:ext cx="413896" cy="246221"/>
          </a:xfrm>
          <a:prstGeom prst="rect">
            <a:avLst/>
          </a:prstGeom>
          <a:noFill/>
        </p:spPr>
        <p:txBody>
          <a:bodyPr wrap="none" rtlCol="0">
            <a:spAutoFit/>
          </a:bodyPr>
          <a:lstStyle/>
          <a:p>
            <a:r>
              <a:rPr lang="nb-NO" sz="1000" dirty="0"/>
              <a:t>11,7</a:t>
            </a:r>
            <a:endParaRPr lang="en-US" sz="1000" dirty="0"/>
          </a:p>
        </p:txBody>
      </p:sp>
      <p:sp>
        <p:nvSpPr>
          <p:cNvPr id="50" name="TextBox 49">
            <a:extLst>
              <a:ext uri="{FF2B5EF4-FFF2-40B4-BE49-F238E27FC236}">
                <a16:creationId xmlns:a16="http://schemas.microsoft.com/office/drawing/2014/main" id="{BE4B9E0D-031C-431C-B720-F205E6A6390C}"/>
              </a:ext>
            </a:extLst>
          </p:cNvPr>
          <p:cNvSpPr txBox="1"/>
          <p:nvPr/>
        </p:nvSpPr>
        <p:spPr>
          <a:xfrm>
            <a:off x="2061207" y="3037779"/>
            <a:ext cx="413896" cy="246221"/>
          </a:xfrm>
          <a:prstGeom prst="rect">
            <a:avLst/>
          </a:prstGeom>
          <a:noFill/>
        </p:spPr>
        <p:txBody>
          <a:bodyPr wrap="none" rtlCol="0">
            <a:spAutoFit/>
          </a:bodyPr>
          <a:lstStyle/>
          <a:p>
            <a:r>
              <a:rPr lang="nb-NO" sz="1000" dirty="0"/>
              <a:t>12,6</a:t>
            </a:r>
            <a:endParaRPr lang="en-US" sz="1000" dirty="0"/>
          </a:p>
        </p:txBody>
      </p:sp>
      <p:sp>
        <p:nvSpPr>
          <p:cNvPr id="51" name="TextBox 50">
            <a:extLst>
              <a:ext uri="{FF2B5EF4-FFF2-40B4-BE49-F238E27FC236}">
                <a16:creationId xmlns:a16="http://schemas.microsoft.com/office/drawing/2014/main" id="{386D69C0-57D7-4C75-B3C2-9FB07E131336}"/>
              </a:ext>
            </a:extLst>
          </p:cNvPr>
          <p:cNvSpPr txBox="1"/>
          <p:nvPr/>
        </p:nvSpPr>
        <p:spPr>
          <a:xfrm>
            <a:off x="1746943" y="2875936"/>
            <a:ext cx="413896" cy="246221"/>
          </a:xfrm>
          <a:prstGeom prst="rect">
            <a:avLst/>
          </a:prstGeom>
          <a:noFill/>
        </p:spPr>
        <p:txBody>
          <a:bodyPr wrap="none" rtlCol="0">
            <a:spAutoFit/>
          </a:bodyPr>
          <a:lstStyle/>
          <a:p>
            <a:r>
              <a:rPr lang="nb-NO" sz="1000" dirty="0"/>
              <a:t>13,5</a:t>
            </a:r>
            <a:endParaRPr lang="en-US" sz="1000" dirty="0"/>
          </a:p>
        </p:txBody>
      </p:sp>
      <p:sp>
        <p:nvSpPr>
          <p:cNvPr id="52" name="TextBox 51">
            <a:extLst>
              <a:ext uri="{FF2B5EF4-FFF2-40B4-BE49-F238E27FC236}">
                <a16:creationId xmlns:a16="http://schemas.microsoft.com/office/drawing/2014/main" id="{B10E29DD-649E-40CE-93E0-70BC66BC5B35}"/>
              </a:ext>
            </a:extLst>
          </p:cNvPr>
          <p:cNvSpPr txBox="1"/>
          <p:nvPr/>
        </p:nvSpPr>
        <p:spPr>
          <a:xfrm>
            <a:off x="1443175" y="2686300"/>
            <a:ext cx="316112" cy="246221"/>
          </a:xfrm>
          <a:prstGeom prst="rect">
            <a:avLst/>
          </a:prstGeom>
          <a:noFill/>
        </p:spPr>
        <p:txBody>
          <a:bodyPr wrap="none" rtlCol="0">
            <a:spAutoFit/>
          </a:bodyPr>
          <a:lstStyle/>
          <a:p>
            <a:r>
              <a:rPr lang="nb-NO" sz="1000" dirty="0"/>
              <a:t>14</a:t>
            </a:r>
            <a:endParaRPr lang="en-US" sz="1000" dirty="0"/>
          </a:p>
        </p:txBody>
      </p:sp>
      <p:sp>
        <p:nvSpPr>
          <p:cNvPr id="53" name="TextBox 52">
            <a:extLst>
              <a:ext uri="{FF2B5EF4-FFF2-40B4-BE49-F238E27FC236}">
                <a16:creationId xmlns:a16="http://schemas.microsoft.com/office/drawing/2014/main" id="{3A049D7A-D0F3-45DE-A427-10C79D640A7B}"/>
              </a:ext>
            </a:extLst>
          </p:cNvPr>
          <p:cNvSpPr txBox="1"/>
          <p:nvPr/>
        </p:nvSpPr>
        <p:spPr>
          <a:xfrm>
            <a:off x="1146750" y="2508059"/>
            <a:ext cx="413896" cy="246221"/>
          </a:xfrm>
          <a:prstGeom prst="rect">
            <a:avLst/>
          </a:prstGeom>
          <a:noFill/>
        </p:spPr>
        <p:txBody>
          <a:bodyPr wrap="none" rtlCol="0">
            <a:spAutoFit/>
          </a:bodyPr>
          <a:lstStyle/>
          <a:p>
            <a:r>
              <a:rPr lang="nb-NO" sz="1000" dirty="0"/>
              <a:t>14,5</a:t>
            </a:r>
            <a:endParaRPr lang="en-US" sz="1000" dirty="0"/>
          </a:p>
        </p:txBody>
      </p:sp>
      <p:sp>
        <p:nvSpPr>
          <p:cNvPr id="54" name="TextBox 53">
            <a:extLst>
              <a:ext uri="{FF2B5EF4-FFF2-40B4-BE49-F238E27FC236}">
                <a16:creationId xmlns:a16="http://schemas.microsoft.com/office/drawing/2014/main" id="{105485FE-9EC4-4000-9528-F854C975FEB2}"/>
              </a:ext>
            </a:extLst>
          </p:cNvPr>
          <p:cNvSpPr txBox="1"/>
          <p:nvPr/>
        </p:nvSpPr>
        <p:spPr>
          <a:xfrm>
            <a:off x="713746" y="2465071"/>
            <a:ext cx="316112" cy="246221"/>
          </a:xfrm>
          <a:prstGeom prst="rect">
            <a:avLst/>
          </a:prstGeom>
          <a:noFill/>
        </p:spPr>
        <p:txBody>
          <a:bodyPr wrap="none" rtlCol="0">
            <a:spAutoFit/>
          </a:bodyPr>
          <a:lstStyle/>
          <a:p>
            <a:r>
              <a:rPr lang="nb-NO" sz="1000" dirty="0"/>
              <a:t>15</a:t>
            </a:r>
            <a:endParaRPr lang="en-US" sz="1000" dirty="0"/>
          </a:p>
        </p:txBody>
      </p:sp>
      <p:sp>
        <p:nvSpPr>
          <p:cNvPr id="58" name="TextBox 57">
            <a:extLst>
              <a:ext uri="{FF2B5EF4-FFF2-40B4-BE49-F238E27FC236}">
                <a16:creationId xmlns:a16="http://schemas.microsoft.com/office/drawing/2014/main" id="{075029BA-D1A4-4182-8AD1-E99C8A4DAB31}"/>
              </a:ext>
            </a:extLst>
          </p:cNvPr>
          <p:cNvSpPr txBox="1"/>
          <p:nvPr/>
        </p:nvSpPr>
        <p:spPr>
          <a:xfrm>
            <a:off x="163391" y="92437"/>
            <a:ext cx="729046" cy="369332"/>
          </a:xfrm>
          <a:prstGeom prst="rect">
            <a:avLst/>
          </a:prstGeom>
          <a:noFill/>
        </p:spPr>
        <p:txBody>
          <a:bodyPr wrap="none" rtlCol="0">
            <a:spAutoFit/>
          </a:bodyPr>
          <a:lstStyle/>
          <a:p>
            <a:r>
              <a:rPr lang="nb-NO" dirty="0"/>
              <a:t>Navn:</a:t>
            </a:r>
            <a:endParaRPr lang="en-US" dirty="0"/>
          </a:p>
        </p:txBody>
      </p:sp>
      <p:sp>
        <p:nvSpPr>
          <p:cNvPr id="59" name="TextBox 58">
            <a:extLst>
              <a:ext uri="{FF2B5EF4-FFF2-40B4-BE49-F238E27FC236}">
                <a16:creationId xmlns:a16="http://schemas.microsoft.com/office/drawing/2014/main" id="{CE10744B-A7D4-4B8B-8025-9ABF856B2CFF}"/>
              </a:ext>
            </a:extLst>
          </p:cNvPr>
          <p:cNvSpPr txBox="1"/>
          <p:nvPr/>
        </p:nvSpPr>
        <p:spPr>
          <a:xfrm>
            <a:off x="177282" y="390534"/>
            <a:ext cx="694870" cy="369332"/>
          </a:xfrm>
          <a:prstGeom prst="rect">
            <a:avLst/>
          </a:prstGeom>
          <a:noFill/>
        </p:spPr>
        <p:txBody>
          <a:bodyPr wrap="none" rtlCol="0">
            <a:spAutoFit/>
          </a:bodyPr>
          <a:lstStyle/>
          <a:p>
            <a:r>
              <a:rPr lang="nb-NO" dirty="0"/>
              <a:t>Dato:</a:t>
            </a:r>
            <a:endParaRPr lang="en-US" dirty="0"/>
          </a:p>
        </p:txBody>
      </p:sp>
      <p:sp>
        <p:nvSpPr>
          <p:cNvPr id="55" name="TextBox 54">
            <a:extLst>
              <a:ext uri="{FF2B5EF4-FFF2-40B4-BE49-F238E27FC236}">
                <a16:creationId xmlns:a16="http://schemas.microsoft.com/office/drawing/2014/main" id="{EA9A3275-243B-47A3-A1D1-C6BC389154D8}"/>
              </a:ext>
            </a:extLst>
          </p:cNvPr>
          <p:cNvSpPr txBox="1"/>
          <p:nvPr/>
        </p:nvSpPr>
        <p:spPr>
          <a:xfrm>
            <a:off x="-20002" y="6572746"/>
            <a:ext cx="1027845" cy="276999"/>
          </a:xfrm>
          <a:prstGeom prst="rect">
            <a:avLst/>
          </a:prstGeom>
          <a:noFill/>
        </p:spPr>
        <p:txBody>
          <a:bodyPr wrap="none" rtlCol="0">
            <a:spAutoFit/>
          </a:bodyPr>
          <a:lstStyle/>
          <a:p>
            <a:r>
              <a:rPr lang="nb-NO" sz="600" dirty="0"/>
              <a:t>Magnus Aunevik-Berntsen </a:t>
            </a:r>
          </a:p>
          <a:p>
            <a:r>
              <a:rPr lang="nb-NO" sz="600" dirty="0"/>
              <a:t>Evalueringsskjema v.1</a:t>
            </a:r>
            <a:endParaRPr lang="en-US" sz="600" dirty="0"/>
          </a:p>
        </p:txBody>
      </p:sp>
      <p:sp>
        <p:nvSpPr>
          <p:cNvPr id="4" name="Date Placeholder 3">
            <a:extLst>
              <a:ext uri="{FF2B5EF4-FFF2-40B4-BE49-F238E27FC236}">
                <a16:creationId xmlns:a16="http://schemas.microsoft.com/office/drawing/2014/main" id="{5C1D7220-8E17-45D0-AA3C-1F67DF9C3780}"/>
              </a:ext>
            </a:extLst>
          </p:cNvPr>
          <p:cNvSpPr>
            <a:spLocks noGrp="1"/>
          </p:cNvSpPr>
          <p:nvPr>
            <p:ph type="dt" sz="half" idx="10"/>
          </p:nvPr>
        </p:nvSpPr>
        <p:spPr/>
        <p:txBody>
          <a:bodyPr/>
          <a:lstStyle/>
          <a:p>
            <a:r>
              <a:rPr lang="en-US"/>
              <a:t>02/11/2018</a:t>
            </a:r>
            <a:endParaRPr lang="en-US" dirty="0"/>
          </a:p>
        </p:txBody>
      </p:sp>
      <p:sp>
        <p:nvSpPr>
          <p:cNvPr id="15" name="Footer Placeholder 14">
            <a:extLst>
              <a:ext uri="{FF2B5EF4-FFF2-40B4-BE49-F238E27FC236}">
                <a16:creationId xmlns:a16="http://schemas.microsoft.com/office/drawing/2014/main" id="{A834B027-C4B5-4149-AB5B-937DA8439066}"/>
              </a:ext>
            </a:extLst>
          </p:cNvPr>
          <p:cNvSpPr>
            <a:spLocks noGrp="1"/>
          </p:cNvSpPr>
          <p:nvPr>
            <p:ph type="ftr" sz="quarter" idx="11"/>
          </p:nvPr>
        </p:nvSpPr>
        <p:spPr/>
        <p:txBody>
          <a:bodyPr/>
          <a:lstStyle/>
          <a:p>
            <a:r>
              <a:rPr lang="nb-NO"/>
              <a:t>Magnus R. Aunevik-Berntsen</a:t>
            </a:r>
            <a:endParaRPr lang="en-US" dirty="0"/>
          </a:p>
        </p:txBody>
      </p:sp>
    </p:spTree>
    <p:extLst>
      <p:ext uri="{BB962C8B-B14F-4D97-AF65-F5344CB8AC3E}">
        <p14:creationId xmlns:p14="http://schemas.microsoft.com/office/powerpoint/2010/main" val="386295947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a:extLst>
              <a:ext uri="{FF2B5EF4-FFF2-40B4-BE49-F238E27FC236}">
                <a16:creationId xmlns:a16="http://schemas.microsoft.com/office/drawing/2014/main" id="{021F6036-A7CA-4C16-8454-F688EED95841}"/>
              </a:ext>
            </a:extLst>
          </p:cNvPr>
          <p:cNvGraphicFramePr>
            <a:graphicFrameLocks/>
          </p:cNvGraphicFramePr>
          <p:nvPr>
            <p:extLst>
              <p:ext uri="{D42A27DB-BD31-4B8C-83A1-F6EECF244321}">
                <p14:modId xmlns:p14="http://schemas.microsoft.com/office/powerpoint/2010/main" val="3466698361"/>
              </p:ext>
            </p:extLst>
          </p:nvPr>
        </p:nvGraphicFramePr>
        <p:xfrm>
          <a:off x="-383426" y="1101102"/>
          <a:ext cx="7710488" cy="5195888"/>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3" name="Table 2">
            <a:extLst>
              <a:ext uri="{FF2B5EF4-FFF2-40B4-BE49-F238E27FC236}">
                <a16:creationId xmlns:a16="http://schemas.microsoft.com/office/drawing/2014/main" id="{07B2F9FF-20E2-4B66-8EA8-44742962A26C}"/>
              </a:ext>
            </a:extLst>
          </p:cNvPr>
          <p:cNvGraphicFramePr>
            <a:graphicFrameLocks noGrp="1"/>
          </p:cNvGraphicFramePr>
          <p:nvPr>
            <p:extLst/>
          </p:nvPr>
        </p:nvGraphicFramePr>
        <p:xfrm>
          <a:off x="6924690" y="1301534"/>
          <a:ext cx="5011339" cy="2899056"/>
        </p:xfrm>
        <a:graphic>
          <a:graphicData uri="http://schemas.openxmlformats.org/drawingml/2006/table">
            <a:tbl>
              <a:tblPr firstRow="1" bandRow="1">
                <a:tableStyleId>{5C22544A-7EE6-4342-B048-85BDC9FD1C3A}</a:tableStyleId>
              </a:tblPr>
              <a:tblGrid>
                <a:gridCol w="952485">
                  <a:extLst>
                    <a:ext uri="{9D8B030D-6E8A-4147-A177-3AD203B41FA5}">
                      <a16:colId xmlns:a16="http://schemas.microsoft.com/office/drawing/2014/main" val="2519103240"/>
                    </a:ext>
                  </a:extLst>
                </a:gridCol>
                <a:gridCol w="828675">
                  <a:extLst>
                    <a:ext uri="{9D8B030D-6E8A-4147-A177-3AD203B41FA5}">
                      <a16:colId xmlns:a16="http://schemas.microsoft.com/office/drawing/2014/main" val="730542394"/>
                    </a:ext>
                  </a:extLst>
                </a:gridCol>
                <a:gridCol w="1762125">
                  <a:extLst>
                    <a:ext uri="{9D8B030D-6E8A-4147-A177-3AD203B41FA5}">
                      <a16:colId xmlns:a16="http://schemas.microsoft.com/office/drawing/2014/main" val="2210732052"/>
                    </a:ext>
                  </a:extLst>
                </a:gridCol>
                <a:gridCol w="1468054">
                  <a:extLst>
                    <a:ext uri="{9D8B030D-6E8A-4147-A177-3AD203B41FA5}">
                      <a16:colId xmlns:a16="http://schemas.microsoft.com/office/drawing/2014/main" val="3976326057"/>
                    </a:ext>
                  </a:extLst>
                </a:gridCol>
              </a:tblGrid>
              <a:tr h="465608">
                <a:tc>
                  <a:txBody>
                    <a:bodyPr/>
                    <a:lstStyle/>
                    <a:p>
                      <a:r>
                        <a:rPr lang="nb-NO" sz="1200" dirty="0"/>
                        <a:t>Øvelse</a:t>
                      </a:r>
                      <a:endParaRPr lang="en-US" sz="1200" dirty="0"/>
                    </a:p>
                  </a:txBody>
                  <a:tcPr/>
                </a:tc>
                <a:tc>
                  <a:txBody>
                    <a:bodyPr/>
                    <a:lstStyle/>
                    <a:p>
                      <a:r>
                        <a:rPr lang="nb-NO" sz="1200" dirty="0"/>
                        <a:t>Fremgang per meter</a:t>
                      </a:r>
                      <a:endParaRPr lang="en-US" sz="1200" dirty="0"/>
                    </a:p>
                  </a:txBody>
                  <a:tcPr/>
                </a:tc>
                <a:tc>
                  <a:txBody>
                    <a:bodyPr/>
                    <a:lstStyle/>
                    <a:p>
                      <a:r>
                        <a:rPr lang="nb-NO" sz="1200" dirty="0"/>
                        <a:t>Fremgangsmål i spyd</a:t>
                      </a:r>
                      <a:endParaRPr lang="en-US" sz="1200" dirty="0"/>
                    </a:p>
                  </a:txBody>
                  <a:tcPr/>
                </a:tc>
                <a:tc>
                  <a:txBody>
                    <a:bodyPr/>
                    <a:lstStyle/>
                    <a:p>
                      <a:r>
                        <a:rPr lang="nb-NO" sz="1200" dirty="0"/>
                        <a:t>Fremgangsbehov</a:t>
                      </a:r>
                      <a:endParaRPr lang="en-US" sz="1200" dirty="0"/>
                    </a:p>
                  </a:txBody>
                  <a:tcPr/>
                </a:tc>
                <a:extLst>
                  <a:ext uri="{0D108BD9-81ED-4DB2-BD59-A6C34878D82A}">
                    <a16:rowId xmlns:a16="http://schemas.microsoft.com/office/drawing/2014/main" val="3926666635"/>
                  </a:ext>
                </a:extLst>
              </a:tr>
              <a:tr h="377660">
                <a:tc>
                  <a:txBody>
                    <a:bodyPr/>
                    <a:lstStyle/>
                    <a:p>
                      <a:r>
                        <a:rPr lang="nb-NO" sz="1200" dirty="0"/>
                        <a:t>Benkpress</a:t>
                      </a:r>
                      <a:endParaRPr lang="en-US" sz="1200" dirty="0"/>
                    </a:p>
                  </a:txBody>
                  <a:tcPr/>
                </a:tc>
                <a:tc>
                  <a:txBody>
                    <a:bodyPr/>
                    <a:lstStyle/>
                    <a:p>
                      <a:r>
                        <a:rPr lang="nb-NO" sz="1200" dirty="0"/>
                        <a:t>5kg</a:t>
                      </a:r>
                      <a:endParaRPr lang="en-US" sz="1200" dirty="0"/>
                    </a:p>
                  </a:txBody>
                  <a:tcPr/>
                </a:tc>
                <a:tc rowSpan="6">
                  <a:txBody>
                    <a:bodyPr/>
                    <a:lstStyle/>
                    <a:p>
                      <a:endParaRPr lang="en-US" sz="1200" dirty="0"/>
                    </a:p>
                  </a:txBody>
                  <a:tcPr/>
                </a:tc>
                <a:tc>
                  <a:txBody>
                    <a:bodyPr/>
                    <a:lstStyle/>
                    <a:p>
                      <a:endParaRPr lang="en-US" sz="1200" dirty="0"/>
                    </a:p>
                  </a:txBody>
                  <a:tcPr/>
                </a:tc>
                <a:extLst>
                  <a:ext uri="{0D108BD9-81ED-4DB2-BD59-A6C34878D82A}">
                    <a16:rowId xmlns:a16="http://schemas.microsoft.com/office/drawing/2014/main" val="1103051651"/>
                  </a:ext>
                </a:extLst>
              </a:tr>
              <a:tr h="377660">
                <a:tc>
                  <a:txBody>
                    <a:bodyPr/>
                    <a:lstStyle/>
                    <a:p>
                      <a:r>
                        <a:rPr lang="nb-NO" sz="1200" dirty="0"/>
                        <a:t>Knebøy</a:t>
                      </a:r>
                      <a:endParaRPr lang="en-US" sz="1200" dirty="0"/>
                    </a:p>
                  </a:txBody>
                  <a:tcPr/>
                </a:tc>
                <a:tc>
                  <a:txBody>
                    <a:bodyPr/>
                    <a:lstStyle/>
                    <a:p>
                      <a:r>
                        <a:rPr lang="nb-NO" sz="1200" dirty="0"/>
                        <a:t>4kg</a:t>
                      </a:r>
                      <a:endParaRPr lang="en-US" sz="1200" dirty="0"/>
                    </a:p>
                  </a:txBody>
                  <a:tcPr/>
                </a:tc>
                <a:tc vMerge="1">
                  <a:txBody>
                    <a:bodyPr/>
                    <a:lstStyle/>
                    <a:p>
                      <a:endParaRPr lang="en-US" sz="1200" dirty="0"/>
                    </a:p>
                  </a:txBody>
                  <a:tcPr/>
                </a:tc>
                <a:tc>
                  <a:txBody>
                    <a:bodyPr/>
                    <a:lstStyle/>
                    <a:p>
                      <a:endParaRPr lang="en-US" sz="1200" dirty="0"/>
                    </a:p>
                  </a:txBody>
                  <a:tcPr/>
                </a:tc>
                <a:extLst>
                  <a:ext uri="{0D108BD9-81ED-4DB2-BD59-A6C34878D82A}">
                    <a16:rowId xmlns:a16="http://schemas.microsoft.com/office/drawing/2014/main" val="1211063343"/>
                  </a:ext>
                </a:extLst>
              </a:tr>
              <a:tr h="377660">
                <a:tc>
                  <a:txBody>
                    <a:bodyPr/>
                    <a:lstStyle/>
                    <a:p>
                      <a:r>
                        <a:rPr lang="nb-NO" sz="1200" dirty="0"/>
                        <a:t>Vending</a:t>
                      </a:r>
                      <a:endParaRPr lang="en-US" sz="1200" dirty="0"/>
                    </a:p>
                  </a:txBody>
                  <a:tcPr/>
                </a:tc>
                <a:tc>
                  <a:txBody>
                    <a:bodyPr/>
                    <a:lstStyle/>
                    <a:p>
                      <a:r>
                        <a:rPr lang="nb-NO" sz="1200" dirty="0"/>
                        <a:t>3kg</a:t>
                      </a:r>
                      <a:endParaRPr lang="en-US" sz="1200" dirty="0"/>
                    </a:p>
                  </a:txBody>
                  <a:tcPr/>
                </a:tc>
                <a:tc vMerge="1">
                  <a:txBody>
                    <a:bodyPr/>
                    <a:lstStyle/>
                    <a:p>
                      <a:endParaRPr lang="en-US" sz="1200" dirty="0"/>
                    </a:p>
                  </a:txBody>
                  <a:tcPr/>
                </a:tc>
                <a:tc>
                  <a:txBody>
                    <a:bodyPr/>
                    <a:lstStyle/>
                    <a:p>
                      <a:endParaRPr lang="en-US" sz="1200" dirty="0"/>
                    </a:p>
                  </a:txBody>
                  <a:tcPr/>
                </a:tc>
                <a:extLst>
                  <a:ext uri="{0D108BD9-81ED-4DB2-BD59-A6C34878D82A}">
                    <a16:rowId xmlns:a16="http://schemas.microsoft.com/office/drawing/2014/main" val="1308478159"/>
                  </a:ext>
                </a:extLst>
              </a:tr>
              <a:tr h="377660">
                <a:tc>
                  <a:txBody>
                    <a:bodyPr/>
                    <a:lstStyle/>
                    <a:p>
                      <a:r>
                        <a:rPr lang="nb-NO" sz="1200" dirty="0"/>
                        <a:t>Rykk</a:t>
                      </a:r>
                      <a:endParaRPr lang="en-US" sz="1200" dirty="0"/>
                    </a:p>
                  </a:txBody>
                  <a:tcPr/>
                </a:tc>
                <a:tc>
                  <a:txBody>
                    <a:bodyPr/>
                    <a:lstStyle/>
                    <a:p>
                      <a:r>
                        <a:rPr lang="nb-NO" sz="1200" dirty="0"/>
                        <a:t>3kg</a:t>
                      </a:r>
                      <a:endParaRPr lang="en-US" sz="1200" dirty="0"/>
                    </a:p>
                  </a:txBody>
                  <a:tcPr/>
                </a:tc>
                <a:tc vMerge="1">
                  <a:txBody>
                    <a:bodyPr/>
                    <a:lstStyle/>
                    <a:p>
                      <a:endParaRPr lang="en-US" sz="1200" dirty="0"/>
                    </a:p>
                  </a:txBody>
                  <a:tcPr/>
                </a:tc>
                <a:tc>
                  <a:txBody>
                    <a:bodyPr/>
                    <a:lstStyle/>
                    <a:p>
                      <a:endParaRPr lang="en-US" sz="1200" dirty="0"/>
                    </a:p>
                  </a:txBody>
                  <a:tcPr/>
                </a:tc>
                <a:extLst>
                  <a:ext uri="{0D108BD9-81ED-4DB2-BD59-A6C34878D82A}">
                    <a16:rowId xmlns:a16="http://schemas.microsoft.com/office/drawing/2014/main" val="1037878983"/>
                  </a:ext>
                </a:extLst>
              </a:tr>
              <a:tr h="46560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b-NO" sz="1200" dirty="0"/>
                        <a:t>Liakov</a:t>
                      </a:r>
                      <a:endParaRPr lang="en-US" sz="1200" dirty="0"/>
                    </a:p>
                    <a:p>
                      <a:endParaRPr lang="en-US" sz="1200" dirty="0"/>
                    </a:p>
                  </a:txBody>
                  <a:tcPr/>
                </a:tc>
                <a:tc>
                  <a:txBody>
                    <a:bodyPr/>
                    <a:lstStyle/>
                    <a:p>
                      <a:r>
                        <a:rPr lang="nb-NO" sz="1200" dirty="0"/>
                        <a:t>30cm</a:t>
                      </a:r>
                      <a:endParaRPr lang="en-US" sz="1200" dirty="0"/>
                    </a:p>
                  </a:txBody>
                  <a:tcPr/>
                </a:tc>
                <a:tc vMerge="1">
                  <a:txBody>
                    <a:bodyPr/>
                    <a:lstStyle/>
                    <a:p>
                      <a:endParaRPr lang="en-US" sz="1200" dirty="0"/>
                    </a:p>
                  </a:txBody>
                  <a:tcPr/>
                </a:tc>
                <a:tc>
                  <a:txBody>
                    <a:bodyPr/>
                    <a:lstStyle/>
                    <a:p>
                      <a:endParaRPr lang="en-US" sz="1200" dirty="0"/>
                    </a:p>
                  </a:txBody>
                  <a:tcPr/>
                </a:tc>
                <a:extLst>
                  <a:ext uri="{0D108BD9-81ED-4DB2-BD59-A6C34878D82A}">
                    <a16:rowId xmlns:a16="http://schemas.microsoft.com/office/drawing/2014/main" val="2026201077"/>
                  </a:ext>
                </a:extLst>
              </a:tr>
              <a:tr h="377660">
                <a:tc>
                  <a:txBody>
                    <a:bodyPr/>
                    <a:lstStyle/>
                    <a:p>
                      <a:r>
                        <a:rPr lang="nb-NO" sz="1200" dirty="0"/>
                        <a:t>Stille lengde</a:t>
                      </a:r>
                      <a:endParaRPr lang="en-US" sz="1200" dirty="0"/>
                    </a:p>
                  </a:txBody>
                  <a:tcPr/>
                </a:tc>
                <a:tc>
                  <a:txBody>
                    <a:bodyPr/>
                    <a:lstStyle/>
                    <a:p>
                      <a:r>
                        <a:rPr lang="nb-NO" sz="1200" dirty="0"/>
                        <a:t>5cm</a:t>
                      </a:r>
                      <a:endParaRPr lang="en-US" sz="1200" dirty="0"/>
                    </a:p>
                  </a:txBody>
                  <a:tcPr/>
                </a:tc>
                <a:tc vMerge="1">
                  <a:txBody>
                    <a:bodyPr/>
                    <a:lstStyle/>
                    <a:p>
                      <a:endParaRPr lang="en-US" sz="1200" dirty="0"/>
                    </a:p>
                  </a:txBody>
                  <a:tcPr/>
                </a:tc>
                <a:tc>
                  <a:txBody>
                    <a:bodyPr/>
                    <a:lstStyle/>
                    <a:p>
                      <a:endParaRPr lang="en-US" sz="1200" dirty="0"/>
                    </a:p>
                  </a:txBody>
                  <a:tcPr/>
                </a:tc>
                <a:extLst>
                  <a:ext uri="{0D108BD9-81ED-4DB2-BD59-A6C34878D82A}">
                    <a16:rowId xmlns:a16="http://schemas.microsoft.com/office/drawing/2014/main" val="864014089"/>
                  </a:ext>
                </a:extLst>
              </a:tr>
            </a:tbl>
          </a:graphicData>
        </a:graphic>
      </p:graphicFrame>
      <p:sp>
        <p:nvSpPr>
          <p:cNvPr id="5" name="Rectangle 4">
            <a:extLst>
              <a:ext uri="{FF2B5EF4-FFF2-40B4-BE49-F238E27FC236}">
                <a16:creationId xmlns:a16="http://schemas.microsoft.com/office/drawing/2014/main" id="{5485B399-2CD6-4E8A-8D71-82C3CF5F5A8D}"/>
              </a:ext>
            </a:extLst>
          </p:cNvPr>
          <p:cNvSpPr/>
          <p:nvPr/>
        </p:nvSpPr>
        <p:spPr>
          <a:xfrm>
            <a:off x="9226733" y="2500397"/>
            <a:ext cx="809625" cy="814777"/>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98A86417-81B9-42FA-8B1A-8F2488DA28F9}"/>
              </a:ext>
            </a:extLst>
          </p:cNvPr>
          <p:cNvSpPr txBox="1"/>
          <p:nvPr/>
        </p:nvSpPr>
        <p:spPr>
          <a:xfrm>
            <a:off x="6942665" y="5016886"/>
            <a:ext cx="5111656" cy="369332"/>
          </a:xfrm>
          <a:prstGeom prst="rect">
            <a:avLst/>
          </a:prstGeom>
          <a:noFill/>
        </p:spPr>
        <p:txBody>
          <a:bodyPr wrap="none" rtlCol="0">
            <a:spAutoFit/>
          </a:bodyPr>
          <a:lstStyle/>
          <a:p>
            <a:r>
              <a:rPr lang="nb-NO" dirty="0"/>
              <a:t>Sterkeste område:  Styrke  |  Eksplosivitet  | Teknikk</a:t>
            </a:r>
            <a:endParaRPr lang="en-US" dirty="0"/>
          </a:p>
        </p:txBody>
      </p:sp>
      <p:sp>
        <p:nvSpPr>
          <p:cNvPr id="7" name="TextBox 6">
            <a:extLst>
              <a:ext uri="{FF2B5EF4-FFF2-40B4-BE49-F238E27FC236}">
                <a16:creationId xmlns:a16="http://schemas.microsoft.com/office/drawing/2014/main" id="{082721A1-CCEC-4B3E-8C0C-B3A9D9C1FD2A}"/>
              </a:ext>
            </a:extLst>
          </p:cNvPr>
          <p:cNvSpPr txBox="1"/>
          <p:nvPr/>
        </p:nvSpPr>
        <p:spPr>
          <a:xfrm>
            <a:off x="6475817" y="5384299"/>
            <a:ext cx="5460213" cy="369332"/>
          </a:xfrm>
          <a:prstGeom prst="rect">
            <a:avLst/>
          </a:prstGeom>
          <a:noFill/>
        </p:spPr>
        <p:txBody>
          <a:bodyPr wrap="none" rtlCol="0">
            <a:spAutoFit/>
          </a:bodyPr>
          <a:lstStyle/>
          <a:p>
            <a:r>
              <a:rPr lang="nb-NO" dirty="0"/>
              <a:t>Innhentingspotensiale:  Styrke  |  Eksplosivitet  | Teknikk</a:t>
            </a:r>
            <a:endParaRPr lang="en-US" dirty="0"/>
          </a:p>
        </p:txBody>
      </p:sp>
      <p:cxnSp>
        <p:nvCxnSpPr>
          <p:cNvPr id="8" name="Straight Connector 7">
            <a:extLst>
              <a:ext uri="{FF2B5EF4-FFF2-40B4-BE49-F238E27FC236}">
                <a16:creationId xmlns:a16="http://schemas.microsoft.com/office/drawing/2014/main" id="{E98F7845-7AA5-4DAB-83F7-C16CEB483561}"/>
              </a:ext>
            </a:extLst>
          </p:cNvPr>
          <p:cNvCxnSpPr>
            <a:cxnSpLocks/>
          </p:cNvCxnSpPr>
          <p:nvPr/>
        </p:nvCxnSpPr>
        <p:spPr>
          <a:xfrm>
            <a:off x="6344236" y="804310"/>
            <a:ext cx="66675" cy="5777934"/>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41925128-3AFC-49FE-ABA1-6BEAA37960B5}"/>
              </a:ext>
            </a:extLst>
          </p:cNvPr>
          <p:cNvCxnSpPr/>
          <p:nvPr/>
        </p:nvCxnSpPr>
        <p:spPr>
          <a:xfrm>
            <a:off x="6475817" y="4388641"/>
            <a:ext cx="5502067" cy="0"/>
          </a:xfrm>
          <a:prstGeom prst="line">
            <a:avLst/>
          </a:prstGeom>
          <a:ln>
            <a:solidFill>
              <a:schemeClr val="tx1"/>
            </a:solidFill>
            <a:prstDash val="lgDash"/>
          </a:ln>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02F9F0A0-8CDA-4D19-A9C5-B3F3A74DC69C}"/>
              </a:ext>
            </a:extLst>
          </p:cNvPr>
          <p:cNvSpPr txBox="1"/>
          <p:nvPr/>
        </p:nvSpPr>
        <p:spPr>
          <a:xfrm>
            <a:off x="3829935" y="76255"/>
            <a:ext cx="5327484" cy="584775"/>
          </a:xfrm>
          <a:prstGeom prst="rect">
            <a:avLst/>
          </a:prstGeom>
          <a:noFill/>
        </p:spPr>
        <p:txBody>
          <a:bodyPr wrap="none" rtlCol="0">
            <a:spAutoFit/>
          </a:bodyPr>
          <a:lstStyle/>
          <a:p>
            <a:r>
              <a:rPr lang="nb-NO" sz="3200" dirty="0"/>
              <a:t>Egenevaluering – Spyd - Gutter</a:t>
            </a:r>
            <a:endParaRPr lang="en-US" sz="3200" dirty="0"/>
          </a:p>
        </p:txBody>
      </p:sp>
      <p:sp>
        <p:nvSpPr>
          <p:cNvPr id="11" name="TextBox 10">
            <a:extLst>
              <a:ext uri="{FF2B5EF4-FFF2-40B4-BE49-F238E27FC236}">
                <a16:creationId xmlns:a16="http://schemas.microsoft.com/office/drawing/2014/main" id="{348033CD-C2E1-44E7-96F6-ABE5D6351464}"/>
              </a:ext>
            </a:extLst>
          </p:cNvPr>
          <p:cNvSpPr txBox="1"/>
          <p:nvPr/>
        </p:nvSpPr>
        <p:spPr>
          <a:xfrm>
            <a:off x="3386093" y="3391939"/>
            <a:ext cx="356100" cy="246221"/>
          </a:xfrm>
          <a:prstGeom prst="rect">
            <a:avLst/>
          </a:prstGeom>
          <a:noFill/>
        </p:spPr>
        <p:txBody>
          <a:bodyPr wrap="square" rtlCol="0">
            <a:spAutoFit/>
          </a:bodyPr>
          <a:lstStyle/>
          <a:p>
            <a:r>
              <a:rPr lang="nb-NO" sz="1000" dirty="0"/>
              <a:t>50</a:t>
            </a:r>
            <a:endParaRPr lang="en-US" sz="1000" dirty="0"/>
          </a:p>
        </p:txBody>
      </p:sp>
      <p:sp>
        <p:nvSpPr>
          <p:cNvPr id="12" name="TextBox 11">
            <a:extLst>
              <a:ext uri="{FF2B5EF4-FFF2-40B4-BE49-F238E27FC236}">
                <a16:creationId xmlns:a16="http://schemas.microsoft.com/office/drawing/2014/main" id="{E4F851B1-C457-45A4-B27D-21C4C6D98901}"/>
              </a:ext>
            </a:extLst>
          </p:cNvPr>
          <p:cNvSpPr txBox="1"/>
          <p:nvPr/>
        </p:nvSpPr>
        <p:spPr>
          <a:xfrm>
            <a:off x="3645354" y="3568249"/>
            <a:ext cx="376844" cy="246221"/>
          </a:xfrm>
          <a:prstGeom prst="rect">
            <a:avLst/>
          </a:prstGeom>
          <a:noFill/>
        </p:spPr>
        <p:txBody>
          <a:bodyPr wrap="square" rtlCol="0">
            <a:spAutoFit/>
          </a:bodyPr>
          <a:lstStyle/>
          <a:p>
            <a:r>
              <a:rPr lang="nb-NO" sz="1000" dirty="0"/>
              <a:t>15</a:t>
            </a:r>
            <a:endParaRPr lang="en-US" sz="1000" dirty="0"/>
          </a:p>
        </p:txBody>
      </p:sp>
      <p:sp>
        <p:nvSpPr>
          <p:cNvPr id="13" name="TextBox 12">
            <a:extLst>
              <a:ext uri="{FF2B5EF4-FFF2-40B4-BE49-F238E27FC236}">
                <a16:creationId xmlns:a16="http://schemas.microsoft.com/office/drawing/2014/main" id="{E0F4CDE9-BFCE-48AD-8A4D-1881DE1F1FAC}"/>
              </a:ext>
            </a:extLst>
          </p:cNvPr>
          <p:cNvSpPr txBox="1"/>
          <p:nvPr/>
        </p:nvSpPr>
        <p:spPr>
          <a:xfrm>
            <a:off x="3386093" y="3077742"/>
            <a:ext cx="399466" cy="246221"/>
          </a:xfrm>
          <a:prstGeom prst="rect">
            <a:avLst/>
          </a:prstGeom>
          <a:noFill/>
        </p:spPr>
        <p:txBody>
          <a:bodyPr wrap="square" rtlCol="0">
            <a:spAutoFit/>
          </a:bodyPr>
          <a:lstStyle/>
          <a:p>
            <a:r>
              <a:rPr lang="nb-NO" sz="1000" dirty="0"/>
              <a:t>55</a:t>
            </a:r>
            <a:endParaRPr lang="en-US" sz="1000" dirty="0"/>
          </a:p>
        </p:txBody>
      </p:sp>
      <p:sp>
        <p:nvSpPr>
          <p:cNvPr id="14" name="TextBox 13">
            <a:extLst>
              <a:ext uri="{FF2B5EF4-FFF2-40B4-BE49-F238E27FC236}">
                <a16:creationId xmlns:a16="http://schemas.microsoft.com/office/drawing/2014/main" id="{C132846F-19DA-45C5-A2F9-8219027583B5}"/>
              </a:ext>
            </a:extLst>
          </p:cNvPr>
          <p:cNvSpPr txBox="1"/>
          <p:nvPr/>
        </p:nvSpPr>
        <p:spPr>
          <a:xfrm>
            <a:off x="3386093" y="2770635"/>
            <a:ext cx="417000" cy="246221"/>
          </a:xfrm>
          <a:prstGeom prst="rect">
            <a:avLst/>
          </a:prstGeom>
          <a:noFill/>
        </p:spPr>
        <p:txBody>
          <a:bodyPr wrap="square" rtlCol="0">
            <a:spAutoFit/>
          </a:bodyPr>
          <a:lstStyle/>
          <a:p>
            <a:r>
              <a:rPr lang="nb-NO" sz="1000" dirty="0"/>
              <a:t>60</a:t>
            </a:r>
            <a:endParaRPr lang="en-US" sz="1000" dirty="0"/>
          </a:p>
        </p:txBody>
      </p:sp>
      <p:sp>
        <p:nvSpPr>
          <p:cNvPr id="15" name="TextBox 14">
            <a:extLst>
              <a:ext uri="{FF2B5EF4-FFF2-40B4-BE49-F238E27FC236}">
                <a16:creationId xmlns:a16="http://schemas.microsoft.com/office/drawing/2014/main" id="{6410D2E3-3ED7-46DF-92C7-D2211F150E15}"/>
              </a:ext>
            </a:extLst>
          </p:cNvPr>
          <p:cNvSpPr txBox="1"/>
          <p:nvPr/>
        </p:nvSpPr>
        <p:spPr>
          <a:xfrm>
            <a:off x="3380436" y="2447663"/>
            <a:ext cx="381639" cy="246221"/>
          </a:xfrm>
          <a:prstGeom prst="rect">
            <a:avLst/>
          </a:prstGeom>
          <a:noFill/>
        </p:spPr>
        <p:txBody>
          <a:bodyPr wrap="square" rtlCol="0">
            <a:spAutoFit/>
          </a:bodyPr>
          <a:lstStyle/>
          <a:p>
            <a:r>
              <a:rPr lang="nb-NO" sz="1000" dirty="0"/>
              <a:t>65</a:t>
            </a:r>
            <a:endParaRPr lang="en-US" sz="1000" dirty="0"/>
          </a:p>
        </p:txBody>
      </p:sp>
      <p:sp>
        <p:nvSpPr>
          <p:cNvPr id="16" name="TextBox 15">
            <a:extLst>
              <a:ext uri="{FF2B5EF4-FFF2-40B4-BE49-F238E27FC236}">
                <a16:creationId xmlns:a16="http://schemas.microsoft.com/office/drawing/2014/main" id="{9ABACC61-0D70-40F5-97E2-9E43513995B4}"/>
              </a:ext>
            </a:extLst>
          </p:cNvPr>
          <p:cNvSpPr txBox="1"/>
          <p:nvPr/>
        </p:nvSpPr>
        <p:spPr>
          <a:xfrm>
            <a:off x="3380436" y="2133466"/>
            <a:ext cx="452377" cy="246221"/>
          </a:xfrm>
          <a:prstGeom prst="rect">
            <a:avLst/>
          </a:prstGeom>
          <a:noFill/>
        </p:spPr>
        <p:txBody>
          <a:bodyPr wrap="square" rtlCol="0">
            <a:spAutoFit/>
          </a:bodyPr>
          <a:lstStyle/>
          <a:p>
            <a:r>
              <a:rPr lang="nb-NO" sz="1000" dirty="0"/>
              <a:t>70</a:t>
            </a:r>
            <a:endParaRPr lang="en-US" sz="1000" dirty="0"/>
          </a:p>
        </p:txBody>
      </p:sp>
      <p:sp>
        <p:nvSpPr>
          <p:cNvPr id="17" name="TextBox 16">
            <a:extLst>
              <a:ext uri="{FF2B5EF4-FFF2-40B4-BE49-F238E27FC236}">
                <a16:creationId xmlns:a16="http://schemas.microsoft.com/office/drawing/2014/main" id="{5393CFC2-694D-4BB8-9015-57399641413B}"/>
              </a:ext>
            </a:extLst>
          </p:cNvPr>
          <p:cNvSpPr txBox="1"/>
          <p:nvPr/>
        </p:nvSpPr>
        <p:spPr>
          <a:xfrm>
            <a:off x="3380436" y="1827272"/>
            <a:ext cx="405123" cy="246221"/>
          </a:xfrm>
          <a:prstGeom prst="rect">
            <a:avLst/>
          </a:prstGeom>
          <a:noFill/>
        </p:spPr>
        <p:txBody>
          <a:bodyPr wrap="square" rtlCol="0">
            <a:spAutoFit/>
          </a:bodyPr>
          <a:lstStyle/>
          <a:p>
            <a:r>
              <a:rPr lang="nb-NO" sz="1000" dirty="0"/>
              <a:t>75</a:t>
            </a:r>
            <a:endParaRPr lang="en-US" sz="1000" dirty="0"/>
          </a:p>
        </p:txBody>
      </p:sp>
      <p:sp>
        <p:nvSpPr>
          <p:cNvPr id="18" name="TextBox 17">
            <a:extLst>
              <a:ext uri="{FF2B5EF4-FFF2-40B4-BE49-F238E27FC236}">
                <a16:creationId xmlns:a16="http://schemas.microsoft.com/office/drawing/2014/main" id="{C5BB73F4-D157-4E04-BC08-CDE1F59E27E0}"/>
              </a:ext>
            </a:extLst>
          </p:cNvPr>
          <p:cNvSpPr txBox="1"/>
          <p:nvPr/>
        </p:nvSpPr>
        <p:spPr>
          <a:xfrm>
            <a:off x="3445963" y="1522912"/>
            <a:ext cx="463243" cy="246221"/>
          </a:xfrm>
          <a:prstGeom prst="rect">
            <a:avLst/>
          </a:prstGeom>
          <a:noFill/>
        </p:spPr>
        <p:txBody>
          <a:bodyPr wrap="square" rtlCol="0">
            <a:spAutoFit/>
          </a:bodyPr>
          <a:lstStyle/>
          <a:p>
            <a:r>
              <a:rPr lang="nb-NO" sz="1000" dirty="0"/>
              <a:t>80</a:t>
            </a:r>
            <a:endParaRPr lang="en-US" sz="1000" dirty="0"/>
          </a:p>
        </p:txBody>
      </p:sp>
      <p:sp>
        <p:nvSpPr>
          <p:cNvPr id="19" name="TextBox 18">
            <a:extLst>
              <a:ext uri="{FF2B5EF4-FFF2-40B4-BE49-F238E27FC236}">
                <a16:creationId xmlns:a16="http://schemas.microsoft.com/office/drawing/2014/main" id="{EBBB7DB5-CC9B-4153-AE77-BADE51E19BC0}"/>
              </a:ext>
            </a:extLst>
          </p:cNvPr>
          <p:cNvSpPr txBox="1"/>
          <p:nvPr/>
        </p:nvSpPr>
        <p:spPr>
          <a:xfrm>
            <a:off x="3909207" y="3421228"/>
            <a:ext cx="457372" cy="246221"/>
          </a:xfrm>
          <a:prstGeom prst="rect">
            <a:avLst/>
          </a:prstGeom>
          <a:noFill/>
        </p:spPr>
        <p:txBody>
          <a:bodyPr wrap="square" rtlCol="0">
            <a:spAutoFit/>
          </a:bodyPr>
          <a:lstStyle/>
          <a:p>
            <a:r>
              <a:rPr lang="nb-NO" sz="1000" dirty="0"/>
              <a:t>16</a:t>
            </a:r>
            <a:endParaRPr lang="en-US" sz="1000" dirty="0"/>
          </a:p>
        </p:txBody>
      </p:sp>
      <p:sp>
        <p:nvSpPr>
          <p:cNvPr id="20" name="TextBox 19">
            <a:extLst>
              <a:ext uri="{FF2B5EF4-FFF2-40B4-BE49-F238E27FC236}">
                <a16:creationId xmlns:a16="http://schemas.microsoft.com/office/drawing/2014/main" id="{E0964D68-FF3D-4ACE-8526-8A0BE2C86380}"/>
              </a:ext>
            </a:extLst>
          </p:cNvPr>
          <p:cNvSpPr txBox="1"/>
          <p:nvPr/>
        </p:nvSpPr>
        <p:spPr>
          <a:xfrm>
            <a:off x="4224399" y="3274207"/>
            <a:ext cx="341524" cy="246221"/>
          </a:xfrm>
          <a:prstGeom prst="rect">
            <a:avLst/>
          </a:prstGeom>
          <a:noFill/>
        </p:spPr>
        <p:txBody>
          <a:bodyPr wrap="square" rtlCol="0">
            <a:spAutoFit/>
          </a:bodyPr>
          <a:lstStyle/>
          <a:p>
            <a:r>
              <a:rPr lang="nb-NO" sz="1000" dirty="0"/>
              <a:t>18</a:t>
            </a:r>
            <a:endParaRPr lang="en-US" sz="1000" dirty="0"/>
          </a:p>
        </p:txBody>
      </p:sp>
      <p:sp>
        <p:nvSpPr>
          <p:cNvPr id="21" name="TextBox 20">
            <a:extLst>
              <a:ext uri="{FF2B5EF4-FFF2-40B4-BE49-F238E27FC236}">
                <a16:creationId xmlns:a16="http://schemas.microsoft.com/office/drawing/2014/main" id="{4AFB6043-1DA6-43A7-8814-AB6062AC6225}"/>
              </a:ext>
            </a:extLst>
          </p:cNvPr>
          <p:cNvSpPr txBox="1"/>
          <p:nvPr/>
        </p:nvSpPr>
        <p:spPr>
          <a:xfrm>
            <a:off x="4474690" y="3127186"/>
            <a:ext cx="370295" cy="246221"/>
          </a:xfrm>
          <a:prstGeom prst="rect">
            <a:avLst/>
          </a:prstGeom>
          <a:noFill/>
        </p:spPr>
        <p:txBody>
          <a:bodyPr wrap="square" rtlCol="0">
            <a:spAutoFit/>
          </a:bodyPr>
          <a:lstStyle/>
          <a:p>
            <a:r>
              <a:rPr lang="nb-NO" sz="1000" dirty="0"/>
              <a:t>20</a:t>
            </a:r>
            <a:endParaRPr lang="en-US" sz="1000" dirty="0"/>
          </a:p>
        </p:txBody>
      </p:sp>
      <p:sp>
        <p:nvSpPr>
          <p:cNvPr id="22" name="TextBox 21">
            <a:extLst>
              <a:ext uri="{FF2B5EF4-FFF2-40B4-BE49-F238E27FC236}">
                <a16:creationId xmlns:a16="http://schemas.microsoft.com/office/drawing/2014/main" id="{EC25B2EA-FA2A-4189-AC24-A8C1A3287D89}"/>
              </a:ext>
            </a:extLst>
          </p:cNvPr>
          <p:cNvSpPr txBox="1"/>
          <p:nvPr/>
        </p:nvSpPr>
        <p:spPr>
          <a:xfrm>
            <a:off x="4746613" y="2967163"/>
            <a:ext cx="355650" cy="246221"/>
          </a:xfrm>
          <a:prstGeom prst="rect">
            <a:avLst/>
          </a:prstGeom>
          <a:noFill/>
        </p:spPr>
        <p:txBody>
          <a:bodyPr wrap="square" rtlCol="0">
            <a:spAutoFit/>
          </a:bodyPr>
          <a:lstStyle/>
          <a:p>
            <a:r>
              <a:rPr lang="nb-NO" sz="1000" dirty="0"/>
              <a:t>22</a:t>
            </a:r>
            <a:endParaRPr lang="en-US" sz="1000" dirty="0"/>
          </a:p>
        </p:txBody>
      </p:sp>
      <p:sp>
        <p:nvSpPr>
          <p:cNvPr id="23" name="TextBox 22">
            <a:extLst>
              <a:ext uri="{FF2B5EF4-FFF2-40B4-BE49-F238E27FC236}">
                <a16:creationId xmlns:a16="http://schemas.microsoft.com/office/drawing/2014/main" id="{0AEC3223-8841-43E0-BC4E-C17326EA7FED}"/>
              </a:ext>
            </a:extLst>
          </p:cNvPr>
          <p:cNvSpPr txBox="1"/>
          <p:nvPr/>
        </p:nvSpPr>
        <p:spPr>
          <a:xfrm>
            <a:off x="4990732" y="2842694"/>
            <a:ext cx="475408" cy="246221"/>
          </a:xfrm>
          <a:prstGeom prst="rect">
            <a:avLst/>
          </a:prstGeom>
          <a:noFill/>
        </p:spPr>
        <p:txBody>
          <a:bodyPr wrap="square" rtlCol="0">
            <a:spAutoFit/>
          </a:bodyPr>
          <a:lstStyle/>
          <a:p>
            <a:r>
              <a:rPr lang="nb-NO" sz="1000" dirty="0"/>
              <a:t>24</a:t>
            </a:r>
          </a:p>
        </p:txBody>
      </p:sp>
      <p:sp>
        <p:nvSpPr>
          <p:cNvPr id="24" name="TextBox 23">
            <a:extLst>
              <a:ext uri="{FF2B5EF4-FFF2-40B4-BE49-F238E27FC236}">
                <a16:creationId xmlns:a16="http://schemas.microsoft.com/office/drawing/2014/main" id="{F815F2B8-52DF-45D0-AB50-D47181E40A4E}"/>
              </a:ext>
            </a:extLst>
          </p:cNvPr>
          <p:cNvSpPr txBox="1"/>
          <p:nvPr/>
        </p:nvSpPr>
        <p:spPr>
          <a:xfrm>
            <a:off x="5295247" y="2753006"/>
            <a:ext cx="415012" cy="246221"/>
          </a:xfrm>
          <a:prstGeom prst="rect">
            <a:avLst/>
          </a:prstGeom>
          <a:noFill/>
        </p:spPr>
        <p:txBody>
          <a:bodyPr wrap="square" rtlCol="0">
            <a:spAutoFit/>
          </a:bodyPr>
          <a:lstStyle/>
          <a:p>
            <a:r>
              <a:rPr lang="nb-NO" sz="1000" dirty="0"/>
              <a:t>26</a:t>
            </a:r>
            <a:endParaRPr lang="en-US" sz="1000" dirty="0"/>
          </a:p>
        </p:txBody>
      </p:sp>
      <p:sp>
        <p:nvSpPr>
          <p:cNvPr id="25" name="TextBox 24">
            <a:extLst>
              <a:ext uri="{FF2B5EF4-FFF2-40B4-BE49-F238E27FC236}">
                <a16:creationId xmlns:a16="http://schemas.microsoft.com/office/drawing/2014/main" id="{D3481659-3D41-492A-96F6-1A6CD887B129}"/>
              </a:ext>
            </a:extLst>
          </p:cNvPr>
          <p:cNvSpPr txBox="1"/>
          <p:nvPr/>
        </p:nvSpPr>
        <p:spPr>
          <a:xfrm>
            <a:off x="3658629" y="3911735"/>
            <a:ext cx="376844" cy="246221"/>
          </a:xfrm>
          <a:prstGeom prst="rect">
            <a:avLst/>
          </a:prstGeom>
          <a:noFill/>
        </p:spPr>
        <p:txBody>
          <a:bodyPr wrap="square" rtlCol="0">
            <a:spAutoFit/>
          </a:bodyPr>
          <a:lstStyle/>
          <a:p>
            <a:r>
              <a:rPr lang="nb-NO" sz="1000" dirty="0"/>
              <a:t>50</a:t>
            </a:r>
            <a:endParaRPr lang="en-US" sz="1000" dirty="0"/>
          </a:p>
        </p:txBody>
      </p:sp>
      <p:sp>
        <p:nvSpPr>
          <p:cNvPr id="26" name="TextBox 25">
            <a:extLst>
              <a:ext uri="{FF2B5EF4-FFF2-40B4-BE49-F238E27FC236}">
                <a16:creationId xmlns:a16="http://schemas.microsoft.com/office/drawing/2014/main" id="{83DC8F06-38A5-48A0-927D-65C1F1FCF472}"/>
              </a:ext>
            </a:extLst>
          </p:cNvPr>
          <p:cNvSpPr txBox="1"/>
          <p:nvPr/>
        </p:nvSpPr>
        <p:spPr>
          <a:xfrm>
            <a:off x="3952641" y="4058756"/>
            <a:ext cx="376845" cy="246221"/>
          </a:xfrm>
          <a:prstGeom prst="rect">
            <a:avLst/>
          </a:prstGeom>
          <a:noFill/>
        </p:spPr>
        <p:txBody>
          <a:bodyPr wrap="square" rtlCol="0">
            <a:spAutoFit/>
          </a:bodyPr>
          <a:lstStyle/>
          <a:p>
            <a:r>
              <a:rPr lang="nb-NO" sz="1000" dirty="0"/>
              <a:t>60</a:t>
            </a:r>
            <a:endParaRPr lang="en-US" sz="1000" dirty="0"/>
          </a:p>
        </p:txBody>
      </p:sp>
      <p:sp>
        <p:nvSpPr>
          <p:cNvPr id="27" name="TextBox 26">
            <a:extLst>
              <a:ext uri="{FF2B5EF4-FFF2-40B4-BE49-F238E27FC236}">
                <a16:creationId xmlns:a16="http://schemas.microsoft.com/office/drawing/2014/main" id="{3BAB66D7-4EB7-4BE0-B64A-72188E26CD12}"/>
              </a:ext>
            </a:extLst>
          </p:cNvPr>
          <p:cNvSpPr txBox="1"/>
          <p:nvPr/>
        </p:nvSpPr>
        <p:spPr>
          <a:xfrm>
            <a:off x="4215349" y="4187658"/>
            <a:ext cx="376845" cy="246221"/>
          </a:xfrm>
          <a:prstGeom prst="rect">
            <a:avLst/>
          </a:prstGeom>
          <a:noFill/>
        </p:spPr>
        <p:txBody>
          <a:bodyPr wrap="square" rtlCol="0">
            <a:spAutoFit/>
          </a:bodyPr>
          <a:lstStyle/>
          <a:p>
            <a:r>
              <a:rPr lang="nb-NO" sz="1000" dirty="0"/>
              <a:t>70</a:t>
            </a:r>
            <a:endParaRPr lang="en-US" sz="1000" dirty="0"/>
          </a:p>
        </p:txBody>
      </p:sp>
      <p:sp>
        <p:nvSpPr>
          <p:cNvPr id="28" name="TextBox 27">
            <a:extLst>
              <a:ext uri="{FF2B5EF4-FFF2-40B4-BE49-F238E27FC236}">
                <a16:creationId xmlns:a16="http://schemas.microsoft.com/office/drawing/2014/main" id="{287C8FF7-66D8-44BB-81FB-BB33EBF7FB84}"/>
              </a:ext>
            </a:extLst>
          </p:cNvPr>
          <p:cNvSpPr txBox="1"/>
          <p:nvPr/>
        </p:nvSpPr>
        <p:spPr>
          <a:xfrm>
            <a:off x="4481329" y="4355443"/>
            <a:ext cx="341524" cy="246221"/>
          </a:xfrm>
          <a:prstGeom prst="rect">
            <a:avLst/>
          </a:prstGeom>
          <a:noFill/>
        </p:spPr>
        <p:txBody>
          <a:bodyPr wrap="square" rtlCol="0">
            <a:spAutoFit/>
          </a:bodyPr>
          <a:lstStyle/>
          <a:p>
            <a:r>
              <a:rPr lang="nb-NO" sz="1000" dirty="0"/>
              <a:t>80</a:t>
            </a:r>
            <a:endParaRPr lang="en-US" sz="1000" dirty="0"/>
          </a:p>
        </p:txBody>
      </p:sp>
      <p:sp>
        <p:nvSpPr>
          <p:cNvPr id="29" name="TextBox 28">
            <a:extLst>
              <a:ext uri="{FF2B5EF4-FFF2-40B4-BE49-F238E27FC236}">
                <a16:creationId xmlns:a16="http://schemas.microsoft.com/office/drawing/2014/main" id="{B9AC36A0-A715-480B-81D0-685D6B08C37B}"/>
              </a:ext>
            </a:extLst>
          </p:cNvPr>
          <p:cNvSpPr txBox="1"/>
          <p:nvPr/>
        </p:nvSpPr>
        <p:spPr>
          <a:xfrm>
            <a:off x="4746612" y="4502464"/>
            <a:ext cx="355649" cy="246221"/>
          </a:xfrm>
          <a:prstGeom prst="rect">
            <a:avLst/>
          </a:prstGeom>
          <a:noFill/>
        </p:spPr>
        <p:txBody>
          <a:bodyPr wrap="square" rtlCol="0">
            <a:spAutoFit/>
          </a:bodyPr>
          <a:lstStyle/>
          <a:p>
            <a:r>
              <a:rPr lang="nb-NO" sz="1000" dirty="0"/>
              <a:t>90</a:t>
            </a:r>
            <a:endParaRPr lang="en-US" sz="1000" dirty="0"/>
          </a:p>
        </p:txBody>
      </p:sp>
      <p:sp>
        <p:nvSpPr>
          <p:cNvPr id="30" name="TextBox 29">
            <a:extLst>
              <a:ext uri="{FF2B5EF4-FFF2-40B4-BE49-F238E27FC236}">
                <a16:creationId xmlns:a16="http://schemas.microsoft.com/office/drawing/2014/main" id="{181FEF92-B20B-4209-A065-47E008EC9B9C}"/>
              </a:ext>
            </a:extLst>
          </p:cNvPr>
          <p:cNvSpPr txBox="1"/>
          <p:nvPr/>
        </p:nvSpPr>
        <p:spPr>
          <a:xfrm>
            <a:off x="5025319" y="4669768"/>
            <a:ext cx="475408" cy="246221"/>
          </a:xfrm>
          <a:prstGeom prst="rect">
            <a:avLst/>
          </a:prstGeom>
          <a:noFill/>
        </p:spPr>
        <p:txBody>
          <a:bodyPr wrap="square" rtlCol="0">
            <a:spAutoFit/>
          </a:bodyPr>
          <a:lstStyle/>
          <a:p>
            <a:r>
              <a:rPr lang="nb-NO" sz="1000" dirty="0"/>
              <a:t>100</a:t>
            </a:r>
            <a:endParaRPr lang="en-US" sz="1000" dirty="0"/>
          </a:p>
        </p:txBody>
      </p:sp>
      <p:sp>
        <p:nvSpPr>
          <p:cNvPr id="31" name="TextBox 30">
            <a:extLst>
              <a:ext uri="{FF2B5EF4-FFF2-40B4-BE49-F238E27FC236}">
                <a16:creationId xmlns:a16="http://schemas.microsoft.com/office/drawing/2014/main" id="{012FC944-384F-474E-BD1B-282F8F828B69}"/>
              </a:ext>
            </a:extLst>
          </p:cNvPr>
          <p:cNvSpPr txBox="1"/>
          <p:nvPr/>
        </p:nvSpPr>
        <p:spPr>
          <a:xfrm>
            <a:off x="5295246" y="4748685"/>
            <a:ext cx="517796" cy="246221"/>
          </a:xfrm>
          <a:prstGeom prst="rect">
            <a:avLst/>
          </a:prstGeom>
          <a:noFill/>
        </p:spPr>
        <p:txBody>
          <a:bodyPr wrap="square" rtlCol="0">
            <a:spAutoFit/>
          </a:bodyPr>
          <a:lstStyle/>
          <a:p>
            <a:r>
              <a:rPr lang="nb-NO" sz="1000" dirty="0"/>
              <a:t>110</a:t>
            </a:r>
            <a:endParaRPr lang="en-US" sz="1000" dirty="0"/>
          </a:p>
        </p:txBody>
      </p:sp>
      <p:sp>
        <p:nvSpPr>
          <p:cNvPr id="32" name="TextBox 31">
            <a:extLst>
              <a:ext uri="{FF2B5EF4-FFF2-40B4-BE49-F238E27FC236}">
                <a16:creationId xmlns:a16="http://schemas.microsoft.com/office/drawing/2014/main" id="{DEBB3EE4-C108-4BE9-9657-BCFBDD5B64B6}"/>
              </a:ext>
            </a:extLst>
          </p:cNvPr>
          <p:cNvSpPr txBox="1"/>
          <p:nvPr/>
        </p:nvSpPr>
        <p:spPr>
          <a:xfrm>
            <a:off x="3370590" y="4119642"/>
            <a:ext cx="350924" cy="246221"/>
          </a:xfrm>
          <a:prstGeom prst="rect">
            <a:avLst/>
          </a:prstGeom>
          <a:noFill/>
        </p:spPr>
        <p:txBody>
          <a:bodyPr wrap="square" rtlCol="0">
            <a:spAutoFit/>
          </a:bodyPr>
          <a:lstStyle/>
          <a:p>
            <a:r>
              <a:rPr lang="nb-NO" sz="1000" dirty="0"/>
              <a:t>20</a:t>
            </a:r>
            <a:endParaRPr lang="en-US" sz="1000" dirty="0"/>
          </a:p>
        </p:txBody>
      </p:sp>
      <p:sp>
        <p:nvSpPr>
          <p:cNvPr id="33" name="TextBox 32">
            <a:extLst>
              <a:ext uri="{FF2B5EF4-FFF2-40B4-BE49-F238E27FC236}">
                <a16:creationId xmlns:a16="http://schemas.microsoft.com/office/drawing/2014/main" id="{55028113-9965-41B3-B3A3-465DF07EAE4A}"/>
              </a:ext>
            </a:extLst>
          </p:cNvPr>
          <p:cNvSpPr txBox="1"/>
          <p:nvPr/>
        </p:nvSpPr>
        <p:spPr>
          <a:xfrm>
            <a:off x="3370590" y="4433839"/>
            <a:ext cx="391486" cy="246221"/>
          </a:xfrm>
          <a:prstGeom prst="rect">
            <a:avLst/>
          </a:prstGeom>
          <a:noFill/>
        </p:spPr>
        <p:txBody>
          <a:bodyPr wrap="square" rtlCol="0">
            <a:spAutoFit/>
          </a:bodyPr>
          <a:lstStyle/>
          <a:p>
            <a:r>
              <a:rPr lang="nb-NO" sz="1000" dirty="0"/>
              <a:t>2,7</a:t>
            </a:r>
            <a:endParaRPr lang="en-US" sz="1000" dirty="0"/>
          </a:p>
        </p:txBody>
      </p:sp>
      <p:sp>
        <p:nvSpPr>
          <p:cNvPr id="34" name="TextBox 33">
            <a:extLst>
              <a:ext uri="{FF2B5EF4-FFF2-40B4-BE49-F238E27FC236}">
                <a16:creationId xmlns:a16="http://schemas.microsoft.com/office/drawing/2014/main" id="{2F3F447A-EC16-43FE-A7E1-4D07D8D2E878}"/>
              </a:ext>
            </a:extLst>
          </p:cNvPr>
          <p:cNvSpPr txBox="1"/>
          <p:nvPr/>
        </p:nvSpPr>
        <p:spPr>
          <a:xfrm>
            <a:off x="3370589" y="4756811"/>
            <a:ext cx="462225" cy="246221"/>
          </a:xfrm>
          <a:prstGeom prst="rect">
            <a:avLst/>
          </a:prstGeom>
          <a:noFill/>
        </p:spPr>
        <p:txBody>
          <a:bodyPr wrap="square" rtlCol="0">
            <a:spAutoFit/>
          </a:bodyPr>
          <a:lstStyle/>
          <a:p>
            <a:r>
              <a:rPr lang="nb-NO" sz="1000" dirty="0"/>
              <a:t>21,5</a:t>
            </a:r>
            <a:endParaRPr lang="en-US" sz="1000" dirty="0"/>
          </a:p>
        </p:txBody>
      </p:sp>
      <p:sp>
        <p:nvSpPr>
          <p:cNvPr id="35" name="TextBox 34">
            <a:extLst>
              <a:ext uri="{FF2B5EF4-FFF2-40B4-BE49-F238E27FC236}">
                <a16:creationId xmlns:a16="http://schemas.microsoft.com/office/drawing/2014/main" id="{9F808FDA-6376-4C76-B4A2-014738321D9C}"/>
              </a:ext>
            </a:extLst>
          </p:cNvPr>
          <p:cNvSpPr txBox="1"/>
          <p:nvPr/>
        </p:nvSpPr>
        <p:spPr>
          <a:xfrm>
            <a:off x="3370589" y="5037920"/>
            <a:ext cx="477627" cy="246221"/>
          </a:xfrm>
          <a:prstGeom prst="rect">
            <a:avLst/>
          </a:prstGeom>
          <a:noFill/>
        </p:spPr>
        <p:txBody>
          <a:bodyPr wrap="square" rtlCol="0">
            <a:spAutoFit/>
          </a:bodyPr>
          <a:lstStyle/>
          <a:p>
            <a:r>
              <a:rPr lang="nb-NO" sz="1000" dirty="0"/>
              <a:t>22,3</a:t>
            </a:r>
            <a:endParaRPr lang="en-US" sz="1000" dirty="0"/>
          </a:p>
        </p:txBody>
      </p:sp>
      <p:sp>
        <p:nvSpPr>
          <p:cNvPr id="36" name="TextBox 35">
            <a:extLst>
              <a:ext uri="{FF2B5EF4-FFF2-40B4-BE49-F238E27FC236}">
                <a16:creationId xmlns:a16="http://schemas.microsoft.com/office/drawing/2014/main" id="{12A8DF4D-5564-480D-A744-61ED7DACCB17}"/>
              </a:ext>
            </a:extLst>
          </p:cNvPr>
          <p:cNvSpPr txBox="1"/>
          <p:nvPr/>
        </p:nvSpPr>
        <p:spPr>
          <a:xfrm>
            <a:off x="3370589" y="5363813"/>
            <a:ext cx="477627" cy="246221"/>
          </a:xfrm>
          <a:prstGeom prst="rect">
            <a:avLst/>
          </a:prstGeom>
          <a:noFill/>
        </p:spPr>
        <p:txBody>
          <a:bodyPr wrap="square" rtlCol="0">
            <a:spAutoFit/>
          </a:bodyPr>
          <a:lstStyle/>
          <a:p>
            <a:r>
              <a:rPr lang="nb-NO" sz="1000" dirty="0"/>
              <a:t>23,2</a:t>
            </a:r>
            <a:endParaRPr lang="en-US" sz="1000" dirty="0"/>
          </a:p>
        </p:txBody>
      </p:sp>
      <p:sp>
        <p:nvSpPr>
          <p:cNvPr id="37" name="TextBox 36">
            <a:extLst>
              <a:ext uri="{FF2B5EF4-FFF2-40B4-BE49-F238E27FC236}">
                <a16:creationId xmlns:a16="http://schemas.microsoft.com/office/drawing/2014/main" id="{6CDA0E47-8844-4EB7-BB70-E94749853ACF}"/>
              </a:ext>
            </a:extLst>
          </p:cNvPr>
          <p:cNvSpPr txBox="1"/>
          <p:nvPr/>
        </p:nvSpPr>
        <p:spPr>
          <a:xfrm>
            <a:off x="3370590" y="5667999"/>
            <a:ext cx="477626" cy="246221"/>
          </a:xfrm>
          <a:prstGeom prst="rect">
            <a:avLst/>
          </a:prstGeom>
          <a:noFill/>
        </p:spPr>
        <p:txBody>
          <a:bodyPr wrap="square" rtlCol="0">
            <a:spAutoFit/>
          </a:bodyPr>
          <a:lstStyle/>
          <a:p>
            <a:r>
              <a:rPr lang="nb-NO" sz="1000" dirty="0"/>
              <a:t>24,2</a:t>
            </a:r>
            <a:endParaRPr lang="en-US" sz="1000" dirty="0"/>
          </a:p>
        </p:txBody>
      </p:sp>
      <p:sp>
        <p:nvSpPr>
          <p:cNvPr id="38" name="TextBox 37">
            <a:extLst>
              <a:ext uri="{FF2B5EF4-FFF2-40B4-BE49-F238E27FC236}">
                <a16:creationId xmlns:a16="http://schemas.microsoft.com/office/drawing/2014/main" id="{F6FC72D1-27BC-478C-A311-387317AA53DF}"/>
              </a:ext>
            </a:extLst>
          </p:cNvPr>
          <p:cNvSpPr txBox="1"/>
          <p:nvPr/>
        </p:nvSpPr>
        <p:spPr>
          <a:xfrm>
            <a:off x="3445963" y="5942321"/>
            <a:ext cx="386849" cy="246221"/>
          </a:xfrm>
          <a:prstGeom prst="rect">
            <a:avLst/>
          </a:prstGeom>
          <a:noFill/>
        </p:spPr>
        <p:txBody>
          <a:bodyPr wrap="square" rtlCol="0">
            <a:spAutoFit/>
          </a:bodyPr>
          <a:lstStyle/>
          <a:p>
            <a:r>
              <a:rPr lang="nb-NO" sz="1000" dirty="0"/>
              <a:t>25</a:t>
            </a:r>
            <a:endParaRPr lang="en-US" sz="1000" dirty="0"/>
          </a:p>
        </p:txBody>
      </p:sp>
      <p:sp>
        <p:nvSpPr>
          <p:cNvPr id="39" name="TextBox 38">
            <a:extLst>
              <a:ext uri="{FF2B5EF4-FFF2-40B4-BE49-F238E27FC236}">
                <a16:creationId xmlns:a16="http://schemas.microsoft.com/office/drawing/2014/main" id="{000A9816-8836-40DD-9DFB-0BE9724BCDB4}"/>
              </a:ext>
            </a:extLst>
          </p:cNvPr>
          <p:cNvSpPr txBox="1"/>
          <p:nvPr/>
        </p:nvSpPr>
        <p:spPr>
          <a:xfrm>
            <a:off x="3003229" y="3935645"/>
            <a:ext cx="389183" cy="246221"/>
          </a:xfrm>
          <a:prstGeom prst="rect">
            <a:avLst/>
          </a:prstGeom>
          <a:noFill/>
        </p:spPr>
        <p:txBody>
          <a:bodyPr wrap="square" rtlCol="0">
            <a:spAutoFit/>
          </a:bodyPr>
          <a:lstStyle/>
          <a:p>
            <a:r>
              <a:rPr lang="nb-NO" sz="1000" dirty="0"/>
              <a:t>2,6</a:t>
            </a:r>
            <a:endParaRPr lang="en-US" sz="1000" dirty="0"/>
          </a:p>
        </p:txBody>
      </p:sp>
      <p:sp>
        <p:nvSpPr>
          <p:cNvPr id="40" name="TextBox 39">
            <a:extLst>
              <a:ext uri="{FF2B5EF4-FFF2-40B4-BE49-F238E27FC236}">
                <a16:creationId xmlns:a16="http://schemas.microsoft.com/office/drawing/2014/main" id="{FA3A814A-F89D-4E5A-85A2-12A2EEA6E411}"/>
              </a:ext>
            </a:extLst>
          </p:cNvPr>
          <p:cNvSpPr txBox="1"/>
          <p:nvPr/>
        </p:nvSpPr>
        <p:spPr>
          <a:xfrm>
            <a:off x="2766782" y="4106203"/>
            <a:ext cx="394504" cy="246221"/>
          </a:xfrm>
          <a:prstGeom prst="rect">
            <a:avLst/>
          </a:prstGeom>
          <a:noFill/>
        </p:spPr>
        <p:txBody>
          <a:bodyPr wrap="square" rtlCol="0">
            <a:spAutoFit/>
          </a:bodyPr>
          <a:lstStyle/>
          <a:p>
            <a:r>
              <a:rPr lang="nb-NO" sz="1000" dirty="0"/>
              <a:t>2,7</a:t>
            </a:r>
            <a:endParaRPr lang="en-US" sz="1000" dirty="0"/>
          </a:p>
        </p:txBody>
      </p:sp>
      <p:sp>
        <p:nvSpPr>
          <p:cNvPr id="41" name="TextBox 40">
            <a:extLst>
              <a:ext uri="{FF2B5EF4-FFF2-40B4-BE49-F238E27FC236}">
                <a16:creationId xmlns:a16="http://schemas.microsoft.com/office/drawing/2014/main" id="{5167A9D9-6E7B-488D-98E4-B3B856FEEB8C}"/>
              </a:ext>
            </a:extLst>
          </p:cNvPr>
          <p:cNvSpPr txBox="1"/>
          <p:nvPr/>
        </p:nvSpPr>
        <p:spPr>
          <a:xfrm>
            <a:off x="2481754" y="4256656"/>
            <a:ext cx="394504" cy="246221"/>
          </a:xfrm>
          <a:prstGeom prst="rect">
            <a:avLst/>
          </a:prstGeom>
          <a:noFill/>
        </p:spPr>
        <p:txBody>
          <a:bodyPr wrap="square" rtlCol="0">
            <a:spAutoFit/>
          </a:bodyPr>
          <a:lstStyle/>
          <a:p>
            <a:r>
              <a:rPr lang="nb-NO" sz="1000" dirty="0"/>
              <a:t>2,8</a:t>
            </a:r>
            <a:endParaRPr lang="en-US" sz="1000" dirty="0"/>
          </a:p>
        </p:txBody>
      </p:sp>
      <p:sp>
        <p:nvSpPr>
          <p:cNvPr id="42" name="TextBox 41">
            <a:extLst>
              <a:ext uri="{FF2B5EF4-FFF2-40B4-BE49-F238E27FC236}">
                <a16:creationId xmlns:a16="http://schemas.microsoft.com/office/drawing/2014/main" id="{BEE5B095-4E7B-41D5-A9FC-947C0BA2E699}"/>
              </a:ext>
            </a:extLst>
          </p:cNvPr>
          <p:cNvSpPr txBox="1"/>
          <p:nvPr/>
        </p:nvSpPr>
        <p:spPr>
          <a:xfrm>
            <a:off x="2203046" y="4428643"/>
            <a:ext cx="469116" cy="246221"/>
          </a:xfrm>
          <a:prstGeom prst="rect">
            <a:avLst/>
          </a:prstGeom>
          <a:noFill/>
        </p:spPr>
        <p:txBody>
          <a:bodyPr wrap="square" rtlCol="0">
            <a:spAutoFit/>
          </a:bodyPr>
          <a:lstStyle/>
          <a:p>
            <a:r>
              <a:rPr lang="nb-NO" sz="1000" dirty="0"/>
              <a:t>2,9</a:t>
            </a:r>
            <a:endParaRPr lang="en-US" sz="1000" dirty="0"/>
          </a:p>
        </p:txBody>
      </p:sp>
      <p:sp>
        <p:nvSpPr>
          <p:cNvPr id="43" name="TextBox 42">
            <a:extLst>
              <a:ext uri="{FF2B5EF4-FFF2-40B4-BE49-F238E27FC236}">
                <a16:creationId xmlns:a16="http://schemas.microsoft.com/office/drawing/2014/main" id="{B3D54C9C-8EB5-46BA-86B5-021C85075CBB}"/>
              </a:ext>
            </a:extLst>
          </p:cNvPr>
          <p:cNvSpPr txBox="1"/>
          <p:nvPr/>
        </p:nvSpPr>
        <p:spPr>
          <a:xfrm>
            <a:off x="2003484" y="4601664"/>
            <a:ext cx="400221" cy="246221"/>
          </a:xfrm>
          <a:prstGeom prst="rect">
            <a:avLst/>
          </a:prstGeom>
          <a:noFill/>
        </p:spPr>
        <p:txBody>
          <a:bodyPr wrap="square" rtlCol="0">
            <a:spAutoFit/>
          </a:bodyPr>
          <a:lstStyle/>
          <a:p>
            <a:r>
              <a:rPr lang="nb-NO" sz="1000" dirty="0"/>
              <a:t>3</a:t>
            </a:r>
            <a:endParaRPr lang="en-US" sz="1000" dirty="0"/>
          </a:p>
        </p:txBody>
      </p:sp>
      <p:sp>
        <p:nvSpPr>
          <p:cNvPr id="44" name="TextBox 43">
            <a:extLst>
              <a:ext uri="{FF2B5EF4-FFF2-40B4-BE49-F238E27FC236}">
                <a16:creationId xmlns:a16="http://schemas.microsoft.com/office/drawing/2014/main" id="{40971E06-5289-4D57-BC59-57E7A17F59BA}"/>
              </a:ext>
            </a:extLst>
          </p:cNvPr>
          <p:cNvSpPr txBox="1"/>
          <p:nvPr/>
        </p:nvSpPr>
        <p:spPr>
          <a:xfrm>
            <a:off x="1674314" y="4735464"/>
            <a:ext cx="414971" cy="246221"/>
          </a:xfrm>
          <a:prstGeom prst="rect">
            <a:avLst/>
          </a:prstGeom>
          <a:noFill/>
        </p:spPr>
        <p:txBody>
          <a:bodyPr wrap="square" rtlCol="0">
            <a:spAutoFit/>
          </a:bodyPr>
          <a:lstStyle/>
          <a:p>
            <a:r>
              <a:rPr lang="nb-NO" sz="1000" dirty="0"/>
              <a:t>3,05</a:t>
            </a:r>
            <a:endParaRPr lang="en-US" sz="1000" dirty="0"/>
          </a:p>
        </p:txBody>
      </p:sp>
      <p:sp>
        <p:nvSpPr>
          <p:cNvPr id="45" name="TextBox 44">
            <a:extLst>
              <a:ext uri="{FF2B5EF4-FFF2-40B4-BE49-F238E27FC236}">
                <a16:creationId xmlns:a16="http://schemas.microsoft.com/office/drawing/2014/main" id="{B9E74E56-D038-48CC-8A18-EAAE6B2261B6}"/>
              </a:ext>
            </a:extLst>
          </p:cNvPr>
          <p:cNvSpPr txBox="1"/>
          <p:nvPr/>
        </p:nvSpPr>
        <p:spPr>
          <a:xfrm>
            <a:off x="1437151" y="4964120"/>
            <a:ext cx="414971" cy="246221"/>
          </a:xfrm>
          <a:prstGeom prst="rect">
            <a:avLst/>
          </a:prstGeom>
          <a:noFill/>
        </p:spPr>
        <p:txBody>
          <a:bodyPr wrap="square" rtlCol="0">
            <a:spAutoFit/>
          </a:bodyPr>
          <a:lstStyle/>
          <a:p>
            <a:r>
              <a:rPr lang="nb-NO" sz="1000" dirty="0"/>
              <a:t>3,1</a:t>
            </a:r>
            <a:endParaRPr lang="en-US" sz="1000" dirty="0"/>
          </a:p>
        </p:txBody>
      </p:sp>
      <p:sp>
        <p:nvSpPr>
          <p:cNvPr id="46" name="TextBox 45">
            <a:extLst>
              <a:ext uri="{FF2B5EF4-FFF2-40B4-BE49-F238E27FC236}">
                <a16:creationId xmlns:a16="http://schemas.microsoft.com/office/drawing/2014/main" id="{FBB2CDE2-4E61-4DBB-BE44-CE45C6F08977}"/>
              </a:ext>
            </a:extLst>
          </p:cNvPr>
          <p:cNvSpPr txBox="1"/>
          <p:nvPr/>
        </p:nvSpPr>
        <p:spPr>
          <a:xfrm>
            <a:off x="2949373" y="3575935"/>
            <a:ext cx="477628" cy="246221"/>
          </a:xfrm>
          <a:prstGeom prst="rect">
            <a:avLst/>
          </a:prstGeom>
          <a:noFill/>
        </p:spPr>
        <p:txBody>
          <a:bodyPr wrap="square" rtlCol="0">
            <a:spAutoFit/>
          </a:bodyPr>
          <a:lstStyle/>
          <a:p>
            <a:r>
              <a:rPr lang="nb-NO" sz="1000" dirty="0"/>
              <a:t>14,5</a:t>
            </a:r>
            <a:endParaRPr lang="en-US" sz="1000" dirty="0"/>
          </a:p>
        </p:txBody>
      </p:sp>
      <p:sp>
        <p:nvSpPr>
          <p:cNvPr id="47" name="TextBox 46">
            <a:extLst>
              <a:ext uri="{FF2B5EF4-FFF2-40B4-BE49-F238E27FC236}">
                <a16:creationId xmlns:a16="http://schemas.microsoft.com/office/drawing/2014/main" id="{A79DF9AC-4F1E-47E2-BCAF-F7E52028CE16}"/>
              </a:ext>
            </a:extLst>
          </p:cNvPr>
          <p:cNvSpPr txBox="1"/>
          <p:nvPr/>
        </p:nvSpPr>
        <p:spPr>
          <a:xfrm>
            <a:off x="2699080" y="3436673"/>
            <a:ext cx="382537" cy="246221"/>
          </a:xfrm>
          <a:prstGeom prst="rect">
            <a:avLst/>
          </a:prstGeom>
          <a:noFill/>
        </p:spPr>
        <p:txBody>
          <a:bodyPr wrap="square" rtlCol="0">
            <a:spAutoFit/>
          </a:bodyPr>
          <a:lstStyle/>
          <a:p>
            <a:r>
              <a:rPr lang="nb-NO" sz="1000" dirty="0"/>
              <a:t>15</a:t>
            </a:r>
            <a:endParaRPr lang="en-US" sz="1000" dirty="0"/>
          </a:p>
        </p:txBody>
      </p:sp>
      <p:sp>
        <p:nvSpPr>
          <p:cNvPr id="48" name="TextBox 47">
            <a:extLst>
              <a:ext uri="{FF2B5EF4-FFF2-40B4-BE49-F238E27FC236}">
                <a16:creationId xmlns:a16="http://schemas.microsoft.com/office/drawing/2014/main" id="{EFA4B7B4-DE5D-40FC-9C60-2FDFC44362E3}"/>
              </a:ext>
            </a:extLst>
          </p:cNvPr>
          <p:cNvSpPr txBox="1"/>
          <p:nvPr/>
        </p:nvSpPr>
        <p:spPr>
          <a:xfrm>
            <a:off x="2442074" y="3268828"/>
            <a:ext cx="538906" cy="246221"/>
          </a:xfrm>
          <a:prstGeom prst="rect">
            <a:avLst/>
          </a:prstGeom>
          <a:noFill/>
        </p:spPr>
        <p:txBody>
          <a:bodyPr wrap="square" rtlCol="0">
            <a:spAutoFit/>
          </a:bodyPr>
          <a:lstStyle/>
          <a:p>
            <a:r>
              <a:rPr lang="nb-NO" sz="1000" dirty="0"/>
              <a:t>15,5</a:t>
            </a:r>
            <a:endParaRPr lang="en-US" sz="1000" dirty="0"/>
          </a:p>
        </p:txBody>
      </p:sp>
      <p:sp>
        <p:nvSpPr>
          <p:cNvPr id="49" name="TextBox 48">
            <a:extLst>
              <a:ext uri="{FF2B5EF4-FFF2-40B4-BE49-F238E27FC236}">
                <a16:creationId xmlns:a16="http://schemas.microsoft.com/office/drawing/2014/main" id="{13B12489-4EBF-4CD3-9C7F-F5C6342E570E}"/>
              </a:ext>
            </a:extLst>
          </p:cNvPr>
          <p:cNvSpPr txBox="1"/>
          <p:nvPr/>
        </p:nvSpPr>
        <p:spPr>
          <a:xfrm>
            <a:off x="2165642" y="3127185"/>
            <a:ext cx="417000" cy="246221"/>
          </a:xfrm>
          <a:prstGeom prst="rect">
            <a:avLst/>
          </a:prstGeom>
          <a:noFill/>
        </p:spPr>
        <p:txBody>
          <a:bodyPr wrap="square" rtlCol="0">
            <a:spAutoFit/>
          </a:bodyPr>
          <a:lstStyle/>
          <a:p>
            <a:r>
              <a:rPr lang="nb-NO" sz="1000" dirty="0"/>
              <a:t>16</a:t>
            </a:r>
            <a:endParaRPr lang="en-US" sz="1000" dirty="0"/>
          </a:p>
        </p:txBody>
      </p:sp>
      <p:sp>
        <p:nvSpPr>
          <p:cNvPr id="50" name="TextBox 49">
            <a:extLst>
              <a:ext uri="{FF2B5EF4-FFF2-40B4-BE49-F238E27FC236}">
                <a16:creationId xmlns:a16="http://schemas.microsoft.com/office/drawing/2014/main" id="{8566EB9E-6496-4BEC-9AF3-0AFCB7AEB700}"/>
              </a:ext>
            </a:extLst>
          </p:cNvPr>
          <p:cNvSpPr txBox="1"/>
          <p:nvPr/>
        </p:nvSpPr>
        <p:spPr>
          <a:xfrm>
            <a:off x="1881948" y="2938683"/>
            <a:ext cx="466314" cy="246221"/>
          </a:xfrm>
          <a:prstGeom prst="rect">
            <a:avLst/>
          </a:prstGeom>
          <a:noFill/>
        </p:spPr>
        <p:txBody>
          <a:bodyPr wrap="square" rtlCol="0">
            <a:spAutoFit/>
          </a:bodyPr>
          <a:lstStyle/>
          <a:p>
            <a:r>
              <a:rPr lang="nb-NO" sz="1000" dirty="0"/>
              <a:t>16,5</a:t>
            </a:r>
            <a:endParaRPr lang="en-US" sz="1000" dirty="0"/>
          </a:p>
        </p:txBody>
      </p:sp>
      <p:sp>
        <p:nvSpPr>
          <p:cNvPr id="51" name="TextBox 50">
            <a:extLst>
              <a:ext uri="{FF2B5EF4-FFF2-40B4-BE49-F238E27FC236}">
                <a16:creationId xmlns:a16="http://schemas.microsoft.com/office/drawing/2014/main" id="{51B0E85E-3851-4D9E-9943-64169C4FBB55}"/>
              </a:ext>
            </a:extLst>
          </p:cNvPr>
          <p:cNvSpPr txBox="1"/>
          <p:nvPr/>
        </p:nvSpPr>
        <p:spPr>
          <a:xfrm>
            <a:off x="1627037" y="2815572"/>
            <a:ext cx="414970" cy="246221"/>
          </a:xfrm>
          <a:prstGeom prst="rect">
            <a:avLst/>
          </a:prstGeom>
          <a:noFill/>
        </p:spPr>
        <p:txBody>
          <a:bodyPr wrap="square" rtlCol="0">
            <a:spAutoFit/>
          </a:bodyPr>
          <a:lstStyle/>
          <a:p>
            <a:r>
              <a:rPr lang="nb-NO" sz="1000" dirty="0"/>
              <a:t>17</a:t>
            </a:r>
            <a:endParaRPr lang="en-US" sz="1000" dirty="0"/>
          </a:p>
        </p:txBody>
      </p:sp>
      <p:sp>
        <p:nvSpPr>
          <p:cNvPr id="52" name="TextBox 51">
            <a:extLst>
              <a:ext uri="{FF2B5EF4-FFF2-40B4-BE49-F238E27FC236}">
                <a16:creationId xmlns:a16="http://schemas.microsoft.com/office/drawing/2014/main" id="{D14AF2F2-7294-4E0A-927D-DF446C8DF3EF}"/>
              </a:ext>
            </a:extLst>
          </p:cNvPr>
          <p:cNvSpPr txBox="1"/>
          <p:nvPr/>
        </p:nvSpPr>
        <p:spPr>
          <a:xfrm>
            <a:off x="1255611" y="2739131"/>
            <a:ext cx="545539" cy="246221"/>
          </a:xfrm>
          <a:prstGeom prst="rect">
            <a:avLst/>
          </a:prstGeom>
          <a:noFill/>
        </p:spPr>
        <p:txBody>
          <a:bodyPr wrap="square" rtlCol="0">
            <a:spAutoFit/>
          </a:bodyPr>
          <a:lstStyle/>
          <a:p>
            <a:r>
              <a:rPr lang="nb-NO" sz="1000" dirty="0"/>
              <a:t>17,5</a:t>
            </a:r>
            <a:endParaRPr lang="en-US" sz="1000" dirty="0"/>
          </a:p>
        </p:txBody>
      </p:sp>
      <p:sp>
        <p:nvSpPr>
          <p:cNvPr id="54" name="TextBox 53">
            <a:extLst>
              <a:ext uri="{FF2B5EF4-FFF2-40B4-BE49-F238E27FC236}">
                <a16:creationId xmlns:a16="http://schemas.microsoft.com/office/drawing/2014/main" id="{CC7AC3DA-E89D-4427-8795-5F1B3FFB2F80}"/>
              </a:ext>
            </a:extLst>
          </p:cNvPr>
          <p:cNvSpPr txBox="1"/>
          <p:nvPr/>
        </p:nvSpPr>
        <p:spPr>
          <a:xfrm>
            <a:off x="163391" y="92437"/>
            <a:ext cx="729046" cy="369332"/>
          </a:xfrm>
          <a:prstGeom prst="rect">
            <a:avLst/>
          </a:prstGeom>
          <a:noFill/>
        </p:spPr>
        <p:txBody>
          <a:bodyPr wrap="none" rtlCol="0">
            <a:spAutoFit/>
          </a:bodyPr>
          <a:lstStyle/>
          <a:p>
            <a:r>
              <a:rPr lang="nb-NO" dirty="0"/>
              <a:t>Navn:</a:t>
            </a:r>
            <a:endParaRPr lang="en-US" dirty="0"/>
          </a:p>
        </p:txBody>
      </p:sp>
      <p:sp>
        <p:nvSpPr>
          <p:cNvPr id="55" name="TextBox 54">
            <a:extLst>
              <a:ext uri="{FF2B5EF4-FFF2-40B4-BE49-F238E27FC236}">
                <a16:creationId xmlns:a16="http://schemas.microsoft.com/office/drawing/2014/main" id="{B3EA6221-B498-44C2-B637-5B326D46494D}"/>
              </a:ext>
            </a:extLst>
          </p:cNvPr>
          <p:cNvSpPr txBox="1"/>
          <p:nvPr/>
        </p:nvSpPr>
        <p:spPr>
          <a:xfrm>
            <a:off x="177282" y="390534"/>
            <a:ext cx="694870" cy="369332"/>
          </a:xfrm>
          <a:prstGeom prst="rect">
            <a:avLst/>
          </a:prstGeom>
          <a:noFill/>
        </p:spPr>
        <p:txBody>
          <a:bodyPr wrap="none" rtlCol="0">
            <a:spAutoFit/>
          </a:bodyPr>
          <a:lstStyle/>
          <a:p>
            <a:r>
              <a:rPr lang="nb-NO" dirty="0"/>
              <a:t>Dato:</a:t>
            </a:r>
            <a:endParaRPr lang="en-US" dirty="0"/>
          </a:p>
        </p:txBody>
      </p:sp>
      <p:sp>
        <p:nvSpPr>
          <p:cNvPr id="56" name="TextBox 55">
            <a:extLst>
              <a:ext uri="{FF2B5EF4-FFF2-40B4-BE49-F238E27FC236}">
                <a16:creationId xmlns:a16="http://schemas.microsoft.com/office/drawing/2014/main" id="{5D93D9D6-1F5A-46F6-9856-536251297505}"/>
              </a:ext>
            </a:extLst>
          </p:cNvPr>
          <p:cNvSpPr txBox="1"/>
          <p:nvPr/>
        </p:nvSpPr>
        <p:spPr>
          <a:xfrm>
            <a:off x="-20002" y="6572746"/>
            <a:ext cx="1027845" cy="276999"/>
          </a:xfrm>
          <a:prstGeom prst="rect">
            <a:avLst/>
          </a:prstGeom>
          <a:noFill/>
        </p:spPr>
        <p:txBody>
          <a:bodyPr wrap="none" rtlCol="0">
            <a:spAutoFit/>
          </a:bodyPr>
          <a:lstStyle/>
          <a:p>
            <a:r>
              <a:rPr lang="nb-NO" sz="600" dirty="0"/>
              <a:t>Magnus Aunevik-Berntsen </a:t>
            </a:r>
          </a:p>
          <a:p>
            <a:r>
              <a:rPr lang="nb-NO" sz="600" dirty="0"/>
              <a:t>Evalueringsskjema v.1</a:t>
            </a:r>
            <a:endParaRPr lang="en-US" sz="600" dirty="0"/>
          </a:p>
        </p:txBody>
      </p:sp>
      <p:sp>
        <p:nvSpPr>
          <p:cNvPr id="2" name="Date Placeholder 1">
            <a:extLst>
              <a:ext uri="{FF2B5EF4-FFF2-40B4-BE49-F238E27FC236}">
                <a16:creationId xmlns:a16="http://schemas.microsoft.com/office/drawing/2014/main" id="{AAB40008-6E39-4DC4-8017-3220C9E96AE5}"/>
              </a:ext>
            </a:extLst>
          </p:cNvPr>
          <p:cNvSpPr>
            <a:spLocks noGrp="1"/>
          </p:cNvSpPr>
          <p:nvPr>
            <p:ph type="dt" sz="half" idx="10"/>
          </p:nvPr>
        </p:nvSpPr>
        <p:spPr/>
        <p:txBody>
          <a:bodyPr/>
          <a:lstStyle/>
          <a:p>
            <a:r>
              <a:rPr lang="en-US"/>
              <a:t>02/11/2018</a:t>
            </a:r>
            <a:endParaRPr lang="en-US" dirty="0"/>
          </a:p>
        </p:txBody>
      </p:sp>
      <p:sp>
        <p:nvSpPr>
          <p:cNvPr id="53" name="Footer Placeholder 52">
            <a:extLst>
              <a:ext uri="{FF2B5EF4-FFF2-40B4-BE49-F238E27FC236}">
                <a16:creationId xmlns:a16="http://schemas.microsoft.com/office/drawing/2014/main" id="{E8D0C5F7-1BBE-4571-8073-4A61A349E2C6}"/>
              </a:ext>
            </a:extLst>
          </p:cNvPr>
          <p:cNvSpPr>
            <a:spLocks noGrp="1"/>
          </p:cNvSpPr>
          <p:nvPr>
            <p:ph type="ftr" sz="quarter" idx="11"/>
          </p:nvPr>
        </p:nvSpPr>
        <p:spPr>
          <a:xfrm>
            <a:off x="2893564" y="6453386"/>
            <a:ext cx="6280830" cy="404614"/>
          </a:xfrm>
        </p:spPr>
        <p:txBody>
          <a:bodyPr/>
          <a:lstStyle/>
          <a:p>
            <a:r>
              <a:rPr lang="nb-NO"/>
              <a:t>Magnus R. Aunevik-Berntsen</a:t>
            </a:r>
            <a:endParaRPr lang="en-US" dirty="0"/>
          </a:p>
        </p:txBody>
      </p:sp>
    </p:spTree>
    <p:extLst>
      <p:ext uri="{BB962C8B-B14F-4D97-AF65-F5344CB8AC3E}">
        <p14:creationId xmlns:p14="http://schemas.microsoft.com/office/powerpoint/2010/main" val="24597350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366E4C-7645-4AB2-9567-6CDA356273F6}"/>
              </a:ext>
            </a:extLst>
          </p:cNvPr>
          <p:cNvSpPr>
            <a:spLocks noGrp="1"/>
          </p:cNvSpPr>
          <p:nvPr>
            <p:ph type="title"/>
          </p:nvPr>
        </p:nvSpPr>
        <p:spPr/>
        <p:txBody>
          <a:bodyPr/>
          <a:lstStyle/>
          <a:p>
            <a:r>
              <a:rPr lang="nb-NO" dirty="0"/>
              <a:t>Arbeidskrav</a:t>
            </a:r>
            <a:endParaRPr lang="en-US" dirty="0"/>
          </a:p>
        </p:txBody>
      </p:sp>
      <p:sp>
        <p:nvSpPr>
          <p:cNvPr id="3" name="Text Placeholder 2">
            <a:extLst>
              <a:ext uri="{FF2B5EF4-FFF2-40B4-BE49-F238E27FC236}">
                <a16:creationId xmlns:a16="http://schemas.microsoft.com/office/drawing/2014/main" id="{A256C21F-229C-4F65-B493-9066D83D5CCC}"/>
              </a:ext>
            </a:extLst>
          </p:cNvPr>
          <p:cNvSpPr>
            <a:spLocks noGrp="1"/>
          </p:cNvSpPr>
          <p:nvPr>
            <p:ph type="body" idx="1"/>
          </p:nvPr>
        </p:nvSpPr>
        <p:spPr/>
        <p:txBody>
          <a:bodyPr>
            <a:normAutofit/>
          </a:bodyPr>
          <a:lstStyle/>
          <a:p>
            <a:r>
              <a:rPr lang="nb-NO" dirty="0"/>
              <a:t>Hva er arbeidskrav? Hvorfor er de relevante? Og hvor presise er de?</a:t>
            </a:r>
            <a:endParaRPr lang="en-US" dirty="0"/>
          </a:p>
        </p:txBody>
      </p:sp>
      <p:sp>
        <p:nvSpPr>
          <p:cNvPr id="4" name="Date Placeholder 3">
            <a:extLst>
              <a:ext uri="{FF2B5EF4-FFF2-40B4-BE49-F238E27FC236}">
                <a16:creationId xmlns:a16="http://schemas.microsoft.com/office/drawing/2014/main" id="{60D7B2A6-E7ED-49C6-8077-BF243B5C02DD}"/>
              </a:ext>
            </a:extLst>
          </p:cNvPr>
          <p:cNvSpPr>
            <a:spLocks noGrp="1"/>
          </p:cNvSpPr>
          <p:nvPr>
            <p:ph type="dt" sz="half" idx="10"/>
          </p:nvPr>
        </p:nvSpPr>
        <p:spPr/>
        <p:txBody>
          <a:bodyPr/>
          <a:lstStyle/>
          <a:p>
            <a:r>
              <a:rPr lang="en-US"/>
              <a:t>02/11/2018</a:t>
            </a:r>
            <a:endParaRPr lang="en-US" dirty="0"/>
          </a:p>
        </p:txBody>
      </p:sp>
      <p:sp>
        <p:nvSpPr>
          <p:cNvPr id="5" name="Footer Placeholder 4">
            <a:extLst>
              <a:ext uri="{FF2B5EF4-FFF2-40B4-BE49-F238E27FC236}">
                <a16:creationId xmlns:a16="http://schemas.microsoft.com/office/drawing/2014/main" id="{0DC01262-BC82-4D39-A758-57DA4D49A604}"/>
              </a:ext>
            </a:extLst>
          </p:cNvPr>
          <p:cNvSpPr>
            <a:spLocks noGrp="1"/>
          </p:cNvSpPr>
          <p:nvPr>
            <p:ph type="ftr" sz="quarter" idx="11"/>
          </p:nvPr>
        </p:nvSpPr>
        <p:spPr/>
        <p:txBody>
          <a:bodyPr/>
          <a:lstStyle/>
          <a:p>
            <a:r>
              <a:rPr lang="nb-NO"/>
              <a:t>Magnus R. Aunevik-Berntsen</a:t>
            </a:r>
            <a:endParaRPr lang="en-US" dirty="0"/>
          </a:p>
        </p:txBody>
      </p:sp>
    </p:spTree>
    <p:extLst>
      <p:ext uri="{BB962C8B-B14F-4D97-AF65-F5344CB8AC3E}">
        <p14:creationId xmlns:p14="http://schemas.microsoft.com/office/powerpoint/2010/main" val="22492816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448D3D-B5C5-4C5B-A8E6-16837CC9BA97}"/>
              </a:ext>
            </a:extLst>
          </p:cNvPr>
          <p:cNvSpPr>
            <a:spLocks noGrp="1"/>
          </p:cNvSpPr>
          <p:nvPr>
            <p:ph type="title"/>
          </p:nvPr>
        </p:nvSpPr>
        <p:spPr/>
        <p:txBody>
          <a:bodyPr/>
          <a:lstStyle/>
          <a:p>
            <a:r>
              <a:rPr lang="nb-NO" dirty="0"/>
              <a:t>Begrepet Arbeidskrav</a:t>
            </a:r>
            <a:endParaRPr lang="en-US" dirty="0"/>
          </a:p>
        </p:txBody>
      </p:sp>
      <p:sp>
        <p:nvSpPr>
          <p:cNvPr id="3" name="Content Placeholder 2">
            <a:extLst>
              <a:ext uri="{FF2B5EF4-FFF2-40B4-BE49-F238E27FC236}">
                <a16:creationId xmlns:a16="http://schemas.microsoft.com/office/drawing/2014/main" id="{865DB81F-5CE1-4885-8BE4-DD93DEC15E5E}"/>
              </a:ext>
            </a:extLst>
          </p:cNvPr>
          <p:cNvSpPr>
            <a:spLocks noGrp="1"/>
          </p:cNvSpPr>
          <p:nvPr>
            <p:ph idx="1"/>
          </p:nvPr>
        </p:nvSpPr>
        <p:spPr/>
        <p:txBody>
          <a:bodyPr>
            <a:normAutofit/>
          </a:bodyPr>
          <a:lstStyle/>
          <a:p>
            <a:r>
              <a:rPr lang="nb-NO" dirty="0"/>
              <a:t>Arbeidskrav = Det nivået som trengs i en støtteøvelse/test for å kunne </a:t>
            </a:r>
            <a:r>
              <a:rPr lang="nb-NO" b="1" dirty="0"/>
              <a:t>forvente</a:t>
            </a:r>
            <a:r>
              <a:rPr lang="nb-NO" dirty="0"/>
              <a:t> et gitt nivå i hovedøvelsen.</a:t>
            </a:r>
          </a:p>
          <a:p>
            <a:r>
              <a:rPr lang="nb-NO" dirty="0"/>
              <a:t>Arbeidskrav </a:t>
            </a:r>
            <a:r>
              <a:rPr lang="en-US" dirty="0"/>
              <a:t>≠ </a:t>
            </a:r>
            <a:r>
              <a:rPr lang="en-US" dirty="0" err="1"/>
              <a:t>Minstekrav</a:t>
            </a:r>
            <a:r>
              <a:rPr lang="en-US" dirty="0"/>
              <a:t>.</a:t>
            </a:r>
            <a:endParaRPr lang="nb-NO" dirty="0"/>
          </a:p>
          <a:p>
            <a:r>
              <a:rPr lang="nb-NO" dirty="0"/>
              <a:t>Arbeidskrav = Utviklingstrapp.</a:t>
            </a:r>
          </a:p>
          <a:p>
            <a:r>
              <a:rPr lang="nb-NO" dirty="0"/>
              <a:t>A</a:t>
            </a:r>
            <a:r>
              <a:rPr lang="en-US" dirty="0" err="1"/>
              <a:t>rbeidskrav</a:t>
            </a:r>
            <a:r>
              <a:rPr lang="en-US" dirty="0"/>
              <a:t> ≠ </a:t>
            </a:r>
            <a:r>
              <a:rPr lang="en-US" dirty="0" err="1"/>
              <a:t>Utøverspesifikt</a:t>
            </a:r>
            <a:r>
              <a:rPr lang="en-US" dirty="0"/>
              <a:t> </a:t>
            </a:r>
            <a:r>
              <a:rPr lang="en-US" dirty="0" err="1"/>
              <a:t>krav</a:t>
            </a:r>
            <a:r>
              <a:rPr lang="en-US" dirty="0"/>
              <a:t>.</a:t>
            </a:r>
            <a:endParaRPr lang="nb-NO" dirty="0"/>
          </a:p>
        </p:txBody>
      </p:sp>
      <p:sp>
        <p:nvSpPr>
          <p:cNvPr id="6" name="Date Placeholder 5">
            <a:extLst>
              <a:ext uri="{FF2B5EF4-FFF2-40B4-BE49-F238E27FC236}">
                <a16:creationId xmlns:a16="http://schemas.microsoft.com/office/drawing/2014/main" id="{7184AFDF-809C-4509-988B-B95C27A64E1D}"/>
              </a:ext>
            </a:extLst>
          </p:cNvPr>
          <p:cNvSpPr>
            <a:spLocks noGrp="1"/>
          </p:cNvSpPr>
          <p:nvPr>
            <p:ph type="dt" sz="half" idx="10"/>
          </p:nvPr>
        </p:nvSpPr>
        <p:spPr/>
        <p:txBody>
          <a:bodyPr/>
          <a:lstStyle/>
          <a:p>
            <a:r>
              <a:rPr lang="en-US"/>
              <a:t>02/11/2018</a:t>
            </a:r>
            <a:endParaRPr lang="en-US" dirty="0"/>
          </a:p>
        </p:txBody>
      </p:sp>
      <p:sp>
        <p:nvSpPr>
          <p:cNvPr id="7" name="Footer Placeholder 6">
            <a:extLst>
              <a:ext uri="{FF2B5EF4-FFF2-40B4-BE49-F238E27FC236}">
                <a16:creationId xmlns:a16="http://schemas.microsoft.com/office/drawing/2014/main" id="{F73238EB-6A67-48D4-AF29-052E8581EF0F}"/>
              </a:ext>
            </a:extLst>
          </p:cNvPr>
          <p:cNvSpPr>
            <a:spLocks noGrp="1"/>
          </p:cNvSpPr>
          <p:nvPr>
            <p:ph type="ftr" sz="quarter" idx="11"/>
          </p:nvPr>
        </p:nvSpPr>
        <p:spPr/>
        <p:txBody>
          <a:bodyPr/>
          <a:lstStyle/>
          <a:p>
            <a:r>
              <a:rPr lang="nb-NO"/>
              <a:t>Magnus R. Aunevik-Berntsen</a:t>
            </a:r>
            <a:endParaRPr lang="en-US" dirty="0"/>
          </a:p>
        </p:txBody>
      </p:sp>
    </p:spTree>
    <p:extLst>
      <p:ext uri="{BB962C8B-B14F-4D97-AF65-F5344CB8AC3E}">
        <p14:creationId xmlns:p14="http://schemas.microsoft.com/office/powerpoint/2010/main" val="21778599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F5A251-213A-47B2-A378-FD455A4B834D}"/>
              </a:ext>
            </a:extLst>
          </p:cNvPr>
          <p:cNvSpPr>
            <a:spLocks noGrp="1"/>
          </p:cNvSpPr>
          <p:nvPr>
            <p:ph type="title"/>
          </p:nvPr>
        </p:nvSpPr>
        <p:spPr/>
        <p:txBody>
          <a:bodyPr/>
          <a:lstStyle/>
          <a:p>
            <a:r>
              <a:rPr lang="nb-NO" dirty="0"/>
              <a:t>Hvorfor er arbeidskrav relevant?</a:t>
            </a:r>
            <a:endParaRPr lang="en-US" dirty="0"/>
          </a:p>
        </p:txBody>
      </p:sp>
      <p:sp>
        <p:nvSpPr>
          <p:cNvPr id="3" name="Content Placeholder 2">
            <a:extLst>
              <a:ext uri="{FF2B5EF4-FFF2-40B4-BE49-F238E27FC236}">
                <a16:creationId xmlns:a16="http://schemas.microsoft.com/office/drawing/2014/main" id="{9338B172-9FBA-4A52-A9B1-8235BF02D674}"/>
              </a:ext>
            </a:extLst>
          </p:cNvPr>
          <p:cNvSpPr>
            <a:spLocks noGrp="1"/>
          </p:cNvSpPr>
          <p:nvPr>
            <p:ph idx="1"/>
          </p:nvPr>
        </p:nvSpPr>
        <p:spPr/>
        <p:txBody>
          <a:bodyPr>
            <a:normAutofit fontScale="85000" lnSpcReduction="20000"/>
          </a:bodyPr>
          <a:lstStyle/>
          <a:p>
            <a:r>
              <a:rPr lang="nb-NO" dirty="0"/>
              <a:t>Benchmark for tester</a:t>
            </a:r>
          </a:p>
          <a:p>
            <a:r>
              <a:rPr lang="nb-NO" dirty="0"/>
              <a:t>Grunnlag for evaluering</a:t>
            </a:r>
          </a:p>
          <a:p>
            <a:pPr marL="914400" lvl="1" indent="-457200">
              <a:buFont typeface="+mj-lt"/>
              <a:buAutoNum type="arabicPeriod"/>
            </a:pPr>
            <a:r>
              <a:rPr lang="nb-NO" dirty="0"/>
              <a:t>Evaluere egne styrker og svakheter. (Styrke, Eksplosivitet, Teknikk)</a:t>
            </a:r>
          </a:p>
          <a:p>
            <a:pPr marL="914400" lvl="1" indent="-457200">
              <a:buFont typeface="+mj-lt"/>
              <a:buAutoNum type="arabicPeriod"/>
            </a:pPr>
            <a:r>
              <a:rPr lang="nb-NO" dirty="0"/>
              <a:t>Identifisere hvilke områder vi MÅ forbedre for å nå neste nivå.</a:t>
            </a:r>
          </a:p>
          <a:p>
            <a:r>
              <a:rPr lang="nb-NO" dirty="0"/>
              <a:t>Styre forventninger</a:t>
            </a:r>
          </a:p>
          <a:p>
            <a:pPr lvl="1"/>
            <a:r>
              <a:rPr lang="nb-NO" dirty="0"/>
              <a:t>Er målene vi har satt oss realistiske, og er målene til fremgang i hovedøvelsen i overenstemmelse med målene for fysisk (og teknisk) fremgang?</a:t>
            </a:r>
          </a:p>
          <a:p>
            <a:pPr lvl="1"/>
            <a:r>
              <a:rPr lang="nb-NO" dirty="0"/>
              <a:t>Mange utøvere i overgangsfasen fra ungdom til junior har lett for å forvente hårete fremgang i hovedøvelsen, uten å innse hva det faktisk vil kreve av fysisk fremgang. Bruk av arbeidskrav og kapasitetsanalyse kan bidra til å gi utøverne et realistisk forventningsbilde.</a:t>
            </a:r>
          </a:p>
          <a:p>
            <a:r>
              <a:rPr lang="nb-NO" dirty="0"/>
              <a:t>Tilrettelegging av utøverspesifikt treningsprogram</a:t>
            </a:r>
          </a:p>
          <a:p>
            <a:pPr lvl="1"/>
            <a:r>
              <a:rPr lang="nb-NO" dirty="0"/>
              <a:t>En analyse av utøverens styrker og svakheter relativt til hva som forventes i øvelsen muliggjør utviklingen av utøverspesifikke treningsprogrammer.</a:t>
            </a:r>
          </a:p>
        </p:txBody>
      </p:sp>
      <p:sp>
        <p:nvSpPr>
          <p:cNvPr id="4" name="Date Placeholder 3">
            <a:extLst>
              <a:ext uri="{FF2B5EF4-FFF2-40B4-BE49-F238E27FC236}">
                <a16:creationId xmlns:a16="http://schemas.microsoft.com/office/drawing/2014/main" id="{E575D5D5-9395-4758-8B3F-ED6629512546}"/>
              </a:ext>
            </a:extLst>
          </p:cNvPr>
          <p:cNvSpPr>
            <a:spLocks noGrp="1"/>
          </p:cNvSpPr>
          <p:nvPr>
            <p:ph type="dt" sz="half" idx="10"/>
          </p:nvPr>
        </p:nvSpPr>
        <p:spPr/>
        <p:txBody>
          <a:bodyPr/>
          <a:lstStyle/>
          <a:p>
            <a:r>
              <a:rPr lang="en-US"/>
              <a:t>02/11/2018</a:t>
            </a:r>
            <a:endParaRPr lang="en-US" dirty="0"/>
          </a:p>
        </p:txBody>
      </p:sp>
      <p:sp>
        <p:nvSpPr>
          <p:cNvPr id="5" name="Footer Placeholder 4">
            <a:extLst>
              <a:ext uri="{FF2B5EF4-FFF2-40B4-BE49-F238E27FC236}">
                <a16:creationId xmlns:a16="http://schemas.microsoft.com/office/drawing/2014/main" id="{3CC50895-D75C-4437-96FF-5BC7407C648E}"/>
              </a:ext>
            </a:extLst>
          </p:cNvPr>
          <p:cNvSpPr>
            <a:spLocks noGrp="1"/>
          </p:cNvSpPr>
          <p:nvPr>
            <p:ph type="ftr" sz="quarter" idx="11"/>
          </p:nvPr>
        </p:nvSpPr>
        <p:spPr/>
        <p:txBody>
          <a:bodyPr/>
          <a:lstStyle/>
          <a:p>
            <a:r>
              <a:rPr lang="nb-NO"/>
              <a:t>Magnus R. Aunevik-Berntsen</a:t>
            </a:r>
            <a:endParaRPr lang="en-US" dirty="0"/>
          </a:p>
        </p:txBody>
      </p:sp>
    </p:spTree>
    <p:extLst>
      <p:ext uri="{BB962C8B-B14F-4D97-AF65-F5344CB8AC3E}">
        <p14:creationId xmlns:p14="http://schemas.microsoft.com/office/powerpoint/2010/main" val="1716068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337961-7DCC-421B-BC80-009A6B19AE14}"/>
              </a:ext>
            </a:extLst>
          </p:cNvPr>
          <p:cNvSpPr>
            <a:spLocks noGrp="1"/>
          </p:cNvSpPr>
          <p:nvPr>
            <p:ph type="title"/>
          </p:nvPr>
        </p:nvSpPr>
        <p:spPr/>
        <p:txBody>
          <a:bodyPr/>
          <a:lstStyle/>
          <a:p>
            <a:r>
              <a:rPr lang="nb-NO" dirty="0"/>
              <a:t>Arbeidskravenes presisjon</a:t>
            </a:r>
            <a:endParaRPr lang="en-US" dirty="0"/>
          </a:p>
        </p:txBody>
      </p:sp>
      <p:sp>
        <p:nvSpPr>
          <p:cNvPr id="3" name="Content Placeholder 2">
            <a:extLst>
              <a:ext uri="{FF2B5EF4-FFF2-40B4-BE49-F238E27FC236}">
                <a16:creationId xmlns:a16="http://schemas.microsoft.com/office/drawing/2014/main" id="{C8C0F883-9B12-4653-A1BB-1ECA3364C99E}"/>
              </a:ext>
            </a:extLst>
          </p:cNvPr>
          <p:cNvSpPr>
            <a:spLocks noGrp="1"/>
          </p:cNvSpPr>
          <p:nvPr>
            <p:ph idx="1"/>
          </p:nvPr>
        </p:nvSpPr>
        <p:spPr/>
        <p:txBody>
          <a:bodyPr>
            <a:normAutofit/>
          </a:bodyPr>
          <a:lstStyle/>
          <a:p>
            <a:r>
              <a:rPr lang="nb-NO" dirty="0"/>
              <a:t>Når arbeidskrav diskuteres blir det ofte sagt at arbeidskrav er veldig upresise og at det er STORE individuelle forskjeller. </a:t>
            </a:r>
          </a:p>
          <a:p>
            <a:r>
              <a:rPr lang="nb-NO" dirty="0"/>
              <a:t>For å analysere arbeidskravenes presisjon nærmere har jeg hentet frem resultatene av en analyse jeg gjorde før trenerseminaret i 2016 hvor jeg samlet inn resultatene til over 80 manlige diskoskastere.</a:t>
            </a:r>
          </a:p>
          <a:p>
            <a:r>
              <a:rPr lang="nb-NO" dirty="0"/>
              <a:t>Følgende slides vurderer antallet utøvere som er «i tråd med forventningene» gitt arbeidskravet i øvelsen, og de som «bryter» med forventningene.</a:t>
            </a:r>
            <a:endParaRPr lang="en-US" dirty="0"/>
          </a:p>
        </p:txBody>
      </p:sp>
      <p:sp>
        <p:nvSpPr>
          <p:cNvPr id="4" name="Date Placeholder 3">
            <a:extLst>
              <a:ext uri="{FF2B5EF4-FFF2-40B4-BE49-F238E27FC236}">
                <a16:creationId xmlns:a16="http://schemas.microsoft.com/office/drawing/2014/main" id="{75D6CE88-C7CB-4E87-AB4F-2ACA3588A94E}"/>
              </a:ext>
            </a:extLst>
          </p:cNvPr>
          <p:cNvSpPr>
            <a:spLocks noGrp="1"/>
          </p:cNvSpPr>
          <p:nvPr>
            <p:ph type="dt" sz="half" idx="10"/>
          </p:nvPr>
        </p:nvSpPr>
        <p:spPr/>
        <p:txBody>
          <a:bodyPr/>
          <a:lstStyle/>
          <a:p>
            <a:r>
              <a:rPr lang="en-US"/>
              <a:t>02/11/2018</a:t>
            </a:r>
            <a:endParaRPr lang="en-US" dirty="0"/>
          </a:p>
        </p:txBody>
      </p:sp>
      <p:sp>
        <p:nvSpPr>
          <p:cNvPr id="5" name="Footer Placeholder 4">
            <a:extLst>
              <a:ext uri="{FF2B5EF4-FFF2-40B4-BE49-F238E27FC236}">
                <a16:creationId xmlns:a16="http://schemas.microsoft.com/office/drawing/2014/main" id="{C754EF6F-445B-49AB-B88A-2ED1DDADA544}"/>
              </a:ext>
            </a:extLst>
          </p:cNvPr>
          <p:cNvSpPr>
            <a:spLocks noGrp="1"/>
          </p:cNvSpPr>
          <p:nvPr>
            <p:ph type="ftr" sz="quarter" idx="11"/>
          </p:nvPr>
        </p:nvSpPr>
        <p:spPr/>
        <p:txBody>
          <a:bodyPr/>
          <a:lstStyle/>
          <a:p>
            <a:r>
              <a:rPr lang="nb-NO"/>
              <a:t>Magnus R. Aunevik-Berntsen</a:t>
            </a:r>
            <a:endParaRPr lang="en-US" dirty="0"/>
          </a:p>
        </p:txBody>
      </p:sp>
    </p:spTree>
    <p:extLst>
      <p:ext uri="{BB962C8B-B14F-4D97-AF65-F5344CB8AC3E}">
        <p14:creationId xmlns:p14="http://schemas.microsoft.com/office/powerpoint/2010/main" val="21712282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855C51-2BBC-4195-A0B8-942CAB20CE39}"/>
              </a:ext>
            </a:extLst>
          </p:cNvPr>
          <p:cNvSpPr>
            <a:spLocks noGrp="1"/>
          </p:cNvSpPr>
          <p:nvPr>
            <p:ph type="title"/>
          </p:nvPr>
        </p:nvSpPr>
        <p:spPr>
          <a:xfrm>
            <a:off x="807117" y="373917"/>
            <a:ext cx="10955694" cy="1325563"/>
          </a:xfrm>
        </p:spPr>
        <p:txBody>
          <a:bodyPr>
            <a:normAutofit/>
          </a:bodyPr>
          <a:lstStyle/>
          <a:p>
            <a:r>
              <a:rPr lang="nb-NO" dirty="0"/>
              <a:t>Arbeidskravenes presisjon: Diskos og benkpress</a:t>
            </a:r>
            <a:endParaRPr lang="en-US" dirty="0"/>
          </a:p>
        </p:txBody>
      </p:sp>
      <p:pic>
        <p:nvPicPr>
          <p:cNvPr id="4" name="Bilde 9">
            <a:extLst>
              <a:ext uri="{FF2B5EF4-FFF2-40B4-BE49-F238E27FC236}">
                <a16:creationId xmlns:a16="http://schemas.microsoft.com/office/drawing/2014/main" id="{6141806C-462F-4D57-9AC3-DC5EA68C2E2F}"/>
              </a:ext>
            </a:extLst>
          </p:cNvPr>
          <p:cNvPicPr>
            <a:picLocks noChangeAspect="1"/>
          </p:cNvPicPr>
          <p:nvPr/>
        </p:nvPicPr>
        <p:blipFill>
          <a:blip r:embed="rId2"/>
          <a:stretch>
            <a:fillRect/>
          </a:stretch>
        </p:blipFill>
        <p:spPr>
          <a:xfrm>
            <a:off x="807117" y="1589715"/>
            <a:ext cx="7087214" cy="4793395"/>
          </a:xfrm>
          <a:prstGeom prst="rect">
            <a:avLst/>
          </a:prstGeom>
        </p:spPr>
      </p:pic>
      <p:cxnSp>
        <p:nvCxnSpPr>
          <p:cNvPr id="8" name="Straight Connector 7">
            <a:extLst>
              <a:ext uri="{FF2B5EF4-FFF2-40B4-BE49-F238E27FC236}">
                <a16:creationId xmlns:a16="http://schemas.microsoft.com/office/drawing/2014/main" id="{5FA16741-59C8-42F9-83E1-F6BDE4B18BB0}"/>
              </a:ext>
            </a:extLst>
          </p:cNvPr>
          <p:cNvCxnSpPr/>
          <p:nvPr/>
        </p:nvCxnSpPr>
        <p:spPr>
          <a:xfrm>
            <a:off x="4613945" y="2441196"/>
            <a:ext cx="0" cy="1988191"/>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B2A9555C-6A7E-43F6-B5D6-BA79A4A61105}"/>
              </a:ext>
            </a:extLst>
          </p:cNvPr>
          <p:cNvCxnSpPr>
            <a:cxnSpLocks/>
          </p:cNvCxnSpPr>
          <p:nvPr/>
        </p:nvCxnSpPr>
        <p:spPr>
          <a:xfrm>
            <a:off x="3296873" y="3246539"/>
            <a:ext cx="3632433"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12" name="TextBox 11">
            <a:extLst>
              <a:ext uri="{FF2B5EF4-FFF2-40B4-BE49-F238E27FC236}">
                <a16:creationId xmlns:a16="http://schemas.microsoft.com/office/drawing/2014/main" id="{3AA14D23-0403-491E-A4C0-6DD2B38B2239}"/>
              </a:ext>
            </a:extLst>
          </p:cNvPr>
          <p:cNvSpPr txBox="1"/>
          <p:nvPr/>
        </p:nvSpPr>
        <p:spPr>
          <a:xfrm>
            <a:off x="4049038" y="2801923"/>
            <a:ext cx="256802" cy="261610"/>
          </a:xfrm>
          <a:prstGeom prst="rect">
            <a:avLst/>
          </a:prstGeom>
          <a:noFill/>
        </p:spPr>
        <p:txBody>
          <a:bodyPr wrap="none" rtlCol="0">
            <a:spAutoFit/>
          </a:bodyPr>
          <a:lstStyle/>
          <a:p>
            <a:r>
              <a:rPr lang="nb-NO" sz="1050" dirty="0">
                <a:solidFill>
                  <a:srgbClr val="FF0000"/>
                </a:solidFill>
              </a:rPr>
              <a:t>4</a:t>
            </a:r>
            <a:endParaRPr lang="en-US" sz="1050" dirty="0">
              <a:solidFill>
                <a:srgbClr val="FF0000"/>
              </a:solidFill>
            </a:endParaRPr>
          </a:p>
        </p:txBody>
      </p:sp>
      <p:sp>
        <p:nvSpPr>
          <p:cNvPr id="13" name="TextBox 12">
            <a:extLst>
              <a:ext uri="{FF2B5EF4-FFF2-40B4-BE49-F238E27FC236}">
                <a16:creationId xmlns:a16="http://schemas.microsoft.com/office/drawing/2014/main" id="{68B0C1CD-9BB4-4910-9E43-9C5401746964}"/>
              </a:ext>
            </a:extLst>
          </p:cNvPr>
          <p:cNvSpPr txBox="1"/>
          <p:nvPr/>
        </p:nvSpPr>
        <p:spPr>
          <a:xfrm>
            <a:off x="5382228" y="3779685"/>
            <a:ext cx="253596" cy="253916"/>
          </a:xfrm>
          <a:prstGeom prst="rect">
            <a:avLst/>
          </a:prstGeom>
          <a:noFill/>
        </p:spPr>
        <p:txBody>
          <a:bodyPr wrap="none" rtlCol="0">
            <a:spAutoFit/>
          </a:bodyPr>
          <a:lstStyle/>
          <a:p>
            <a:r>
              <a:rPr lang="nb-NO" sz="1050" dirty="0">
                <a:solidFill>
                  <a:srgbClr val="FF0000"/>
                </a:solidFill>
              </a:rPr>
              <a:t>7</a:t>
            </a:r>
            <a:endParaRPr lang="en-US" sz="1050" dirty="0">
              <a:solidFill>
                <a:srgbClr val="FF0000"/>
              </a:solidFill>
            </a:endParaRPr>
          </a:p>
        </p:txBody>
      </p:sp>
      <p:sp>
        <p:nvSpPr>
          <p:cNvPr id="14" name="TextBox 13">
            <a:extLst>
              <a:ext uri="{FF2B5EF4-FFF2-40B4-BE49-F238E27FC236}">
                <a16:creationId xmlns:a16="http://schemas.microsoft.com/office/drawing/2014/main" id="{00702709-0AC0-4610-A902-C21860D51A3A}"/>
              </a:ext>
            </a:extLst>
          </p:cNvPr>
          <p:cNvSpPr txBox="1"/>
          <p:nvPr/>
        </p:nvSpPr>
        <p:spPr>
          <a:xfrm>
            <a:off x="5254974" y="2347204"/>
            <a:ext cx="322524" cy="253916"/>
          </a:xfrm>
          <a:prstGeom prst="rect">
            <a:avLst/>
          </a:prstGeom>
          <a:noFill/>
        </p:spPr>
        <p:txBody>
          <a:bodyPr wrap="none" rtlCol="0">
            <a:spAutoFit/>
          </a:bodyPr>
          <a:lstStyle/>
          <a:p>
            <a:r>
              <a:rPr lang="nb-NO" sz="1050" dirty="0">
                <a:solidFill>
                  <a:srgbClr val="FF0000"/>
                </a:solidFill>
              </a:rPr>
              <a:t>29</a:t>
            </a:r>
            <a:endParaRPr lang="en-US" sz="1050" dirty="0">
              <a:solidFill>
                <a:srgbClr val="FF0000"/>
              </a:solidFill>
            </a:endParaRPr>
          </a:p>
        </p:txBody>
      </p:sp>
      <p:sp>
        <p:nvSpPr>
          <p:cNvPr id="15" name="TextBox 14">
            <a:extLst>
              <a:ext uri="{FF2B5EF4-FFF2-40B4-BE49-F238E27FC236}">
                <a16:creationId xmlns:a16="http://schemas.microsoft.com/office/drawing/2014/main" id="{B2D7E721-3BC6-4491-939E-E96EE26B4DF9}"/>
              </a:ext>
            </a:extLst>
          </p:cNvPr>
          <p:cNvSpPr txBox="1"/>
          <p:nvPr/>
        </p:nvSpPr>
        <p:spPr>
          <a:xfrm>
            <a:off x="2801197" y="3779685"/>
            <a:ext cx="322524" cy="253916"/>
          </a:xfrm>
          <a:prstGeom prst="rect">
            <a:avLst/>
          </a:prstGeom>
          <a:noFill/>
        </p:spPr>
        <p:txBody>
          <a:bodyPr wrap="none" rtlCol="0">
            <a:spAutoFit/>
          </a:bodyPr>
          <a:lstStyle/>
          <a:p>
            <a:r>
              <a:rPr lang="nb-NO" sz="1050" dirty="0">
                <a:solidFill>
                  <a:srgbClr val="FF0000"/>
                </a:solidFill>
              </a:rPr>
              <a:t>30</a:t>
            </a:r>
            <a:endParaRPr lang="en-US" sz="1050" dirty="0">
              <a:solidFill>
                <a:srgbClr val="FF0000"/>
              </a:solidFill>
            </a:endParaRPr>
          </a:p>
        </p:txBody>
      </p:sp>
      <p:sp>
        <p:nvSpPr>
          <p:cNvPr id="17" name="TextBox 16">
            <a:extLst>
              <a:ext uri="{FF2B5EF4-FFF2-40B4-BE49-F238E27FC236}">
                <a16:creationId xmlns:a16="http://schemas.microsoft.com/office/drawing/2014/main" id="{5BF7938A-16CC-4F0D-BC67-1E69A13D5C73}"/>
              </a:ext>
            </a:extLst>
          </p:cNvPr>
          <p:cNvSpPr txBox="1"/>
          <p:nvPr/>
        </p:nvSpPr>
        <p:spPr>
          <a:xfrm>
            <a:off x="8305101" y="2038525"/>
            <a:ext cx="3187816" cy="3970318"/>
          </a:xfrm>
          <a:prstGeom prst="rect">
            <a:avLst/>
          </a:prstGeom>
          <a:noFill/>
        </p:spPr>
        <p:txBody>
          <a:bodyPr wrap="square" rtlCol="0">
            <a:spAutoFit/>
          </a:bodyPr>
          <a:lstStyle/>
          <a:p>
            <a:pPr marL="285750" indent="-285750">
              <a:buFont typeface="Arial" panose="020B0604020202020204" pitchFamily="34" charset="0"/>
              <a:buChar char="•"/>
            </a:pPr>
            <a:r>
              <a:rPr lang="nb-NO" dirty="0"/>
              <a:t>Med et arbeidskrav på 160kg for 60m i diskos får vi følgende «resultat» i en analyse av 70 mannlige diskoskastere.</a:t>
            </a:r>
          </a:p>
          <a:p>
            <a:pPr marL="285750" indent="-285750">
              <a:buFont typeface="Arial" panose="020B0604020202020204" pitchFamily="34" charset="0"/>
              <a:buChar char="•"/>
            </a:pPr>
            <a:r>
              <a:rPr lang="nb-NO" dirty="0"/>
              <a:t>59 er i tråd med forventningene gitt av arbeidskravet.</a:t>
            </a:r>
          </a:p>
          <a:p>
            <a:pPr marL="285750" indent="-285750">
              <a:buFont typeface="Arial" panose="020B0604020202020204" pitchFamily="34" charset="0"/>
              <a:buChar char="•"/>
            </a:pPr>
            <a:r>
              <a:rPr lang="nb-NO" dirty="0"/>
              <a:t>11 «bryter» med arbeidskravet.</a:t>
            </a:r>
          </a:p>
          <a:p>
            <a:pPr marL="285750" indent="-285750">
              <a:buFont typeface="Arial" panose="020B0604020202020204" pitchFamily="34" charset="0"/>
              <a:buChar char="•"/>
            </a:pPr>
            <a:r>
              <a:rPr lang="nb-NO" dirty="0"/>
              <a:t>Kun 4 av 70 oppnådde resultat over 60m med mindre enn 160kg benkpress.</a:t>
            </a:r>
            <a:endParaRPr lang="en-US" dirty="0"/>
          </a:p>
        </p:txBody>
      </p:sp>
      <p:sp>
        <p:nvSpPr>
          <p:cNvPr id="18" name="Date Placeholder 17">
            <a:extLst>
              <a:ext uri="{FF2B5EF4-FFF2-40B4-BE49-F238E27FC236}">
                <a16:creationId xmlns:a16="http://schemas.microsoft.com/office/drawing/2014/main" id="{D086F0AB-21A9-468E-B332-B1496A53A268}"/>
              </a:ext>
            </a:extLst>
          </p:cNvPr>
          <p:cNvSpPr>
            <a:spLocks noGrp="1"/>
          </p:cNvSpPr>
          <p:nvPr>
            <p:ph type="dt" sz="half" idx="10"/>
          </p:nvPr>
        </p:nvSpPr>
        <p:spPr/>
        <p:txBody>
          <a:bodyPr/>
          <a:lstStyle/>
          <a:p>
            <a:r>
              <a:rPr lang="en-US"/>
              <a:t>02/11/2018</a:t>
            </a:r>
            <a:endParaRPr lang="en-US" dirty="0"/>
          </a:p>
        </p:txBody>
      </p:sp>
      <p:sp>
        <p:nvSpPr>
          <p:cNvPr id="19" name="Footer Placeholder 18">
            <a:extLst>
              <a:ext uri="{FF2B5EF4-FFF2-40B4-BE49-F238E27FC236}">
                <a16:creationId xmlns:a16="http://schemas.microsoft.com/office/drawing/2014/main" id="{C7976ECC-664C-4F4F-9595-F99503AB576B}"/>
              </a:ext>
            </a:extLst>
          </p:cNvPr>
          <p:cNvSpPr>
            <a:spLocks noGrp="1"/>
          </p:cNvSpPr>
          <p:nvPr>
            <p:ph type="ftr" sz="quarter" idx="11"/>
          </p:nvPr>
        </p:nvSpPr>
        <p:spPr/>
        <p:txBody>
          <a:bodyPr/>
          <a:lstStyle/>
          <a:p>
            <a:r>
              <a:rPr lang="nb-NO"/>
              <a:t>Magnus R. Aunevik-Berntsen</a:t>
            </a:r>
            <a:endParaRPr lang="en-US" dirty="0"/>
          </a:p>
        </p:txBody>
      </p:sp>
    </p:spTree>
    <p:extLst>
      <p:ext uri="{BB962C8B-B14F-4D97-AF65-F5344CB8AC3E}">
        <p14:creationId xmlns:p14="http://schemas.microsoft.com/office/powerpoint/2010/main" val="42664108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8374A7-9058-495C-828C-2B39F82D082A}"/>
              </a:ext>
            </a:extLst>
          </p:cNvPr>
          <p:cNvSpPr>
            <a:spLocks noGrp="1"/>
          </p:cNvSpPr>
          <p:nvPr>
            <p:ph type="title"/>
          </p:nvPr>
        </p:nvSpPr>
        <p:spPr>
          <a:xfrm>
            <a:off x="1076500" y="408815"/>
            <a:ext cx="10018713" cy="1752599"/>
          </a:xfrm>
        </p:spPr>
        <p:txBody>
          <a:bodyPr>
            <a:normAutofit/>
          </a:bodyPr>
          <a:lstStyle/>
          <a:p>
            <a:r>
              <a:rPr lang="nb-NO" sz="4000" dirty="0"/>
              <a:t>Arbeidskravenes presisjon: Diskos og knebøy</a:t>
            </a:r>
            <a:endParaRPr lang="en-US" sz="4000" dirty="0"/>
          </a:p>
        </p:txBody>
      </p:sp>
      <p:pic>
        <p:nvPicPr>
          <p:cNvPr id="4" name="Bilde 3">
            <a:extLst>
              <a:ext uri="{FF2B5EF4-FFF2-40B4-BE49-F238E27FC236}">
                <a16:creationId xmlns:a16="http://schemas.microsoft.com/office/drawing/2014/main" id="{D58E16CF-4E84-4144-916F-218A9334C547}"/>
              </a:ext>
            </a:extLst>
          </p:cNvPr>
          <p:cNvPicPr>
            <a:picLocks noChangeAspect="1"/>
          </p:cNvPicPr>
          <p:nvPr/>
        </p:nvPicPr>
        <p:blipFill>
          <a:blip r:embed="rId2"/>
          <a:stretch>
            <a:fillRect/>
          </a:stretch>
        </p:blipFill>
        <p:spPr>
          <a:xfrm>
            <a:off x="918620" y="1473573"/>
            <a:ext cx="7087214" cy="4793395"/>
          </a:xfrm>
          <a:prstGeom prst="rect">
            <a:avLst/>
          </a:prstGeom>
        </p:spPr>
      </p:pic>
      <p:cxnSp>
        <p:nvCxnSpPr>
          <p:cNvPr id="5" name="Straight Connector 4">
            <a:extLst>
              <a:ext uri="{FF2B5EF4-FFF2-40B4-BE49-F238E27FC236}">
                <a16:creationId xmlns:a16="http://schemas.microsoft.com/office/drawing/2014/main" id="{7A357EDE-A387-4912-97CD-25F579E22CD8}"/>
              </a:ext>
            </a:extLst>
          </p:cNvPr>
          <p:cNvCxnSpPr/>
          <p:nvPr/>
        </p:nvCxnSpPr>
        <p:spPr>
          <a:xfrm>
            <a:off x="4545300" y="2231257"/>
            <a:ext cx="0" cy="1988191"/>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 name="Straight Connector 5">
            <a:extLst>
              <a:ext uri="{FF2B5EF4-FFF2-40B4-BE49-F238E27FC236}">
                <a16:creationId xmlns:a16="http://schemas.microsoft.com/office/drawing/2014/main" id="{0596F2DE-83C7-4CC5-BDDF-500BBA25DF9A}"/>
              </a:ext>
            </a:extLst>
          </p:cNvPr>
          <p:cNvCxnSpPr>
            <a:cxnSpLocks/>
          </p:cNvCxnSpPr>
          <p:nvPr/>
        </p:nvCxnSpPr>
        <p:spPr>
          <a:xfrm>
            <a:off x="3228228" y="3027269"/>
            <a:ext cx="3632433"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7" name="TextBox 6">
            <a:extLst>
              <a:ext uri="{FF2B5EF4-FFF2-40B4-BE49-F238E27FC236}">
                <a16:creationId xmlns:a16="http://schemas.microsoft.com/office/drawing/2014/main" id="{458BF383-7DEB-47D4-BB1C-7A2940185ED2}"/>
              </a:ext>
            </a:extLst>
          </p:cNvPr>
          <p:cNvSpPr txBox="1"/>
          <p:nvPr/>
        </p:nvSpPr>
        <p:spPr>
          <a:xfrm>
            <a:off x="3414557" y="2730905"/>
            <a:ext cx="253596" cy="253916"/>
          </a:xfrm>
          <a:prstGeom prst="rect">
            <a:avLst/>
          </a:prstGeom>
          <a:noFill/>
        </p:spPr>
        <p:txBody>
          <a:bodyPr wrap="none" rtlCol="0">
            <a:spAutoFit/>
          </a:bodyPr>
          <a:lstStyle/>
          <a:p>
            <a:r>
              <a:rPr lang="nb-NO" sz="1050" dirty="0">
                <a:solidFill>
                  <a:srgbClr val="FF0000"/>
                </a:solidFill>
              </a:rPr>
              <a:t>3</a:t>
            </a:r>
            <a:endParaRPr lang="en-US" sz="1050" dirty="0">
              <a:solidFill>
                <a:srgbClr val="FF0000"/>
              </a:solidFill>
            </a:endParaRPr>
          </a:p>
        </p:txBody>
      </p:sp>
      <p:sp>
        <p:nvSpPr>
          <p:cNvPr id="8" name="TextBox 7">
            <a:extLst>
              <a:ext uri="{FF2B5EF4-FFF2-40B4-BE49-F238E27FC236}">
                <a16:creationId xmlns:a16="http://schemas.microsoft.com/office/drawing/2014/main" id="{39EC6CA9-0D11-4530-8259-F856DB7BB022}"/>
              </a:ext>
            </a:extLst>
          </p:cNvPr>
          <p:cNvSpPr txBox="1"/>
          <p:nvPr/>
        </p:nvSpPr>
        <p:spPr>
          <a:xfrm>
            <a:off x="5073020" y="2332899"/>
            <a:ext cx="322524" cy="253916"/>
          </a:xfrm>
          <a:prstGeom prst="rect">
            <a:avLst/>
          </a:prstGeom>
          <a:noFill/>
        </p:spPr>
        <p:txBody>
          <a:bodyPr wrap="none" rtlCol="0">
            <a:spAutoFit/>
          </a:bodyPr>
          <a:lstStyle/>
          <a:p>
            <a:r>
              <a:rPr lang="nb-NO" sz="1050" dirty="0">
                <a:solidFill>
                  <a:srgbClr val="FF0000"/>
                </a:solidFill>
              </a:rPr>
              <a:t>27</a:t>
            </a:r>
            <a:endParaRPr lang="en-US" sz="1050" dirty="0">
              <a:solidFill>
                <a:srgbClr val="FF0000"/>
              </a:solidFill>
            </a:endParaRPr>
          </a:p>
        </p:txBody>
      </p:sp>
      <p:sp>
        <p:nvSpPr>
          <p:cNvPr id="9" name="TextBox 8">
            <a:extLst>
              <a:ext uri="{FF2B5EF4-FFF2-40B4-BE49-F238E27FC236}">
                <a16:creationId xmlns:a16="http://schemas.microsoft.com/office/drawing/2014/main" id="{6E9A4E71-3288-4B53-8E38-5ACEE47AD93E}"/>
              </a:ext>
            </a:extLst>
          </p:cNvPr>
          <p:cNvSpPr txBox="1"/>
          <p:nvPr/>
        </p:nvSpPr>
        <p:spPr>
          <a:xfrm>
            <a:off x="3160961" y="4069568"/>
            <a:ext cx="322524" cy="253916"/>
          </a:xfrm>
          <a:prstGeom prst="rect">
            <a:avLst/>
          </a:prstGeom>
          <a:noFill/>
        </p:spPr>
        <p:txBody>
          <a:bodyPr wrap="none" rtlCol="0">
            <a:spAutoFit/>
          </a:bodyPr>
          <a:lstStyle/>
          <a:p>
            <a:r>
              <a:rPr lang="nb-NO" sz="1050" dirty="0">
                <a:solidFill>
                  <a:srgbClr val="FF0000"/>
                </a:solidFill>
              </a:rPr>
              <a:t>29</a:t>
            </a:r>
            <a:endParaRPr lang="en-US" sz="1050" dirty="0">
              <a:solidFill>
                <a:srgbClr val="FF0000"/>
              </a:solidFill>
            </a:endParaRPr>
          </a:p>
        </p:txBody>
      </p:sp>
      <p:sp>
        <p:nvSpPr>
          <p:cNvPr id="10" name="TextBox 9">
            <a:extLst>
              <a:ext uri="{FF2B5EF4-FFF2-40B4-BE49-F238E27FC236}">
                <a16:creationId xmlns:a16="http://schemas.microsoft.com/office/drawing/2014/main" id="{EC529199-7E20-40A6-9F1C-737DA1BCD55A}"/>
              </a:ext>
            </a:extLst>
          </p:cNvPr>
          <p:cNvSpPr txBox="1"/>
          <p:nvPr/>
        </p:nvSpPr>
        <p:spPr>
          <a:xfrm>
            <a:off x="4870604" y="4194132"/>
            <a:ext cx="253596" cy="253916"/>
          </a:xfrm>
          <a:prstGeom prst="rect">
            <a:avLst/>
          </a:prstGeom>
          <a:noFill/>
        </p:spPr>
        <p:txBody>
          <a:bodyPr wrap="none" rtlCol="0">
            <a:spAutoFit/>
          </a:bodyPr>
          <a:lstStyle/>
          <a:p>
            <a:r>
              <a:rPr lang="nb-NO" sz="1050" dirty="0">
                <a:solidFill>
                  <a:srgbClr val="FF0000"/>
                </a:solidFill>
              </a:rPr>
              <a:t>8</a:t>
            </a:r>
            <a:endParaRPr lang="en-US" sz="1050" dirty="0">
              <a:solidFill>
                <a:srgbClr val="FF0000"/>
              </a:solidFill>
            </a:endParaRPr>
          </a:p>
        </p:txBody>
      </p:sp>
      <p:sp>
        <p:nvSpPr>
          <p:cNvPr id="11" name="Rectangle 10">
            <a:extLst>
              <a:ext uri="{FF2B5EF4-FFF2-40B4-BE49-F238E27FC236}">
                <a16:creationId xmlns:a16="http://schemas.microsoft.com/office/drawing/2014/main" id="{F8B8EE39-8111-46D1-9181-7898845E446F}"/>
              </a:ext>
            </a:extLst>
          </p:cNvPr>
          <p:cNvSpPr/>
          <p:nvPr/>
        </p:nvSpPr>
        <p:spPr>
          <a:xfrm>
            <a:off x="8551295" y="1438243"/>
            <a:ext cx="3452373" cy="2585323"/>
          </a:xfrm>
          <a:prstGeom prst="rect">
            <a:avLst/>
          </a:prstGeom>
        </p:spPr>
        <p:txBody>
          <a:bodyPr wrap="square">
            <a:spAutoFit/>
          </a:bodyPr>
          <a:lstStyle/>
          <a:p>
            <a:pPr marL="285750" indent="-285750">
              <a:buFont typeface="Arial" panose="020B0604020202020204" pitchFamily="34" charset="0"/>
              <a:buChar char="•"/>
            </a:pPr>
            <a:r>
              <a:rPr lang="nb-NO" dirty="0"/>
              <a:t>Med et arbeidskrav på 215kg for 60m i diskos får vi følgende «resultat» i en analyse av 67 mannlige diskoskastere.</a:t>
            </a:r>
          </a:p>
          <a:p>
            <a:pPr marL="285750" indent="-285750">
              <a:buFont typeface="Arial" panose="020B0604020202020204" pitchFamily="34" charset="0"/>
              <a:buChar char="•"/>
            </a:pPr>
            <a:r>
              <a:rPr lang="nb-NO" dirty="0"/>
              <a:t>56 er i tråd med forventningene gitt av arbeidskravet.</a:t>
            </a:r>
          </a:p>
          <a:p>
            <a:pPr marL="285750" indent="-285750">
              <a:buFont typeface="Arial" panose="020B0604020202020204" pitchFamily="34" charset="0"/>
              <a:buChar char="•"/>
            </a:pPr>
            <a:r>
              <a:rPr lang="nb-NO" dirty="0"/>
              <a:t>11 «bryter» med arbeidskravet.</a:t>
            </a:r>
          </a:p>
          <a:p>
            <a:pPr marL="285750" indent="-285750">
              <a:buFont typeface="Arial" panose="020B0604020202020204" pitchFamily="34" charset="0"/>
              <a:buChar char="•"/>
            </a:pPr>
            <a:r>
              <a:rPr lang="nb-NO" dirty="0"/>
              <a:t>Kun 3 klarte å kaste over 60m med under 215kg knebøy.</a:t>
            </a:r>
            <a:endParaRPr lang="en-US" dirty="0"/>
          </a:p>
        </p:txBody>
      </p:sp>
      <p:sp>
        <p:nvSpPr>
          <p:cNvPr id="14" name="Date Placeholder 13">
            <a:extLst>
              <a:ext uri="{FF2B5EF4-FFF2-40B4-BE49-F238E27FC236}">
                <a16:creationId xmlns:a16="http://schemas.microsoft.com/office/drawing/2014/main" id="{1364CEB1-8647-4314-A229-94C705A28917}"/>
              </a:ext>
            </a:extLst>
          </p:cNvPr>
          <p:cNvSpPr>
            <a:spLocks noGrp="1"/>
          </p:cNvSpPr>
          <p:nvPr>
            <p:ph type="dt" sz="half" idx="10"/>
          </p:nvPr>
        </p:nvSpPr>
        <p:spPr/>
        <p:txBody>
          <a:bodyPr/>
          <a:lstStyle/>
          <a:p>
            <a:r>
              <a:rPr lang="en-US"/>
              <a:t>02/11/2018</a:t>
            </a:r>
            <a:endParaRPr lang="en-US" dirty="0"/>
          </a:p>
        </p:txBody>
      </p:sp>
      <p:sp>
        <p:nvSpPr>
          <p:cNvPr id="15" name="Footer Placeholder 14">
            <a:extLst>
              <a:ext uri="{FF2B5EF4-FFF2-40B4-BE49-F238E27FC236}">
                <a16:creationId xmlns:a16="http://schemas.microsoft.com/office/drawing/2014/main" id="{11351C74-C815-4DD1-B852-89205F1E4FDE}"/>
              </a:ext>
            </a:extLst>
          </p:cNvPr>
          <p:cNvSpPr>
            <a:spLocks noGrp="1"/>
          </p:cNvSpPr>
          <p:nvPr>
            <p:ph type="ftr" sz="quarter" idx="11"/>
          </p:nvPr>
        </p:nvSpPr>
        <p:spPr/>
        <p:txBody>
          <a:bodyPr/>
          <a:lstStyle/>
          <a:p>
            <a:r>
              <a:rPr lang="nb-NO"/>
              <a:t>Magnus R. Aunevik-Berntsen</a:t>
            </a:r>
            <a:endParaRPr lang="en-US" dirty="0"/>
          </a:p>
        </p:txBody>
      </p:sp>
    </p:spTree>
    <p:extLst>
      <p:ext uri="{BB962C8B-B14F-4D97-AF65-F5344CB8AC3E}">
        <p14:creationId xmlns:p14="http://schemas.microsoft.com/office/powerpoint/2010/main" val="3048187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Bilde 8">
            <a:extLst>
              <a:ext uri="{FF2B5EF4-FFF2-40B4-BE49-F238E27FC236}">
                <a16:creationId xmlns:a16="http://schemas.microsoft.com/office/drawing/2014/main" id="{26E6E531-E64C-4217-9FFC-2D1822C55B90}"/>
              </a:ext>
            </a:extLst>
          </p:cNvPr>
          <p:cNvPicPr>
            <a:picLocks noChangeAspect="1"/>
          </p:cNvPicPr>
          <p:nvPr/>
        </p:nvPicPr>
        <p:blipFill>
          <a:blip r:embed="rId2"/>
          <a:stretch>
            <a:fillRect/>
          </a:stretch>
        </p:blipFill>
        <p:spPr>
          <a:xfrm>
            <a:off x="957754" y="1634993"/>
            <a:ext cx="7087214" cy="4793395"/>
          </a:xfrm>
          <a:prstGeom prst="rect">
            <a:avLst/>
          </a:prstGeom>
        </p:spPr>
      </p:pic>
      <p:sp>
        <p:nvSpPr>
          <p:cNvPr id="2" name="Title 1">
            <a:extLst>
              <a:ext uri="{FF2B5EF4-FFF2-40B4-BE49-F238E27FC236}">
                <a16:creationId xmlns:a16="http://schemas.microsoft.com/office/drawing/2014/main" id="{6D8374A7-9058-495C-828C-2B39F82D082A}"/>
              </a:ext>
            </a:extLst>
          </p:cNvPr>
          <p:cNvSpPr>
            <a:spLocks noGrp="1"/>
          </p:cNvSpPr>
          <p:nvPr>
            <p:ph type="title"/>
          </p:nvPr>
        </p:nvSpPr>
        <p:spPr>
          <a:xfrm>
            <a:off x="879172" y="224985"/>
            <a:ext cx="9601200" cy="1485900"/>
          </a:xfrm>
        </p:spPr>
        <p:txBody>
          <a:bodyPr>
            <a:normAutofit/>
          </a:bodyPr>
          <a:lstStyle/>
          <a:p>
            <a:r>
              <a:rPr lang="nb-NO" dirty="0"/>
              <a:t>Arbeidskravenes presisjon: Diskos og vending</a:t>
            </a:r>
            <a:endParaRPr lang="en-US" dirty="0"/>
          </a:p>
        </p:txBody>
      </p:sp>
      <p:cxnSp>
        <p:nvCxnSpPr>
          <p:cNvPr id="5" name="Straight Connector 4">
            <a:extLst>
              <a:ext uri="{FF2B5EF4-FFF2-40B4-BE49-F238E27FC236}">
                <a16:creationId xmlns:a16="http://schemas.microsoft.com/office/drawing/2014/main" id="{7A357EDE-A387-4912-97CD-25F579E22CD8}"/>
              </a:ext>
            </a:extLst>
          </p:cNvPr>
          <p:cNvCxnSpPr>
            <a:cxnSpLocks/>
          </p:cNvCxnSpPr>
          <p:nvPr/>
        </p:nvCxnSpPr>
        <p:spPr>
          <a:xfrm>
            <a:off x="5106137" y="2305851"/>
            <a:ext cx="0" cy="253150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 name="Straight Connector 5">
            <a:extLst>
              <a:ext uri="{FF2B5EF4-FFF2-40B4-BE49-F238E27FC236}">
                <a16:creationId xmlns:a16="http://schemas.microsoft.com/office/drawing/2014/main" id="{0596F2DE-83C7-4CC5-BDDF-500BBA25DF9A}"/>
              </a:ext>
            </a:extLst>
          </p:cNvPr>
          <p:cNvCxnSpPr>
            <a:cxnSpLocks/>
          </p:cNvCxnSpPr>
          <p:nvPr/>
        </p:nvCxnSpPr>
        <p:spPr>
          <a:xfrm>
            <a:off x="3347716" y="3299947"/>
            <a:ext cx="3632433"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7" name="TextBox 6">
            <a:extLst>
              <a:ext uri="{FF2B5EF4-FFF2-40B4-BE49-F238E27FC236}">
                <a16:creationId xmlns:a16="http://schemas.microsoft.com/office/drawing/2014/main" id="{458BF383-7DEB-47D4-BB1C-7A2940185ED2}"/>
              </a:ext>
            </a:extLst>
          </p:cNvPr>
          <p:cNvSpPr txBox="1"/>
          <p:nvPr/>
        </p:nvSpPr>
        <p:spPr>
          <a:xfrm>
            <a:off x="3593107" y="2621768"/>
            <a:ext cx="253596" cy="253916"/>
          </a:xfrm>
          <a:prstGeom prst="rect">
            <a:avLst/>
          </a:prstGeom>
          <a:noFill/>
        </p:spPr>
        <p:txBody>
          <a:bodyPr wrap="none" rtlCol="0">
            <a:spAutoFit/>
          </a:bodyPr>
          <a:lstStyle/>
          <a:p>
            <a:r>
              <a:rPr lang="nb-NO" sz="1050" dirty="0">
                <a:solidFill>
                  <a:srgbClr val="FF0000"/>
                </a:solidFill>
              </a:rPr>
              <a:t>2</a:t>
            </a:r>
            <a:endParaRPr lang="en-US" sz="1050" dirty="0">
              <a:solidFill>
                <a:srgbClr val="FF0000"/>
              </a:solidFill>
            </a:endParaRPr>
          </a:p>
        </p:txBody>
      </p:sp>
      <p:sp>
        <p:nvSpPr>
          <p:cNvPr id="8" name="TextBox 7">
            <a:extLst>
              <a:ext uri="{FF2B5EF4-FFF2-40B4-BE49-F238E27FC236}">
                <a16:creationId xmlns:a16="http://schemas.microsoft.com/office/drawing/2014/main" id="{39EC6CA9-0D11-4530-8259-F856DB7BB022}"/>
              </a:ext>
            </a:extLst>
          </p:cNvPr>
          <p:cNvSpPr txBox="1"/>
          <p:nvPr/>
        </p:nvSpPr>
        <p:spPr>
          <a:xfrm>
            <a:off x="5518510" y="2267751"/>
            <a:ext cx="322524" cy="253916"/>
          </a:xfrm>
          <a:prstGeom prst="rect">
            <a:avLst/>
          </a:prstGeom>
          <a:noFill/>
        </p:spPr>
        <p:txBody>
          <a:bodyPr wrap="none" rtlCol="0">
            <a:spAutoFit/>
          </a:bodyPr>
          <a:lstStyle/>
          <a:p>
            <a:r>
              <a:rPr lang="nb-NO" sz="1050" dirty="0">
                <a:solidFill>
                  <a:srgbClr val="FF0000"/>
                </a:solidFill>
              </a:rPr>
              <a:t>30</a:t>
            </a:r>
            <a:endParaRPr lang="en-US" sz="1050" dirty="0">
              <a:solidFill>
                <a:srgbClr val="FF0000"/>
              </a:solidFill>
            </a:endParaRPr>
          </a:p>
        </p:txBody>
      </p:sp>
      <p:sp>
        <p:nvSpPr>
          <p:cNvPr id="9" name="TextBox 8">
            <a:extLst>
              <a:ext uri="{FF2B5EF4-FFF2-40B4-BE49-F238E27FC236}">
                <a16:creationId xmlns:a16="http://schemas.microsoft.com/office/drawing/2014/main" id="{6E9A4E71-3288-4B53-8E38-5ACEE47AD93E}"/>
              </a:ext>
            </a:extLst>
          </p:cNvPr>
          <p:cNvSpPr txBox="1"/>
          <p:nvPr/>
        </p:nvSpPr>
        <p:spPr>
          <a:xfrm>
            <a:off x="3188953" y="3904733"/>
            <a:ext cx="322524" cy="253916"/>
          </a:xfrm>
          <a:prstGeom prst="rect">
            <a:avLst/>
          </a:prstGeom>
          <a:noFill/>
        </p:spPr>
        <p:txBody>
          <a:bodyPr wrap="none" rtlCol="0">
            <a:spAutoFit/>
          </a:bodyPr>
          <a:lstStyle/>
          <a:p>
            <a:r>
              <a:rPr lang="nb-NO" sz="1050" dirty="0">
                <a:solidFill>
                  <a:srgbClr val="FF0000"/>
                </a:solidFill>
              </a:rPr>
              <a:t>28</a:t>
            </a:r>
            <a:endParaRPr lang="en-US" sz="1050" dirty="0">
              <a:solidFill>
                <a:srgbClr val="FF0000"/>
              </a:solidFill>
            </a:endParaRPr>
          </a:p>
        </p:txBody>
      </p:sp>
      <p:sp>
        <p:nvSpPr>
          <p:cNvPr id="10" name="TextBox 9">
            <a:extLst>
              <a:ext uri="{FF2B5EF4-FFF2-40B4-BE49-F238E27FC236}">
                <a16:creationId xmlns:a16="http://schemas.microsoft.com/office/drawing/2014/main" id="{EC529199-7E20-40A6-9F1C-737DA1BCD55A}"/>
              </a:ext>
            </a:extLst>
          </p:cNvPr>
          <p:cNvSpPr txBox="1"/>
          <p:nvPr/>
        </p:nvSpPr>
        <p:spPr>
          <a:xfrm>
            <a:off x="5446647" y="3439652"/>
            <a:ext cx="253596" cy="253916"/>
          </a:xfrm>
          <a:prstGeom prst="rect">
            <a:avLst/>
          </a:prstGeom>
          <a:noFill/>
        </p:spPr>
        <p:txBody>
          <a:bodyPr wrap="none" rtlCol="0">
            <a:spAutoFit/>
          </a:bodyPr>
          <a:lstStyle/>
          <a:p>
            <a:r>
              <a:rPr lang="nb-NO" sz="1050" dirty="0">
                <a:solidFill>
                  <a:srgbClr val="FF0000"/>
                </a:solidFill>
              </a:rPr>
              <a:t>5</a:t>
            </a:r>
            <a:endParaRPr lang="en-US" sz="1050" dirty="0">
              <a:solidFill>
                <a:srgbClr val="FF0000"/>
              </a:solidFill>
            </a:endParaRPr>
          </a:p>
        </p:txBody>
      </p:sp>
      <p:sp>
        <p:nvSpPr>
          <p:cNvPr id="11" name="Rectangle 10">
            <a:extLst>
              <a:ext uri="{FF2B5EF4-FFF2-40B4-BE49-F238E27FC236}">
                <a16:creationId xmlns:a16="http://schemas.microsoft.com/office/drawing/2014/main" id="{F8B8EE39-8111-46D1-9181-7898845E446F}"/>
              </a:ext>
            </a:extLst>
          </p:cNvPr>
          <p:cNvSpPr/>
          <p:nvPr/>
        </p:nvSpPr>
        <p:spPr>
          <a:xfrm>
            <a:off x="8200361" y="1634993"/>
            <a:ext cx="3452373" cy="2862322"/>
          </a:xfrm>
          <a:prstGeom prst="rect">
            <a:avLst/>
          </a:prstGeom>
        </p:spPr>
        <p:txBody>
          <a:bodyPr wrap="square">
            <a:spAutoFit/>
          </a:bodyPr>
          <a:lstStyle/>
          <a:p>
            <a:pPr marL="285750" indent="-285750">
              <a:buFont typeface="Arial" panose="020B0604020202020204" pitchFamily="34" charset="0"/>
              <a:buChar char="•"/>
            </a:pPr>
            <a:r>
              <a:rPr lang="nb-NO" dirty="0"/>
              <a:t>Med et arbeidskrav på 150kg for 60m i diskos får vi følgende «resultat» i en analyse av 65 mannlige diskoskastere.</a:t>
            </a:r>
          </a:p>
          <a:p>
            <a:pPr marL="285750" indent="-285750">
              <a:buFont typeface="Arial" panose="020B0604020202020204" pitchFamily="34" charset="0"/>
              <a:buChar char="•"/>
            </a:pPr>
            <a:r>
              <a:rPr lang="nb-NO" dirty="0"/>
              <a:t>58 er i tråd med forventningene gitt av arbeidskravet.</a:t>
            </a:r>
          </a:p>
          <a:p>
            <a:pPr marL="285750" indent="-285750">
              <a:buFont typeface="Arial" panose="020B0604020202020204" pitchFamily="34" charset="0"/>
              <a:buChar char="•"/>
            </a:pPr>
            <a:r>
              <a:rPr lang="nb-NO" dirty="0"/>
              <a:t>7 «bryter» med arbeidskravet.</a:t>
            </a:r>
          </a:p>
          <a:p>
            <a:pPr marL="285750" indent="-285750">
              <a:buFont typeface="Arial" panose="020B0604020202020204" pitchFamily="34" charset="0"/>
              <a:buChar char="•"/>
            </a:pPr>
            <a:r>
              <a:rPr lang="nb-NO" dirty="0"/>
              <a:t>Kun 2 klarte å kaste over 60m i diskos med under 150kg benkpress</a:t>
            </a:r>
            <a:endParaRPr lang="en-US" dirty="0"/>
          </a:p>
        </p:txBody>
      </p:sp>
      <p:sp>
        <p:nvSpPr>
          <p:cNvPr id="3" name="Date Placeholder 2">
            <a:extLst>
              <a:ext uri="{FF2B5EF4-FFF2-40B4-BE49-F238E27FC236}">
                <a16:creationId xmlns:a16="http://schemas.microsoft.com/office/drawing/2014/main" id="{A6F035A9-B548-4290-B253-88A009BA6916}"/>
              </a:ext>
            </a:extLst>
          </p:cNvPr>
          <p:cNvSpPr>
            <a:spLocks noGrp="1"/>
          </p:cNvSpPr>
          <p:nvPr>
            <p:ph type="dt" sz="half" idx="10"/>
          </p:nvPr>
        </p:nvSpPr>
        <p:spPr/>
        <p:txBody>
          <a:bodyPr/>
          <a:lstStyle/>
          <a:p>
            <a:r>
              <a:rPr lang="en-US"/>
              <a:t>02/11/2018</a:t>
            </a:r>
            <a:endParaRPr lang="en-US" dirty="0"/>
          </a:p>
        </p:txBody>
      </p:sp>
      <p:sp>
        <p:nvSpPr>
          <p:cNvPr id="4" name="Footer Placeholder 3">
            <a:extLst>
              <a:ext uri="{FF2B5EF4-FFF2-40B4-BE49-F238E27FC236}">
                <a16:creationId xmlns:a16="http://schemas.microsoft.com/office/drawing/2014/main" id="{71F9BB9A-440D-41BA-8534-F83A018BC9D3}"/>
              </a:ext>
            </a:extLst>
          </p:cNvPr>
          <p:cNvSpPr>
            <a:spLocks noGrp="1"/>
          </p:cNvSpPr>
          <p:nvPr>
            <p:ph type="ftr" sz="quarter" idx="11"/>
          </p:nvPr>
        </p:nvSpPr>
        <p:spPr/>
        <p:txBody>
          <a:bodyPr/>
          <a:lstStyle/>
          <a:p>
            <a:r>
              <a:rPr lang="nb-NO"/>
              <a:t>Magnus R. Aunevik-Berntsen</a:t>
            </a:r>
            <a:endParaRPr lang="en-US" dirty="0"/>
          </a:p>
        </p:txBody>
      </p:sp>
    </p:spTree>
    <p:extLst>
      <p:ext uri="{BB962C8B-B14F-4D97-AF65-F5344CB8AC3E}">
        <p14:creationId xmlns:p14="http://schemas.microsoft.com/office/powerpoint/2010/main" val="1114606559"/>
      </p:ext>
    </p:extLst>
  </p:cSld>
  <p:clrMapOvr>
    <a:masterClrMapping/>
  </p:clrMapOvr>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TM10001105[[fn=Crop]]</Template>
  <TotalTime>7399</TotalTime>
  <Words>2103</Words>
  <Application>Microsoft Office PowerPoint</Application>
  <PresentationFormat>Widescreen</PresentationFormat>
  <Paragraphs>951</Paragraphs>
  <Slides>27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27</vt:i4>
      </vt:variant>
    </vt:vector>
  </HeadingPairs>
  <TitlesOfParts>
    <vt:vector size="31" baseType="lpstr">
      <vt:lpstr>Arial</vt:lpstr>
      <vt:lpstr>Calibri</vt:lpstr>
      <vt:lpstr>Franklin Gothic Book</vt:lpstr>
      <vt:lpstr>Crop</vt:lpstr>
      <vt:lpstr>Arbeidskrav og kapasitetPROFILER</vt:lpstr>
      <vt:lpstr>Tema</vt:lpstr>
      <vt:lpstr>Arbeidskrav</vt:lpstr>
      <vt:lpstr>Begrepet Arbeidskrav</vt:lpstr>
      <vt:lpstr>Hvorfor er arbeidskrav relevant?</vt:lpstr>
      <vt:lpstr>Arbeidskravenes presisjon</vt:lpstr>
      <vt:lpstr>Arbeidskravenes presisjon: Diskos og benkpress</vt:lpstr>
      <vt:lpstr>Arbeidskravenes presisjon: Diskos og knebøy</vt:lpstr>
      <vt:lpstr>Arbeidskravenes presisjon: Diskos og vending</vt:lpstr>
      <vt:lpstr>Arbeidskravenes presisjon: Konklusjon</vt:lpstr>
      <vt:lpstr>Kapasitetsprofilering</vt:lpstr>
      <vt:lpstr>Kapasitetprofilering</vt:lpstr>
      <vt:lpstr>PowerPoint Presentation</vt:lpstr>
      <vt:lpstr>PowerPoint Presentation</vt:lpstr>
      <vt:lpstr>Ola Stunes Isene</vt:lpstr>
      <vt:lpstr>Alle regler er til for å brytes</vt:lpstr>
      <vt:lpstr>PowerPoint Presentation</vt:lpstr>
      <vt:lpstr>Ressurser</vt:lpstr>
      <vt:lpstr>Arbeidskrav og evalueringsskjema for ungdom og juniorutøvere i kast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Arbeidskrav og kapasitetsanalyse</dc:title>
  <dc:creator>Magnus Aunevik-Berntsen</dc:creator>
  <cp:lastModifiedBy>Magnus Aunevik-Berntsen</cp:lastModifiedBy>
  <cp:revision>31</cp:revision>
  <dcterms:created xsi:type="dcterms:W3CDTF">2018-10-28T17:54:12Z</dcterms:created>
  <dcterms:modified xsi:type="dcterms:W3CDTF">2018-11-02T21:14:06Z</dcterms:modified>
</cp:coreProperties>
</file>