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29"/>
  </p:notesMasterIdLst>
  <p:sldIdLst>
    <p:sldId id="256" r:id="rId2"/>
    <p:sldId id="260" r:id="rId3"/>
    <p:sldId id="266" r:id="rId4"/>
    <p:sldId id="257" r:id="rId5"/>
    <p:sldId id="258" r:id="rId6"/>
    <p:sldId id="264" r:id="rId7"/>
    <p:sldId id="259" r:id="rId8"/>
    <p:sldId id="261" r:id="rId9"/>
    <p:sldId id="263" r:id="rId10"/>
    <p:sldId id="265" r:id="rId11"/>
    <p:sldId id="268" r:id="rId12"/>
    <p:sldId id="267" r:id="rId13"/>
    <p:sldId id="269" r:id="rId14"/>
    <p:sldId id="279" r:id="rId15"/>
    <p:sldId id="282" r:id="rId16"/>
    <p:sldId id="280" r:id="rId17"/>
    <p:sldId id="281" r:id="rId18"/>
    <p:sldId id="270" r:id="rId19"/>
    <p:sldId id="271" r:id="rId20"/>
    <p:sldId id="272" r:id="rId21"/>
    <p:sldId id="273" r:id="rId22"/>
    <p:sldId id="274" r:id="rId23"/>
    <p:sldId id="275" r:id="rId24"/>
    <p:sldId id="276" r:id="rId25"/>
    <p:sldId id="262" r:id="rId26"/>
    <p:sldId id="277" r:id="rId27"/>
    <p:sldId id="27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66" autoAdjust="0"/>
    <p:restoredTop sz="94660"/>
  </p:normalViewPr>
  <p:slideViewPr>
    <p:cSldViewPr snapToGrid="0">
      <p:cViewPr>
        <p:scale>
          <a:sx n="100" d="100"/>
          <a:sy n="100" d="100"/>
        </p:scale>
        <p:origin x="-42"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D:\Aunevik-Berntsen\Rekruttlandslaget\Arbeidskrav_Rekruttlandslaget\Arbeidskrav_Tabeller.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Diskos - Jenter</a:t>
            </a:r>
          </a:p>
        </c:rich>
      </c:tx>
      <c:layout>
        <c:manualLayout>
          <c:xMode val="edge"/>
          <c:yMode val="edge"/>
          <c:x val="0.43271956619009389"/>
          <c:y val="2.1799760786246993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7"/>
          <c:order val="0"/>
          <c:spPr>
            <a:ln w="12700" cap="rnd">
              <a:solidFill>
                <a:schemeClr val="tx1"/>
              </a:solidFill>
              <a:round/>
            </a:ln>
            <a:effectLst/>
          </c:spPr>
          <c:marker>
            <c:symbol val="none"/>
          </c:marker>
          <c:cat>
            <c:strRef>
              <c:f>ChartBuilder!$A$35:$G$35</c:f>
              <c:strCache>
                <c:ptCount val="7"/>
                <c:pt idx="0">
                  <c:v>Diskos 1kg</c:v>
                </c:pt>
                <c:pt idx="1">
                  <c:v>Benkpress</c:v>
                </c:pt>
                <c:pt idx="2">
                  <c:v>Knebøy</c:v>
                </c:pt>
                <c:pt idx="3">
                  <c:v>Vending</c:v>
                </c:pt>
                <c:pt idx="4">
                  <c:v>Rykk</c:v>
                </c:pt>
                <c:pt idx="5">
                  <c:v>Liakov 3kg</c:v>
                </c:pt>
                <c:pt idx="6">
                  <c:v>Stille lengde</c:v>
                </c:pt>
              </c:strCache>
            </c:strRef>
          </c:cat>
          <c:val>
            <c:numRef>
              <c:f>ChartBuilder!$A$43:$G$43</c:f>
              <c:numCache>
                <c:formatCode>General</c:formatCode>
                <c:ptCount val="7"/>
                <c:pt idx="0">
                  <c:v>8</c:v>
                </c:pt>
                <c:pt idx="1">
                  <c:v>8</c:v>
                </c:pt>
                <c:pt idx="2">
                  <c:v>8</c:v>
                </c:pt>
                <c:pt idx="3">
                  <c:v>8</c:v>
                </c:pt>
                <c:pt idx="4">
                  <c:v>8</c:v>
                </c:pt>
                <c:pt idx="5">
                  <c:v>8</c:v>
                </c:pt>
                <c:pt idx="6">
                  <c:v>8</c:v>
                </c:pt>
              </c:numCache>
            </c:numRef>
          </c:val>
          <c:extLst>
            <c:ext xmlns:c16="http://schemas.microsoft.com/office/drawing/2014/chart" uri="{C3380CC4-5D6E-409C-BE32-E72D297353CC}">
              <c16:uniqueId val="{00000000-E8B2-4047-887B-2A1ADBC18F96}"/>
            </c:ext>
          </c:extLst>
        </c:ser>
        <c:dLbls>
          <c:showLegendKey val="0"/>
          <c:showVal val="0"/>
          <c:showCatName val="0"/>
          <c:showSerName val="0"/>
          <c:showPercent val="0"/>
          <c:showBubbleSize val="0"/>
        </c:dLbls>
        <c:axId val="730378984"/>
        <c:axId val="730377016"/>
      </c:radarChart>
      <c:catAx>
        <c:axId val="730378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0377016"/>
        <c:crosses val="autoZero"/>
        <c:auto val="1"/>
        <c:lblAlgn val="ctr"/>
        <c:lblOffset val="100"/>
        <c:noMultiLvlLbl val="0"/>
      </c:catAx>
      <c:valAx>
        <c:axId val="73037701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0378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Spyd</a:t>
            </a:r>
            <a:r>
              <a:rPr lang="en-US" baseline="0"/>
              <a:t> - Jenter</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12700" cap="rnd">
              <a:solidFill>
                <a:sysClr val="windowText" lastClr="000000"/>
              </a:solidFill>
              <a:round/>
            </a:ln>
            <a:effectLst/>
          </c:spPr>
          <c:marker>
            <c:symbol val="none"/>
          </c:marker>
          <c:cat>
            <c:strRef>
              <c:f>ChartBuilder!$A$94:$F$94</c:f>
              <c:strCache>
                <c:ptCount val="6"/>
                <c:pt idx="0">
                  <c:v>Spyd 600g</c:v>
                </c:pt>
                <c:pt idx="1">
                  <c:v>Innkast 3kg</c:v>
                </c:pt>
                <c:pt idx="2">
                  <c:v>Rykk</c:v>
                </c:pt>
                <c:pt idx="3">
                  <c:v>Liakov 4kg</c:v>
                </c:pt>
                <c:pt idx="4">
                  <c:v>Stille lengde</c:v>
                </c:pt>
                <c:pt idx="5">
                  <c:v>Stille 5-steg</c:v>
                </c:pt>
              </c:strCache>
            </c:strRef>
          </c:cat>
          <c:val>
            <c:numRef>
              <c:f>ChartBuilder!$A$101:$F$101</c:f>
              <c:numCache>
                <c:formatCode>General</c:formatCode>
                <c:ptCount val="6"/>
                <c:pt idx="0">
                  <c:v>7</c:v>
                </c:pt>
                <c:pt idx="1">
                  <c:v>7</c:v>
                </c:pt>
                <c:pt idx="2">
                  <c:v>7</c:v>
                </c:pt>
                <c:pt idx="3">
                  <c:v>7</c:v>
                </c:pt>
                <c:pt idx="4">
                  <c:v>7</c:v>
                </c:pt>
                <c:pt idx="5">
                  <c:v>7</c:v>
                </c:pt>
              </c:numCache>
            </c:numRef>
          </c:val>
          <c:extLst>
            <c:ext xmlns:c16="http://schemas.microsoft.com/office/drawing/2014/chart" uri="{C3380CC4-5D6E-409C-BE32-E72D297353CC}">
              <c16:uniqueId val="{00000000-DC32-4A17-B6E5-D20D63CE1CBF}"/>
            </c:ext>
          </c:extLst>
        </c:ser>
        <c:dLbls>
          <c:showLegendKey val="0"/>
          <c:showVal val="0"/>
          <c:showCatName val="0"/>
          <c:showSerName val="0"/>
          <c:showPercent val="0"/>
          <c:showBubbleSize val="0"/>
        </c:dLbls>
        <c:axId val="655698432"/>
        <c:axId val="655697776"/>
      </c:radarChart>
      <c:catAx>
        <c:axId val="655698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5697776"/>
        <c:crosses val="autoZero"/>
        <c:auto val="1"/>
        <c:lblAlgn val="ctr"/>
        <c:lblOffset val="100"/>
        <c:noMultiLvlLbl val="0"/>
      </c:catAx>
      <c:valAx>
        <c:axId val="6556977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55698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Spyd - Gutter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12700" cap="rnd">
              <a:solidFill>
                <a:schemeClr val="tx1"/>
              </a:solidFill>
              <a:round/>
            </a:ln>
            <a:effectLst/>
          </c:spPr>
          <c:marker>
            <c:symbol val="none"/>
          </c:marker>
          <c:cat>
            <c:strRef>
              <c:f>ChartBuilder!$A$106:$F$106</c:f>
              <c:strCache>
                <c:ptCount val="6"/>
                <c:pt idx="0">
                  <c:v>Spyd 800g</c:v>
                </c:pt>
                <c:pt idx="1">
                  <c:v>Innkast 4kg</c:v>
                </c:pt>
                <c:pt idx="2">
                  <c:v>Rykk</c:v>
                </c:pt>
                <c:pt idx="3">
                  <c:v>Liakov 4kg</c:v>
                </c:pt>
                <c:pt idx="4">
                  <c:v>Stille lengde</c:v>
                </c:pt>
                <c:pt idx="5">
                  <c:v>Stille 5-steg</c:v>
                </c:pt>
              </c:strCache>
            </c:strRef>
          </c:cat>
          <c:val>
            <c:numRef>
              <c:f>ChartBuilder!$A$113:$F$113</c:f>
              <c:numCache>
                <c:formatCode>General</c:formatCode>
                <c:ptCount val="6"/>
                <c:pt idx="0">
                  <c:v>7</c:v>
                </c:pt>
                <c:pt idx="1">
                  <c:v>7</c:v>
                </c:pt>
                <c:pt idx="2">
                  <c:v>7</c:v>
                </c:pt>
                <c:pt idx="3">
                  <c:v>7</c:v>
                </c:pt>
                <c:pt idx="4">
                  <c:v>7</c:v>
                </c:pt>
                <c:pt idx="5">
                  <c:v>7</c:v>
                </c:pt>
              </c:numCache>
            </c:numRef>
          </c:val>
          <c:extLst>
            <c:ext xmlns:c16="http://schemas.microsoft.com/office/drawing/2014/chart" uri="{C3380CC4-5D6E-409C-BE32-E72D297353CC}">
              <c16:uniqueId val="{00000000-577F-43A3-9058-073C910FC9C9}"/>
            </c:ext>
          </c:extLst>
        </c:ser>
        <c:dLbls>
          <c:showLegendKey val="0"/>
          <c:showVal val="0"/>
          <c:showCatName val="0"/>
          <c:showSerName val="0"/>
          <c:showPercent val="0"/>
          <c:showBubbleSize val="0"/>
        </c:dLbls>
        <c:axId val="731742544"/>
        <c:axId val="634029792"/>
      </c:radarChart>
      <c:catAx>
        <c:axId val="731742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4029792"/>
        <c:crosses val="autoZero"/>
        <c:auto val="1"/>
        <c:lblAlgn val="ctr"/>
        <c:lblOffset val="100"/>
        <c:noMultiLvlLbl val="0"/>
      </c:catAx>
      <c:valAx>
        <c:axId val="634029792"/>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17425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Diskos - Jenter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7"/>
          <c:order val="0"/>
          <c:spPr>
            <a:ln w="12700" cap="rnd">
              <a:solidFill>
                <a:schemeClr val="tx1"/>
              </a:solidFill>
              <a:round/>
            </a:ln>
            <a:effectLst/>
          </c:spPr>
          <c:marker>
            <c:symbol val="none"/>
          </c:marker>
          <c:cat>
            <c:strRef>
              <c:f>ChartBuilder!$A$35:$G$35</c:f>
              <c:strCache>
                <c:ptCount val="7"/>
                <c:pt idx="0">
                  <c:v>Diskos 1kg</c:v>
                </c:pt>
                <c:pt idx="1">
                  <c:v>Benkpress</c:v>
                </c:pt>
                <c:pt idx="2">
                  <c:v>Knebøy</c:v>
                </c:pt>
                <c:pt idx="3">
                  <c:v>Vending</c:v>
                </c:pt>
                <c:pt idx="4">
                  <c:v>Rykk</c:v>
                </c:pt>
                <c:pt idx="5">
                  <c:v>Liakov 3kg</c:v>
                </c:pt>
                <c:pt idx="6">
                  <c:v>Stille lengde</c:v>
                </c:pt>
              </c:strCache>
            </c:strRef>
          </c:cat>
          <c:val>
            <c:numRef>
              <c:f>ChartBuilder!$A$43:$G$43</c:f>
              <c:numCache>
                <c:formatCode>General</c:formatCode>
                <c:ptCount val="7"/>
                <c:pt idx="0">
                  <c:v>8</c:v>
                </c:pt>
                <c:pt idx="1">
                  <c:v>8</c:v>
                </c:pt>
                <c:pt idx="2">
                  <c:v>8</c:v>
                </c:pt>
                <c:pt idx="3">
                  <c:v>8</c:v>
                </c:pt>
                <c:pt idx="4">
                  <c:v>8</c:v>
                </c:pt>
                <c:pt idx="5">
                  <c:v>8</c:v>
                </c:pt>
                <c:pt idx="6">
                  <c:v>8</c:v>
                </c:pt>
              </c:numCache>
            </c:numRef>
          </c:val>
          <c:extLst>
            <c:ext xmlns:c16="http://schemas.microsoft.com/office/drawing/2014/chart" uri="{C3380CC4-5D6E-409C-BE32-E72D297353CC}">
              <c16:uniqueId val="{00000000-E8B2-4047-887B-2A1ADBC18F96}"/>
            </c:ext>
          </c:extLst>
        </c:ser>
        <c:dLbls>
          <c:showLegendKey val="0"/>
          <c:showVal val="0"/>
          <c:showCatName val="0"/>
          <c:showSerName val="0"/>
          <c:showPercent val="0"/>
          <c:showBubbleSize val="0"/>
        </c:dLbls>
        <c:axId val="730378984"/>
        <c:axId val="730377016"/>
      </c:radarChart>
      <c:catAx>
        <c:axId val="730378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0377016"/>
        <c:crosses val="autoZero"/>
        <c:auto val="1"/>
        <c:lblAlgn val="ctr"/>
        <c:lblOffset val="100"/>
        <c:noMultiLvlLbl val="0"/>
      </c:catAx>
      <c:valAx>
        <c:axId val="73037701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0378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Spyd</a:t>
            </a:r>
            <a:r>
              <a:rPr lang="en-US" baseline="0"/>
              <a:t> - Jenter</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12700" cap="rnd">
              <a:solidFill>
                <a:sysClr val="windowText" lastClr="000000"/>
              </a:solidFill>
              <a:round/>
            </a:ln>
            <a:effectLst/>
          </c:spPr>
          <c:marker>
            <c:symbol val="none"/>
          </c:marker>
          <c:cat>
            <c:strRef>
              <c:f>ChartBuilder!$A$94:$F$94</c:f>
              <c:strCache>
                <c:ptCount val="6"/>
                <c:pt idx="0">
                  <c:v>Spyd 600g</c:v>
                </c:pt>
                <c:pt idx="1">
                  <c:v>Innkast 3kg</c:v>
                </c:pt>
                <c:pt idx="2">
                  <c:v>Rykk</c:v>
                </c:pt>
                <c:pt idx="3">
                  <c:v>Liakov 4kg</c:v>
                </c:pt>
                <c:pt idx="4">
                  <c:v>Stille lengde</c:v>
                </c:pt>
                <c:pt idx="5">
                  <c:v>Stille 5-steg</c:v>
                </c:pt>
              </c:strCache>
            </c:strRef>
          </c:cat>
          <c:val>
            <c:numRef>
              <c:f>ChartBuilder!$A$101:$F$101</c:f>
              <c:numCache>
                <c:formatCode>General</c:formatCode>
                <c:ptCount val="6"/>
                <c:pt idx="0">
                  <c:v>7</c:v>
                </c:pt>
                <c:pt idx="1">
                  <c:v>7</c:v>
                </c:pt>
                <c:pt idx="2">
                  <c:v>7</c:v>
                </c:pt>
                <c:pt idx="3">
                  <c:v>7</c:v>
                </c:pt>
                <c:pt idx="4">
                  <c:v>7</c:v>
                </c:pt>
                <c:pt idx="5">
                  <c:v>7</c:v>
                </c:pt>
              </c:numCache>
            </c:numRef>
          </c:val>
          <c:extLst>
            <c:ext xmlns:c16="http://schemas.microsoft.com/office/drawing/2014/chart" uri="{C3380CC4-5D6E-409C-BE32-E72D297353CC}">
              <c16:uniqueId val="{00000000-DC32-4A17-B6E5-D20D63CE1CBF}"/>
            </c:ext>
          </c:extLst>
        </c:ser>
        <c:dLbls>
          <c:showLegendKey val="0"/>
          <c:showVal val="0"/>
          <c:showCatName val="0"/>
          <c:showSerName val="0"/>
          <c:showPercent val="0"/>
          <c:showBubbleSize val="0"/>
        </c:dLbls>
        <c:axId val="655698432"/>
        <c:axId val="655697776"/>
      </c:radarChart>
      <c:catAx>
        <c:axId val="655698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55697776"/>
        <c:crosses val="autoZero"/>
        <c:auto val="1"/>
        <c:lblAlgn val="ctr"/>
        <c:lblOffset val="100"/>
        <c:noMultiLvlLbl val="0"/>
      </c:catAx>
      <c:valAx>
        <c:axId val="65569777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55698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err="1"/>
              <a:t>Kule</a:t>
            </a:r>
            <a:r>
              <a:rPr lang="en-US" dirty="0"/>
              <a:t> - </a:t>
            </a:r>
            <a:r>
              <a:rPr lang="en-US" dirty="0" err="1"/>
              <a:t>Jenter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9525" cap="rnd">
              <a:solidFill>
                <a:sysClr val="windowText" lastClr="000000"/>
              </a:solidFill>
              <a:round/>
            </a:ln>
            <a:effectLst/>
          </c:spPr>
          <c:marker>
            <c:symbol val="none"/>
          </c:marker>
          <c:cat>
            <c:strRef>
              <c:f>ChartBuilder!$I$4:$O$4</c:f>
              <c:strCache>
                <c:ptCount val="7"/>
                <c:pt idx="0">
                  <c:v>Kule 4kg</c:v>
                </c:pt>
                <c:pt idx="1">
                  <c:v>Benkpress</c:v>
                </c:pt>
                <c:pt idx="2">
                  <c:v>Knebøy</c:v>
                </c:pt>
                <c:pt idx="3">
                  <c:v>Vending</c:v>
                </c:pt>
                <c:pt idx="4">
                  <c:v>Rykk</c:v>
                </c:pt>
                <c:pt idx="5">
                  <c:v>Liakov 3kg</c:v>
                </c:pt>
                <c:pt idx="6">
                  <c:v>Stille lengde</c:v>
                </c:pt>
              </c:strCache>
            </c:strRef>
          </c:cat>
          <c:val>
            <c:numRef>
              <c:f>ChartBuilder!$I$11:$O$11</c:f>
              <c:numCache>
                <c:formatCode>General</c:formatCode>
                <c:ptCount val="7"/>
                <c:pt idx="0">
                  <c:v>7</c:v>
                </c:pt>
                <c:pt idx="1">
                  <c:v>7</c:v>
                </c:pt>
                <c:pt idx="2">
                  <c:v>7</c:v>
                </c:pt>
                <c:pt idx="3">
                  <c:v>7</c:v>
                </c:pt>
                <c:pt idx="4">
                  <c:v>7</c:v>
                </c:pt>
                <c:pt idx="5">
                  <c:v>7</c:v>
                </c:pt>
                <c:pt idx="6">
                  <c:v>7</c:v>
                </c:pt>
              </c:numCache>
            </c:numRef>
          </c:val>
          <c:extLst>
            <c:ext xmlns:c16="http://schemas.microsoft.com/office/drawing/2014/chart" uri="{C3380CC4-5D6E-409C-BE32-E72D297353CC}">
              <c16:uniqueId val="{00000006-C6DC-438E-921A-D0235EB453AE}"/>
            </c:ext>
          </c:extLst>
        </c:ser>
        <c:dLbls>
          <c:showLegendKey val="0"/>
          <c:showVal val="0"/>
          <c:showCatName val="0"/>
          <c:showSerName val="0"/>
          <c:showPercent val="0"/>
          <c:showBubbleSize val="0"/>
        </c:dLbls>
        <c:axId val="727144104"/>
        <c:axId val="727150664"/>
      </c:radarChart>
      <c:catAx>
        <c:axId val="727144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7150664"/>
        <c:crosses val="autoZero"/>
        <c:auto val="1"/>
        <c:lblAlgn val="ctr"/>
        <c:lblOffset val="100"/>
        <c:noMultiLvlLbl val="0"/>
      </c:catAx>
      <c:valAx>
        <c:axId val="72715066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271441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dirty="0"/>
              <a:t>Kule - Gutter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12700" cap="rnd">
              <a:solidFill>
                <a:sysClr val="windowText" lastClr="000000"/>
              </a:solidFill>
              <a:round/>
            </a:ln>
            <a:effectLst/>
          </c:spPr>
          <c:marker>
            <c:symbol val="none"/>
          </c:marker>
          <c:cat>
            <c:strRef>
              <c:f>ChartBuilder!$A$16:$G$16</c:f>
              <c:strCache>
                <c:ptCount val="7"/>
                <c:pt idx="0">
                  <c:v>Kule 6 kg</c:v>
                </c:pt>
                <c:pt idx="1">
                  <c:v>Benkpress</c:v>
                </c:pt>
                <c:pt idx="2">
                  <c:v>Knebøy</c:v>
                </c:pt>
                <c:pt idx="3">
                  <c:v>Vending</c:v>
                </c:pt>
                <c:pt idx="4">
                  <c:v>Rykk</c:v>
                </c:pt>
                <c:pt idx="5">
                  <c:v>Liakov 4kg</c:v>
                </c:pt>
                <c:pt idx="6">
                  <c:v>Stille lengde</c:v>
                </c:pt>
              </c:strCache>
            </c:strRef>
          </c:cat>
          <c:val>
            <c:numRef>
              <c:f>ChartBuilder!$A$23:$G$23</c:f>
              <c:numCache>
                <c:formatCode>General</c:formatCode>
                <c:ptCount val="7"/>
                <c:pt idx="0">
                  <c:v>7</c:v>
                </c:pt>
                <c:pt idx="1">
                  <c:v>7</c:v>
                </c:pt>
                <c:pt idx="2">
                  <c:v>7</c:v>
                </c:pt>
                <c:pt idx="3">
                  <c:v>7</c:v>
                </c:pt>
                <c:pt idx="4">
                  <c:v>7</c:v>
                </c:pt>
                <c:pt idx="5">
                  <c:v>7</c:v>
                </c:pt>
                <c:pt idx="6">
                  <c:v>7</c:v>
                </c:pt>
              </c:numCache>
            </c:numRef>
          </c:val>
          <c:extLst>
            <c:ext xmlns:c16="http://schemas.microsoft.com/office/drawing/2014/chart" uri="{C3380CC4-5D6E-409C-BE32-E72D297353CC}">
              <c16:uniqueId val="{00000000-B161-4CAE-A19E-E21C409D1683}"/>
            </c:ext>
          </c:extLst>
        </c:ser>
        <c:dLbls>
          <c:showLegendKey val="0"/>
          <c:showVal val="0"/>
          <c:showCatName val="0"/>
          <c:showSerName val="0"/>
          <c:showPercent val="0"/>
          <c:showBubbleSize val="0"/>
        </c:dLbls>
        <c:axId val="637094240"/>
        <c:axId val="637100800"/>
      </c:radarChart>
      <c:catAx>
        <c:axId val="6370942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37100800"/>
        <c:crosses val="autoZero"/>
        <c:auto val="1"/>
        <c:lblAlgn val="ctr"/>
        <c:lblOffset val="100"/>
        <c:noMultiLvlLbl val="0"/>
      </c:catAx>
      <c:valAx>
        <c:axId val="637100800"/>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6370942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Diskos - Jenter</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7"/>
          <c:order val="0"/>
          <c:spPr>
            <a:ln w="12700" cap="rnd">
              <a:solidFill>
                <a:schemeClr val="tx1"/>
              </a:solidFill>
              <a:round/>
            </a:ln>
            <a:effectLst/>
          </c:spPr>
          <c:marker>
            <c:symbol val="none"/>
          </c:marker>
          <c:cat>
            <c:strRef>
              <c:f>ChartBuilder!$A$35:$G$35</c:f>
              <c:strCache>
                <c:ptCount val="7"/>
                <c:pt idx="0">
                  <c:v>Diskos 1kg</c:v>
                </c:pt>
                <c:pt idx="1">
                  <c:v>Benkpress</c:v>
                </c:pt>
                <c:pt idx="2">
                  <c:v>Knebøy</c:v>
                </c:pt>
                <c:pt idx="3">
                  <c:v>Vending</c:v>
                </c:pt>
                <c:pt idx="4">
                  <c:v>Rykk</c:v>
                </c:pt>
                <c:pt idx="5">
                  <c:v>Liakov 3kg</c:v>
                </c:pt>
                <c:pt idx="6">
                  <c:v>Stille lengde</c:v>
                </c:pt>
              </c:strCache>
            </c:strRef>
          </c:cat>
          <c:val>
            <c:numRef>
              <c:f>ChartBuilder!$A$43:$G$43</c:f>
              <c:numCache>
                <c:formatCode>General</c:formatCode>
                <c:ptCount val="7"/>
                <c:pt idx="0">
                  <c:v>8</c:v>
                </c:pt>
                <c:pt idx="1">
                  <c:v>8</c:v>
                </c:pt>
                <c:pt idx="2">
                  <c:v>8</c:v>
                </c:pt>
                <c:pt idx="3">
                  <c:v>8</c:v>
                </c:pt>
                <c:pt idx="4">
                  <c:v>8</c:v>
                </c:pt>
                <c:pt idx="5">
                  <c:v>8</c:v>
                </c:pt>
                <c:pt idx="6">
                  <c:v>8</c:v>
                </c:pt>
              </c:numCache>
            </c:numRef>
          </c:val>
          <c:extLst>
            <c:ext xmlns:c16="http://schemas.microsoft.com/office/drawing/2014/chart" uri="{C3380CC4-5D6E-409C-BE32-E72D297353CC}">
              <c16:uniqueId val="{00000007-07ED-4451-888F-FF57D4EC671C}"/>
            </c:ext>
          </c:extLst>
        </c:ser>
        <c:dLbls>
          <c:showLegendKey val="0"/>
          <c:showVal val="0"/>
          <c:showCatName val="0"/>
          <c:showSerName val="0"/>
          <c:showPercent val="0"/>
          <c:showBubbleSize val="0"/>
        </c:dLbls>
        <c:axId val="730378984"/>
        <c:axId val="730377016"/>
      </c:radarChart>
      <c:catAx>
        <c:axId val="730378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0377016"/>
        <c:crosses val="autoZero"/>
        <c:auto val="1"/>
        <c:lblAlgn val="ctr"/>
        <c:lblOffset val="100"/>
        <c:noMultiLvlLbl val="0"/>
      </c:catAx>
      <c:valAx>
        <c:axId val="73037701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0378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dirty="0"/>
              <a:t>Diskos - Gutter</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7"/>
          <c:order val="0"/>
          <c:spPr>
            <a:ln w="12700" cap="rnd">
              <a:solidFill>
                <a:schemeClr val="tx1"/>
              </a:solidFill>
              <a:round/>
            </a:ln>
            <a:effectLst/>
          </c:spPr>
          <c:marker>
            <c:symbol val="none"/>
          </c:marker>
          <c:cat>
            <c:strRef>
              <c:f>ChartBuilder!$A$50:$G$50</c:f>
              <c:strCache>
                <c:ptCount val="7"/>
                <c:pt idx="0">
                  <c:v>Diskos 1,75kg</c:v>
                </c:pt>
                <c:pt idx="1">
                  <c:v>Benkpress</c:v>
                </c:pt>
                <c:pt idx="2">
                  <c:v>Knebøy</c:v>
                </c:pt>
                <c:pt idx="3">
                  <c:v>Vending</c:v>
                </c:pt>
                <c:pt idx="4">
                  <c:v>Rykk</c:v>
                </c:pt>
                <c:pt idx="5">
                  <c:v>Liakov 4kg</c:v>
                </c:pt>
                <c:pt idx="6">
                  <c:v>Stille lengde</c:v>
                </c:pt>
              </c:strCache>
            </c:strRef>
          </c:cat>
          <c:val>
            <c:numRef>
              <c:f>ChartBuilder!$A$58:$G$58</c:f>
              <c:numCache>
                <c:formatCode>General</c:formatCode>
                <c:ptCount val="7"/>
                <c:pt idx="0">
                  <c:v>8</c:v>
                </c:pt>
                <c:pt idx="1">
                  <c:v>8</c:v>
                </c:pt>
                <c:pt idx="2">
                  <c:v>8</c:v>
                </c:pt>
                <c:pt idx="3">
                  <c:v>8</c:v>
                </c:pt>
                <c:pt idx="4">
                  <c:v>8</c:v>
                </c:pt>
                <c:pt idx="5">
                  <c:v>8</c:v>
                </c:pt>
                <c:pt idx="6">
                  <c:v>8</c:v>
                </c:pt>
              </c:numCache>
            </c:numRef>
          </c:val>
          <c:extLst>
            <c:ext xmlns:c16="http://schemas.microsoft.com/office/drawing/2014/chart" uri="{C3380CC4-5D6E-409C-BE32-E72D297353CC}">
              <c16:uniqueId val="{00000007-6D02-4298-8717-9929DE852754}"/>
            </c:ext>
          </c:extLst>
        </c:ser>
        <c:dLbls>
          <c:showLegendKey val="0"/>
          <c:showVal val="0"/>
          <c:showCatName val="0"/>
          <c:showSerName val="0"/>
          <c:showPercent val="0"/>
          <c:showBubbleSize val="0"/>
        </c:dLbls>
        <c:axId val="728073248"/>
        <c:axId val="728073904"/>
      </c:radarChart>
      <c:catAx>
        <c:axId val="7280732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28073904"/>
        <c:crosses val="autoZero"/>
        <c:auto val="1"/>
        <c:lblAlgn val="ctr"/>
        <c:lblOffset val="100"/>
        <c:noMultiLvlLbl val="0"/>
      </c:catAx>
      <c:valAx>
        <c:axId val="728073904"/>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28073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nb-NO" dirty="0"/>
              <a:t>Slegge - Jenter</a:t>
            </a:r>
            <a:endParaRPr lang="en-US" dirty="0"/>
          </a:p>
        </c:rich>
      </c:tx>
      <c:layout>
        <c:manualLayout>
          <c:xMode val="edge"/>
          <c:yMode val="edge"/>
          <c:x val="0.44063698341875851"/>
          <c:y val="6.460706581883859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4628097617122116"/>
          <c:y val="0.16362522606504457"/>
          <c:w val="0.50433173258419461"/>
          <c:h val="0.78650095842234014"/>
        </c:manualLayout>
      </c:layout>
      <c:radarChart>
        <c:radarStyle val="marker"/>
        <c:varyColors val="0"/>
        <c:ser>
          <c:idx val="6"/>
          <c:order val="0"/>
          <c:spPr>
            <a:ln w="12700" cap="rnd">
              <a:solidFill>
                <a:sysClr val="windowText" lastClr="000000"/>
              </a:solidFill>
              <a:round/>
            </a:ln>
            <a:effectLst/>
          </c:spPr>
          <c:marker>
            <c:symbol val="none"/>
          </c:marker>
          <c:cat>
            <c:strRef>
              <c:f>ChartBuilder!$A$65:$F$65</c:f>
              <c:strCache>
                <c:ptCount val="6"/>
                <c:pt idx="0">
                  <c:v>Slegge 4kg</c:v>
                </c:pt>
                <c:pt idx="1">
                  <c:v>Knebøy</c:v>
                </c:pt>
                <c:pt idx="2">
                  <c:v>Vending</c:v>
                </c:pt>
                <c:pt idx="3">
                  <c:v>Rykk</c:v>
                </c:pt>
                <c:pt idx="4">
                  <c:v>Liakov 3kg</c:v>
                </c:pt>
                <c:pt idx="5">
                  <c:v>Stille lengde</c:v>
                </c:pt>
              </c:strCache>
            </c:strRef>
          </c:cat>
          <c:val>
            <c:numRef>
              <c:f>ChartBuilder!$A$72:$F$72</c:f>
              <c:numCache>
                <c:formatCode>General</c:formatCode>
                <c:ptCount val="6"/>
                <c:pt idx="0">
                  <c:v>7</c:v>
                </c:pt>
                <c:pt idx="1">
                  <c:v>7</c:v>
                </c:pt>
                <c:pt idx="2">
                  <c:v>7</c:v>
                </c:pt>
                <c:pt idx="3">
                  <c:v>7</c:v>
                </c:pt>
                <c:pt idx="4">
                  <c:v>7</c:v>
                </c:pt>
                <c:pt idx="5">
                  <c:v>7</c:v>
                </c:pt>
              </c:numCache>
            </c:numRef>
          </c:val>
          <c:extLst>
            <c:ext xmlns:c16="http://schemas.microsoft.com/office/drawing/2014/chart" uri="{C3380CC4-5D6E-409C-BE32-E72D297353CC}">
              <c16:uniqueId val="{00000006-6D44-4A46-BB08-E5E2115BECB9}"/>
            </c:ext>
          </c:extLst>
        </c:ser>
        <c:dLbls>
          <c:showLegendKey val="0"/>
          <c:showVal val="0"/>
          <c:showCatName val="0"/>
          <c:showSerName val="0"/>
          <c:showPercent val="0"/>
          <c:showBubbleSize val="0"/>
        </c:dLbls>
        <c:axId val="735546984"/>
        <c:axId val="735549608"/>
      </c:radarChart>
      <c:catAx>
        <c:axId val="735546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5549608"/>
        <c:crosses val="autoZero"/>
        <c:auto val="1"/>
        <c:lblAlgn val="ctr"/>
        <c:lblOffset val="100"/>
        <c:noMultiLvlLbl val="0"/>
      </c:catAx>
      <c:valAx>
        <c:axId val="73554960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35546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Slegge</a:t>
            </a:r>
            <a:r>
              <a:rPr lang="en-US" baseline="0"/>
              <a:t> - Gutter</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radarChart>
        <c:radarStyle val="marker"/>
        <c:varyColors val="0"/>
        <c:ser>
          <c:idx val="6"/>
          <c:order val="0"/>
          <c:spPr>
            <a:ln w="12700" cap="rnd">
              <a:solidFill>
                <a:sysClr val="windowText" lastClr="000000"/>
              </a:solidFill>
              <a:round/>
            </a:ln>
            <a:effectLst/>
          </c:spPr>
          <c:marker>
            <c:symbol val="none"/>
          </c:marker>
          <c:cat>
            <c:strRef>
              <c:f>ChartBuilder!$A$80:$F$80</c:f>
              <c:strCache>
                <c:ptCount val="6"/>
                <c:pt idx="0">
                  <c:v>Slegge 6kg</c:v>
                </c:pt>
                <c:pt idx="1">
                  <c:v>Knebøy</c:v>
                </c:pt>
                <c:pt idx="2">
                  <c:v>Vending</c:v>
                </c:pt>
                <c:pt idx="3">
                  <c:v>Rykk</c:v>
                </c:pt>
                <c:pt idx="4">
                  <c:v>Liakov 4kg</c:v>
                </c:pt>
                <c:pt idx="5">
                  <c:v>Stille lengde</c:v>
                </c:pt>
              </c:strCache>
            </c:strRef>
          </c:cat>
          <c:val>
            <c:numRef>
              <c:f>ChartBuilder!$A$87:$F$87</c:f>
              <c:numCache>
                <c:formatCode>General</c:formatCode>
                <c:ptCount val="6"/>
                <c:pt idx="0">
                  <c:v>7</c:v>
                </c:pt>
                <c:pt idx="1">
                  <c:v>7</c:v>
                </c:pt>
                <c:pt idx="2">
                  <c:v>7</c:v>
                </c:pt>
                <c:pt idx="3">
                  <c:v>7</c:v>
                </c:pt>
                <c:pt idx="4">
                  <c:v>7</c:v>
                </c:pt>
                <c:pt idx="5">
                  <c:v>7</c:v>
                </c:pt>
              </c:numCache>
            </c:numRef>
          </c:val>
          <c:extLst>
            <c:ext xmlns:c16="http://schemas.microsoft.com/office/drawing/2014/chart" uri="{C3380CC4-5D6E-409C-BE32-E72D297353CC}">
              <c16:uniqueId val="{00000000-36DF-401A-8CFE-D94F3E441DC5}"/>
            </c:ext>
          </c:extLst>
        </c:ser>
        <c:dLbls>
          <c:showLegendKey val="0"/>
          <c:showVal val="0"/>
          <c:showCatName val="0"/>
          <c:showSerName val="0"/>
          <c:showPercent val="0"/>
          <c:showBubbleSize val="0"/>
        </c:dLbls>
        <c:axId val="740970624"/>
        <c:axId val="740967016"/>
      </c:radarChart>
      <c:catAx>
        <c:axId val="74097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40967016"/>
        <c:crosses val="autoZero"/>
        <c:auto val="1"/>
        <c:lblAlgn val="ctr"/>
        <c:lblOffset val="100"/>
        <c:noMultiLvlLbl val="0"/>
      </c:catAx>
      <c:valAx>
        <c:axId val="74096701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409706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69E7C-A50C-4EBE-8635-FFB5264FE652}"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C6CB3D-1548-4ADE-88CE-D1B197736184}" type="slidenum">
              <a:rPr lang="en-US" smtClean="0"/>
              <a:t>‹#›</a:t>
            </a:fld>
            <a:endParaRPr lang="en-US"/>
          </a:p>
        </p:txBody>
      </p:sp>
    </p:spTree>
    <p:extLst>
      <p:ext uri="{BB962C8B-B14F-4D97-AF65-F5344CB8AC3E}">
        <p14:creationId xmlns:p14="http://schemas.microsoft.com/office/powerpoint/2010/main" val="333642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r>
              <a:rPr lang="en-US"/>
              <a:t>02/11/2018</a:t>
            </a:r>
            <a:endParaRPr lang="nb-NO"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r>
              <a:rPr lang="nb-NO" dirty="0"/>
              <a:t>Magnus R. Aunevik-Berntsen</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ACDF809-E348-4C3E-A51B-C0BA70C61153}"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230879372"/>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02/11/2018</a:t>
            </a:r>
          </a:p>
        </p:txBody>
      </p:sp>
      <p:sp>
        <p:nvSpPr>
          <p:cNvPr id="5" name="Footer Placeholder 4"/>
          <p:cNvSpPr>
            <a:spLocks noGrp="1"/>
          </p:cNvSpPr>
          <p:nvPr>
            <p:ph type="ftr" sz="quarter" idx="11"/>
          </p:nvPr>
        </p:nvSpPr>
        <p:spPr/>
        <p:txBody>
          <a:bodyPr/>
          <a:lstStyle/>
          <a:p>
            <a:r>
              <a:rPr lang="en-US"/>
              <a:t>Magnus R. Aunevik-Berntsen</a:t>
            </a:r>
          </a:p>
        </p:txBody>
      </p:sp>
      <p:sp>
        <p:nvSpPr>
          <p:cNvPr id="6" name="Slide Number Placeholder 5"/>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3194313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02/11/2018</a:t>
            </a:r>
          </a:p>
        </p:txBody>
      </p:sp>
      <p:sp>
        <p:nvSpPr>
          <p:cNvPr id="5" name="Footer Placeholder 4"/>
          <p:cNvSpPr>
            <a:spLocks noGrp="1"/>
          </p:cNvSpPr>
          <p:nvPr>
            <p:ph type="ftr" sz="quarter" idx="11"/>
          </p:nvPr>
        </p:nvSpPr>
        <p:spPr/>
        <p:txBody>
          <a:bodyPr/>
          <a:lstStyle/>
          <a:p>
            <a:r>
              <a:rPr lang="en-US"/>
              <a:t>Magnus R. Aunevik-Berntsen</a:t>
            </a:r>
          </a:p>
        </p:txBody>
      </p:sp>
      <p:sp>
        <p:nvSpPr>
          <p:cNvPr id="6" name="Slide Number Placeholder 5"/>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52487104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r>
              <a:rPr lang="en-US"/>
              <a:t>02/11/2018</a:t>
            </a:r>
            <a:endParaRPr lang="en-US" dirty="0"/>
          </a:p>
        </p:txBody>
      </p:sp>
      <p:sp>
        <p:nvSpPr>
          <p:cNvPr id="5" name="Footer Placeholder 4"/>
          <p:cNvSpPr>
            <a:spLocks noGrp="1"/>
          </p:cNvSpPr>
          <p:nvPr>
            <p:ph type="ftr" sz="quarter" idx="11"/>
          </p:nvPr>
        </p:nvSpPr>
        <p:spPr/>
        <p:txBody>
          <a:bodyPr/>
          <a:lstStyle/>
          <a:p>
            <a:r>
              <a:rPr lang="nb-NO" dirty="0"/>
              <a:t>Magnus R. Aunevik-Berntsen</a:t>
            </a:r>
            <a:endParaRPr lang="en-US" dirty="0"/>
          </a:p>
        </p:txBody>
      </p:sp>
      <p:sp>
        <p:nvSpPr>
          <p:cNvPr id="6" name="Slide Number Placeholder 5"/>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3776559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r>
              <a:rPr lang="en-US"/>
              <a:t>02/11/2018</a:t>
            </a:r>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r>
              <a:rPr lang="nb-NO" dirty="0"/>
              <a:t>Magnus R. Aunevik-Berntsen</a:t>
            </a:r>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ACDF809-E348-4C3E-A51B-C0BA70C61153}"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3555622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02/11/2018</a:t>
            </a:r>
          </a:p>
        </p:txBody>
      </p:sp>
      <p:sp>
        <p:nvSpPr>
          <p:cNvPr id="6" name="Footer Placeholder 5"/>
          <p:cNvSpPr>
            <a:spLocks noGrp="1"/>
          </p:cNvSpPr>
          <p:nvPr>
            <p:ph type="ftr" sz="quarter" idx="11"/>
          </p:nvPr>
        </p:nvSpPr>
        <p:spPr/>
        <p:txBody>
          <a:bodyPr/>
          <a:lstStyle/>
          <a:p>
            <a:r>
              <a:rPr lang="en-US"/>
              <a:t>Magnus R. Aunevik-Berntsen</a:t>
            </a:r>
          </a:p>
        </p:txBody>
      </p:sp>
      <p:sp>
        <p:nvSpPr>
          <p:cNvPr id="7" name="Slide Number Placeholder 6"/>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3570695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02/11/2018</a:t>
            </a:r>
          </a:p>
        </p:txBody>
      </p:sp>
      <p:sp>
        <p:nvSpPr>
          <p:cNvPr id="8" name="Footer Placeholder 7"/>
          <p:cNvSpPr>
            <a:spLocks noGrp="1"/>
          </p:cNvSpPr>
          <p:nvPr>
            <p:ph type="ftr" sz="quarter" idx="11"/>
          </p:nvPr>
        </p:nvSpPr>
        <p:spPr/>
        <p:txBody>
          <a:bodyPr/>
          <a:lstStyle/>
          <a:p>
            <a:r>
              <a:rPr lang="en-US"/>
              <a:t>Magnus R. Aunevik-Berntsen</a:t>
            </a:r>
          </a:p>
        </p:txBody>
      </p:sp>
      <p:sp>
        <p:nvSpPr>
          <p:cNvPr id="9" name="Slide Number Placeholder 8"/>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1158651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02/11/2018</a:t>
            </a:r>
          </a:p>
        </p:txBody>
      </p:sp>
      <p:sp>
        <p:nvSpPr>
          <p:cNvPr id="4" name="Footer Placeholder 3"/>
          <p:cNvSpPr>
            <a:spLocks noGrp="1"/>
          </p:cNvSpPr>
          <p:nvPr>
            <p:ph type="ftr" sz="quarter" idx="11"/>
          </p:nvPr>
        </p:nvSpPr>
        <p:spPr/>
        <p:txBody>
          <a:bodyPr/>
          <a:lstStyle/>
          <a:p>
            <a:r>
              <a:rPr lang="en-US"/>
              <a:t>Magnus R. Aunevik-Berntsen</a:t>
            </a:r>
          </a:p>
        </p:txBody>
      </p:sp>
      <p:sp>
        <p:nvSpPr>
          <p:cNvPr id="5" name="Slide Number Placeholder 4"/>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3374630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02/11/2018</a:t>
            </a:r>
          </a:p>
        </p:txBody>
      </p:sp>
      <p:sp>
        <p:nvSpPr>
          <p:cNvPr id="3" name="Footer Placeholder 2"/>
          <p:cNvSpPr>
            <a:spLocks noGrp="1"/>
          </p:cNvSpPr>
          <p:nvPr>
            <p:ph type="ftr" sz="quarter" idx="11"/>
          </p:nvPr>
        </p:nvSpPr>
        <p:spPr/>
        <p:txBody>
          <a:bodyPr/>
          <a:lstStyle/>
          <a:p>
            <a:r>
              <a:rPr lang="en-US"/>
              <a:t>Magnus R. Aunevik-Berntsen</a:t>
            </a:r>
          </a:p>
        </p:txBody>
      </p:sp>
      <p:sp>
        <p:nvSpPr>
          <p:cNvPr id="4" name="Slide Number Placeholder 3"/>
          <p:cNvSpPr>
            <a:spLocks noGrp="1"/>
          </p:cNvSpPr>
          <p:nvPr>
            <p:ph type="sldNum" sz="quarter" idx="12"/>
          </p:nvPr>
        </p:nvSpPr>
        <p:spPr/>
        <p:txBody>
          <a:bodyPr/>
          <a:lstStyle/>
          <a:p>
            <a:fld id="{4ACDF809-E348-4C3E-A51B-C0BA70C61153}" type="slidenum">
              <a:rPr lang="en-US" smtClean="0"/>
              <a:t>‹#›</a:t>
            </a:fld>
            <a:endParaRPr lang="en-US"/>
          </a:p>
        </p:txBody>
      </p:sp>
    </p:spTree>
    <p:extLst>
      <p:ext uri="{BB962C8B-B14F-4D97-AF65-F5344CB8AC3E}">
        <p14:creationId xmlns:p14="http://schemas.microsoft.com/office/powerpoint/2010/main" val="2551937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r>
              <a:rPr lang="en-US"/>
              <a:t>02/11/2018</a:t>
            </a: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Magnus R. Aunevik-Berntsen</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CDF809-E348-4C3E-A51B-C0BA70C6115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51780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r>
              <a:rPr lang="en-US"/>
              <a:t>02/11/2018</a:t>
            </a: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r>
              <a:rPr lang="en-US"/>
              <a:t>Magnus R. Aunevik-Berntsen</a:t>
            </a: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CDF809-E348-4C3E-A51B-C0BA70C61153}"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04186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r>
              <a:rPr lang="en-US"/>
              <a:t>02/11/2018</a:t>
            </a:r>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r>
              <a:rPr lang="nb-NO" dirty="0"/>
              <a:t>Magnus R. Aunevik-Berntsen</a:t>
            </a:r>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ACDF809-E348-4C3E-A51B-C0BA70C61153}"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5555674"/>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olympiatoppen.no/fagstoff/treningsplanlegging/arbeidskrav/friidrett/page3603.html"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E17E6-B526-4BC5-959D-795A358A2419}"/>
              </a:ext>
            </a:extLst>
          </p:cNvPr>
          <p:cNvSpPr>
            <a:spLocks noGrp="1"/>
          </p:cNvSpPr>
          <p:nvPr>
            <p:ph type="ctrTitle"/>
          </p:nvPr>
        </p:nvSpPr>
        <p:spPr/>
        <p:txBody>
          <a:bodyPr/>
          <a:lstStyle/>
          <a:p>
            <a:r>
              <a:rPr lang="nb-NO" dirty="0"/>
              <a:t>Arbeidskrav og kapasitetPROFILER</a:t>
            </a:r>
            <a:endParaRPr lang="en-US" dirty="0"/>
          </a:p>
        </p:txBody>
      </p:sp>
      <p:sp>
        <p:nvSpPr>
          <p:cNvPr id="3" name="Subtitle 2">
            <a:extLst>
              <a:ext uri="{FF2B5EF4-FFF2-40B4-BE49-F238E27FC236}">
                <a16:creationId xmlns:a16="http://schemas.microsoft.com/office/drawing/2014/main" id="{7A79CB60-4C0E-4C71-9AD7-4B2AC0AEE808}"/>
              </a:ext>
            </a:extLst>
          </p:cNvPr>
          <p:cNvSpPr>
            <a:spLocks noGrp="1"/>
          </p:cNvSpPr>
          <p:nvPr>
            <p:ph type="subTitle" idx="1"/>
          </p:nvPr>
        </p:nvSpPr>
        <p:spPr/>
        <p:txBody>
          <a:bodyPr/>
          <a:lstStyle/>
          <a:p>
            <a:r>
              <a:rPr lang="nb-NO" dirty="0"/>
              <a:t>Generelle konsepter med eksempler fra kastøvelsene</a:t>
            </a:r>
            <a:endParaRPr lang="en-US" dirty="0"/>
          </a:p>
        </p:txBody>
      </p:sp>
      <p:sp>
        <p:nvSpPr>
          <p:cNvPr id="4" name="Date Placeholder 3">
            <a:extLst>
              <a:ext uri="{FF2B5EF4-FFF2-40B4-BE49-F238E27FC236}">
                <a16:creationId xmlns:a16="http://schemas.microsoft.com/office/drawing/2014/main" id="{7184D56A-4940-41CA-A6CD-803673D717B7}"/>
              </a:ext>
            </a:extLst>
          </p:cNvPr>
          <p:cNvSpPr>
            <a:spLocks noGrp="1"/>
          </p:cNvSpPr>
          <p:nvPr>
            <p:ph type="dt" sz="half" idx="10"/>
          </p:nvPr>
        </p:nvSpPr>
        <p:spPr/>
        <p:txBody>
          <a:bodyPr/>
          <a:lstStyle/>
          <a:p>
            <a:r>
              <a:rPr lang="en-US"/>
              <a:t>02/11/2018</a:t>
            </a:r>
            <a:endParaRPr lang="nb-NO" dirty="0"/>
          </a:p>
        </p:txBody>
      </p:sp>
      <p:sp>
        <p:nvSpPr>
          <p:cNvPr id="5" name="Footer Placeholder 4">
            <a:extLst>
              <a:ext uri="{FF2B5EF4-FFF2-40B4-BE49-F238E27FC236}">
                <a16:creationId xmlns:a16="http://schemas.microsoft.com/office/drawing/2014/main" id="{11B5C26A-FFF8-407C-B669-DA24827646D8}"/>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822117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1D6CC7-89A7-44B8-BD7C-1486DB0B790E}"/>
              </a:ext>
            </a:extLst>
          </p:cNvPr>
          <p:cNvSpPr>
            <a:spLocks noGrp="1"/>
          </p:cNvSpPr>
          <p:nvPr>
            <p:ph type="title"/>
          </p:nvPr>
        </p:nvSpPr>
        <p:spPr/>
        <p:txBody>
          <a:bodyPr>
            <a:normAutofit/>
          </a:bodyPr>
          <a:lstStyle/>
          <a:p>
            <a:r>
              <a:rPr lang="nb-NO" dirty="0"/>
              <a:t>Arbeidskravenes presisjon: Konklusjon</a:t>
            </a:r>
            <a:endParaRPr lang="en-US" dirty="0"/>
          </a:p>
        </p:txBody>
      </p:sp>
      <p:sp>
        <p:nvSpPr>
          <p:cNvPr id="3" name="Content Placeholder 2">
            <a:extLst>
              <a:ext uri="{FF2B5EF4-FFF2-40B4-BE49-F238E27FC236}">
                <a16:creationId xmlns:a16="http://schemas.microsoft.com/office/drawing/2014/main" id="{5851183F-2173-48F9-BF95-D79F4F0080D4}"/>
              </a:ext>
            </a:extLst>
          </p:cNvPr>
          <p:cNvSpPr>
            <a:spLocks noGrp="1"/>
          </p:cNvSpPr>
          <p:nvPr>
            <p:ph idx="1"/>
          </p:nvPr>
        </p:nvSpPr>
        <p:spPr>
          <a:xfrm>
            <a:off x="838200" y="1825625"/>
            <a:ext cx="10515600" cy="4937126"/>
          </a:xfrm>
        </p:spPr>
        <p:txBody>
          <a:bodyPr>
            <a:normAutofit/>
          </a:bodyPr>
          <a:lstStyle/>
          <a:p>
            <a:r>
              <a:rPr lang="nb-NO" dirty="0"/>
              <a:t>Arbeidskravene som er fremsatt i diskos i benkpress, knebøy og vending er korrekte i 86% av tilfellene.</a:t>
            </a:r>
          </a:p>
          <a:p>
            <a:r>
              <a:rPr lang="nb-NO" dirty="0"/>
              <a:t>I KUN 4% av tilfellene har utøverne klart å oppnå 60m i diskos med et resultat UNDER arbeidskravet i støtteøvelsen.</a:t>
            </a:r>
          </a:p>
          <a:p>
            <a:r>
              <a:rPr lang="nb-NO" dirty="0"/>
              <a:t>Det er spesielt interessant at det ikke bare er så få som kaster over 60m med støtteøvelse under arbeidskrav, men at det også er så få som kaster under 60m med støtteøvelse over arbeidskravet.</a:t>
            </a:r>
          </a:p>
          <a:p>
            <a:r>
              <a:rPr lang="nb-NO" dirty="0"/>
              <a:t>Resultatene tyder på at arbeidskravene som ble presentert her for diskos er så presise at de bør tas høyst alvorlig av seriøse utøvere og trenere.</a:t>
            </a:r>
          </a:p>
          <a:p>
            <a:r>
              <a:rPr lang="nb-NO" dirty="0"/>
              <a:t>Det må legges til at arbeidskravenes presisjon vil avhenge av hvor godt data/erfaringsgrunnlag som ligger til grunn for utarbeidelsen og variasjonen vil naturligvis være ulik mellom øvelsene.</a:t>
            </a:r>
          </a:p>
          <a:p>
            <a:endParaRPr lang="en-US" dirty="0"/>
          </a:p>
        </p:txBody>
      </p:sp>
      <p:sp>
        <p:nvSpPr>
          <p:cNvPr id="4" name="Date Placeholder 3">
            <a:extLst>
              <a:ext uri="{FF2B5EF4-FFF2-40B4-BE49-F238E27FC236}">
                <a16:creationId xmlns:a16="http://schemas.microsoft.com/office/drawing/2014/main" id="{F0B3D098-4E6A-4B83-BBA6-80F88F121459}"/>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4ACBB820-9660-48DE-90C1-E83572E917E0}"/>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1762307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BE4D2-D586-4D8F-B1FD-B19B9EC0A6C2}"/>
              </a:ext>
            </a:extLst>
          </p:cNvPr>
          <p:cNvSpPr>
            <a:spLocks noGrp="1"/>
          </p:cNvSpPr>
          <p:nvPr>
            <p:ph type="title"/>
          </p:nvPr>
        </p:nvSpPr>
        <p:spPr>
          <a:xfrm>
            <a:off x="209551" y="1301360"/>
            <a:ext cx="10458450" cy="2852737"/>
          </a:xfrm>
        </p:spPr>
        <p:txBody>
          <a:bodyPr/>
          <a:lstStyle/>
          <a:p>
            <a:r>
              <a:rPr lang="nb-NO" dirty="0"/>
              <a:t>Kapasitetsprofilering</a:t>
            </a:r>
            <a:endParaRPr lang="en-US" dirty="0"/>
          </a:p>
        </p:txBody>
      </p:sp>
      <p:sp>
        <p:nvSpPr>
          <p:cNvPr id="3" name="Text Placeholder 2">
            <a:extLst>
              <a:ext uri="{FF2B5EF4-FFF2-40B4-BE49-F238E27FC236}">
                <a16:creationId xmlns:a16="http://schemas.microsoft.com/office/drawing/2014/main" id="{37E0D21A-E8D5-4923-B7DF-8321750B6562}"/>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C6E23EDD-5F74-4607-B9DF-D3A3205E7BA0}"/>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57C5DA5A-F71E-47D3-8E18-FBFF969FC3A9}"/>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149953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DD249-0F48-4D4F-AC89-1925F158502A}"/>
              </a:ext>
            </a:extLst>
          </p:cNvPr>
          <p:cNvSpPr>
            <a:spLocks noGrp="1"/>
          </p:cNvSpPr>
          <p:nvPr>
            <p:ph type="title"/>
          </p:nvPr>
        </p:nvSpPr>
        <p:spPr/>
        <p:txBody>
          <a:bodyPr/>
          <a:lstStyle/>
          <a:p>
            <a:r>
              <a:rPr lang="nb-NO" dirty="0"/>
              <a:t>Kapasitetprofilering</a:t>
            </a:r>
            <a:endParaRPr lang="en-US" dirty="0"/>
          </a:p>
        </p:txBody>
      </p:sp>
      <p:sp>
        <p:nvSpPr>
          <p:cNvPr id="3" name="Content Placeholder 2">
            <a:extLst>
              <a:ext uri="{FF2B5EF4-FFF2-40B4-BE49-F238E27FC236}">
                <a16:creationId xmlns:a16="http://schemas.microsoft.com/office/drawing/2014/main" id="{060B5889-7FE9-4C32-8F94-593F685630E8}"/>
              </a:ext>
            </a:extLst>
          </p:cNvPr>
          <p:cNvSpPr>
            <a:spLocks noGrp="1"/>
          </p:cNvSpPr>
          <p:nvPr>
            <p:ph idx="1"/>
          </p:nvPr>
        </p:nvSpPr>
        <p:spPr/>
        <p:txBody>
          <a:bodyPr/>
          <a:lstStyle/>
          <a:p>
            <a:r>
              <a:rPr lang="nb-NO" dirty="0"/>
              <a:t>Kapasitetsprofilering eller utøverevaluering er en sammenligning av en utøvers nivå i utvalgte testøvelser med godt utarbeidede arbeidskrav for å innhente nødvendig kunnskap om utøverens forbedringsbehov for å nå ønsket nivå i hovedøvelsen. </a:t>
            </a:r>
          </a:p>
          <a:p>
            <a:pPr marL="0" indent="0">
              <a:buNone/>
            </a:pPr>
            <a:endParaRPr lang="nb-NO" dirty="0"/>
          </a:p>
          <a:p>
            <a:endParaRPr lang="en-US" dirty="0"/>
          </a:p>
        </p:txBody>
      </p:sp>
      <p:sp>
        <p:nvSpPr>
          <p:cNvPr id="4" name="Date Placeholder 3">
            <a:extLst>
              <a:ext uri="{FF2B5EF4-FFF2-40B4-BE49-F238E27FC236}">
                <a16:creationId xmlns:a16="http://schemas.microsoft.com/office/drawing/2014/main" id="{0B9AFAB3-468C-43DA-8A2D-9D04679D0AD1}"/>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52C84B4B-C6AB-4050-8993-E6C74351B7FE}"/>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980388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 name="Chart 78">
            <a:extLst>
              <a:ext uri="{FF2B5EF4-FFF2-40B4-BE49-F238E27FC236}">
                <a16:creationId xmlns:a16="http://schemas.microsoft.com/office/drawing/2014/main" id="{8EBC85A5-B466-43A4-9492-496965F88979}"/>
              </a:ext>
            </a:extLst>
          </p:cNvPr>
          <p:cNvGraphicFramePr>
            <a:graphicFrameLocks/>
          </p:cNvGraphicFramePr>
          <p:nvPr>
            <p:extLst>
              <p:ext uri="{D42A27DB-BD31-4B8C-83A1-F6EECF244321}">
                <p14:modId xmlns:p14="http://schemas.microsoft.com/office/powerpoint/2010/main" val="1415174665"/>
              </p:ext>
            </p:extLst>
          </p:nvPr>
        </p:nvGraphicFramePr>
        <p:xfrm>
          <a:off x="-545767" y="934455"/>
          <a:ext cx="8667022" cy="5825752"/>
        </p:xfrm>
        <a:graphic>
          <a:graphicData uri="http://schemas.openxmlformats.org/drawingml/2006/chart">
            <c:chart xmlns:c="http://schemas.openxmlformats.org/drawingml/2006/chart" xmlns:r="http://schemas.openxmlformats.org/officeDocument/2006/relationships" r:id="rId2"/>
          </a:graphicData>
        </a:graphic>
      </p:graphicFrame>
      <p:sp>
        <p:nvSpPr>
          <p:cNvPr id="80" name="TextBox 79">
            <a:extLst>
              <a:ext uri="{FF2B5EF4-FFF2-40B4-BE49-F238E27FC236}">
                <a16:creationId xmlns:a16="http://schemas.microsoft.com/office/drawing/2014/main" id="{95215E45-E32A-4D4B-8A43-2BD76A26EA8B}"/>
              </a:ext>
            </a:extLst>
          </p:cNvPr>
          <p:cNvSpPr txBox="1"/>
          <p:nvPr/>
        </p:nvSpPr>
        <p:spPr>
          <a:xfrm>
            <a:off x="3633064" y="3497086"/>
            <a:ext cx="316112" cy="246221"/>
          </a:xfrm>
          <a:prstGeom prst="rect">
            <a:avLst/>
          </a:prstGeom>
          <a:noFill/>
        </p:spPr>
        <p:txBody>
          <a:bodyPr wrap="none" rtlCol="0">
            <a:spAutoFit/>
          </a:bodyPr>
          <a:lstStyle/>
          <a:p>
            <a:r>
              <a:rPr lang="nb-NO" sz="1000" dirty="0"/>
              <a:t>42</a:t>
            </a:r>
            <a:endParaRPr lang="en-US" sz="1000" dirty="0"/>
          </a:p>
        </p:txBody>
      </p:sp>
      <p:sp>
        <p:nvSpPr>
          <p:cNvPr id="81" name="TextBox 80">
            <a:extLst>
              <a:ext uri="{FF2B5EF4-FFF2-40B4-BE49-F238E27FC236}">
                <a16:creationId xmlns:a16="http://schemas.microsoft.com/office/drawing/2014/main" id="{F093B99D-7D60-4B78-AB35-1988BEEF304D}"/>
              </a:ext>
            </a:extLst>
          </p:cNvPr>
          <p:cNvSpPr txBox="1"/>
          <p:nvPr/>
        </p:nvSpPr>
        <p:spPr>
          <a:xfrm>
            <a:off x="3633064" y="3240715"/>
            <a:ext cx="316112" cy="246221"/>
          </a:xfrm>
          <a:prstGeom prst="rect">
            <a:avLst/>
          </a:prstGeom>
          <a:noFill/>
        </p:spPr>
        <p:txBody>
          <a:bodyPr wrap="none" rtlCol="0">
            <a:spAutoFit/>
          </a:bodyPr>
          <a:lstStyle/>
          <a:p>
            <a:r>
              <a:rPr lang="nb-NO" sz="1000" dirty="0"/>
              <a:t>44</a:t>
            </a:r>
            <a:endParaRPr lang="en-US" sz="1000" dirty="0"/>
          </a:p>
        </p:txBody>
      </p:sp>
      <p:sp>
        <p:nvSpPr>
          <p:cNvPr id="82" name="TextBox 81">
            <a:extLst>
              <a:ext uri="{FF2B5EF4-FFF2-40B4-BE49-F238E27FC236}">
                <a16:creationId xmlns:a16="http://schemas.microsoft.com/office/drawing/2014/main" id="{7164661A-24AD-4139-B564-17B8B69DD991}"/>
              </a:ext>
            </a:extLst>
          </p:cNvPr>
          <p:cNvSpPr txBox="1"/>
          <p:nvPr/>
        </p:nvSpPr>
        <p:spPr>
          <a:xfrm>
            <a:off x="3633064" y="2907786"/>
            <a:ext cx="316112" cy="246221"/>
          </a:xfrm>
          <a:prstGeom prst="rect">
            <a:avLst/>
          </a:prstGeom>
          <a:noFill/>
        </p:spPr>
        <p:txBody>
          <a:bodyPr wrap="none" rtlCol="0">
            <a:spAutoFit/>
          </a:bodyPr>
          <a:lstStyle/>
          <a:p>
            <a:r>
              <a:rPr lang="nb-NO" sz="1000" dirty="0"/>
              <a:t>46</a:t>
            </a:r>
            <a:endParaRPr lang="en-US" sz="1000" dirty="0"/>
          </a:p>
        </p:txBody>
      </p:sp>
      <p:sp>
        <p:nvSpPr>
          <p:cNvPr id="83" name="TextBox 82">
            <a:extLst>
              <a:ext uri="{FF2B5EF4-FFF2-40B4-BE49-F238E27FC236}">
                <a16:creationId xmlns:a16="http://schemas.microsoft.com/office/drawing/2014/main" id="{546FE22A-7E64-411B-B2A4-2EC02F783C74}"/>
              </a:ext>
            </a:extLst>
          </p:cNvPr>
          <p:cNvSpPr txBox="1"/>
          <p:nvPr/>
        </p:nvSpPr>
        <p:spPr>
          <a:xfrm>
            <a:off x="3633064" y="2574858"/>
            <a:ext cx="316112" cy="246221"/>
          </a:xfrm>
          <a:prstGeom prst="rect">
            <a:avLst/>
          </a:prstGeom>
          <a:noFill/>
        </p:spPr>
        <p:txBody>
          <a:bodyPr wrap="none" rtlCol="0">
            <a:spAutoFit/>
          </a:bodyPr>
          <a:lstStyle/>
          <a:p>
            <a:r>
              <a:rPr lang="nb-NO" sz="1000" dirty="0"/>
              <a:t>48</a:t>
            </a:r>
            <a:endParaRPr lang="en-US" sz="1000" dirty="0"/>
          </a:p>
        </p:txBody>
      </p:sp>
      <p:sp>
        <p:nvSpPr>
          <p:cNvPr id="84" name="TextBox 83">
            <a:extLst>
              <a:ext uri="{FF2B5EF4-FFF2-40B4-BE49-F238E27FC236}">
                <a16:creationId xmlns:a16="http://schemas.microsoft.com/office/drawing/2014/main" id="{49B57C2E-E2F9-415D-89EC-1225046A363C}"/>
              </a:ext>
            </a:extLst>
          </p:cNvPr>
          <p:cNvSpPr txBox="1"/>
          <p:nvPr/>
        </p:nvSpPr>
        <p:spPr>
          <a:xfrm>
            <a:off x="3633064" y="2248792"/>
            <a:ext cx="316112" cy="246221"/>
          </a:xfrm>
          <a:prstGeom prst="rect">
            <a:avLst/>
          </a:prstGeom>
          <a:noFill/>
        </p:spPr>
        <p:txBody>
          <a:bodyPr wrap="none" rtlCol="0">
            <a:spAutoFit/>
          </a:bodyPr>
          <a:lstStyle/>
          <a:p>
            <a:r>
              <a:rPr lang="nb-NO" sz="1000" dirty="0"/>
              <a:t>50</a:t>
            </a:r>
            <a:endParaRPr lang="en-US" sz="1000" dirty="0"/>
          </a:p>
        </p:txBody>
      </p:sp>
      <p:sp>
        <p:nvSpPr>
          <p:cNvPr id="85" name="TextBox 84">
            <a:extLst>
              <a:ext uri="{FF2B5EF4-FFF2-40B4-BE49-F238E27FC236}">
                <a16:creationId xmlns:a16="http://schemas.microsoft.com/office/drawing/2014/main" id="{B582CD63-7F56-458B-998F-44C3265FA318}"/>
              </a:ext>
            </a:extLst>
          </p:cNvPr>
          <p:cNvSpPr txBox="1"/>
          <p:nvPr/>
        </p:nvSpPr>
        <p:spPr>
          <a:xfrm>
            <a:off x="3633064" y="1937995"/>
            <a:ext cx="316112" cy="246221"/>
          </a:xfrm>
          <a:prstGeom prst="rect">
            <a:avLst/>
          </a:prstGeom>
          <a:noFill/>
        </p:spPr>
        <p:txBody>
          <a:bodyPr wrap="none" rtlCol="0">
            <a:spAutoFit/>
          </a:bodyPr>
          <a:lstStyle/>
          <a:p>
            <a:r>
              <a:rPr lang="nb-NO" sz="1000" dirty="0"/>
              <a:t>53</a:t>
            </a:r>
            <a:endParaRPr lang="en-US" sz="1000" dirty="0"/>
          </a:p>
        </p:txBody>
      </p:sp>
      <p:sp>
        <p:nvSpPr>
          <p:cNvPr id="86" name="TextBox 85">
            <a:extLst>
              <a:ext uri="{FF2B5EF4-FFF2-40B4-BE49-F238E27FC236}">
                <a16:creationId xmlns:a16="http://schemas.microsoft.com/office/drawing/2014/main" id="{8A7889F9-11F6-4292-BD4A-AD4DA1DD4CB9}"/>
              </a:ext>
            </a:extLst>
          </p:cNvPr>
          <p:cNvSpPr txBox="1"/>
          <p:nvPr/>
        </p:nvSpPr>
        <p:spPr>
          <a:xfrm>
            <a:off x="3633064" y="1611929"/>
            <a:ext cx="316112" cy="246221"/>
          </a:xfrm>
          <a:prstGeom prst="rect">
            <a:avLst/>
          </a:prstGeom>
          <a:noFill/>
        </p:spPr>
        <p:txBody>
          <a:bodyPr wrap="none" rtlCol="0">
            <a:spAutoFit/>
          </a:bodyPr>
          <a:lstStyle/>
          <a:p>
            <a:r>
              <a:rPr lang="nb-NO" sz="1000" dirty="0"/>
              <a:t>56</a:t>
            </a:r>
            <a:endParaRPr lang="en-US" sz="1000" dirty="0"/>
          </a:p>
        </p:txBody>
      </p:sp>
      <p:sp>
        <p:nvSpPr>
          <p:cNvPr id="87" name="TextBox 86">
            <a:extLst>
              <a:ext uri="{FF2B5EF4-FFF2-40B4-BE49-F238E27FC236}">
                <a16:creationId xmlns:a16="http://schemas.microsoft.com/office/drawing/2014/main" id="{39E5378F-3433-45A7-95D8-B9FAA295F06C}"/>
              </a:ext>
            </a:extLst>
          </p:cNvPr>
          <p:cNvSpPr txBox="1"/>
          <p:nvPr/>
        </p:nvSpPr>
        <p:spPr>
          <a:xfrm>
            <a:off x="3633063" y="1312671"/>
            <a:ext cx="399737" cy="246221"/>
          </a:xfrm>
          <a:prstGeom prst="rect">
            <a:avLst/>
          </a:prstGeom>
          <a:noFill/>
        </p:spPr>
        <p:txBody>
          <a:bodyPr wrap="square" rtlCol="0">
            <a:spAutoFit/>
          </a:bodyPr>
          <a:lstStyle/>
          <a:p>
            <a:r>
              <a:rPr lang="nb-NO" sz="1000" dirty="0"/>
              <a:t>60</a:t>
            </a:r>
            <a:endParaRPr lang="en-US" sz="1000" dirty="0"/>
          </a:p>
        </p:txBody>
      </p:sp>
      <p:sp>
        <p:nvSpPr>
          <p:cNvPr id="88" name="TextBox 87">
            <a:extLst>
              <a:ext uri="{FF2B5EF4-FFF2-40B4-BE49-F238E27FC236}">
                <a16:creationId xmlns:a16="http://schemas.microsoft.com/office/drawing/2014/main" id="{F0C0729D-9928-41E2-A3C3-82B26C26821D}"/>
              </a:ext>
            </a:extLst>
          </p:cNvPr>
          <p:cNvSpPr txBox="1"/>
          <p:nvPr/>
        </p:nvSpPr>
        <p:spPr>
          <a:xfrm>
            <a:off x="3949176" y="3601110"/>
            <a:ext cx="316112" cy="246221"/>
          </a:xfrm>
          <a:prstGeom prst="rect">
            <a:avLst/>
          </a:prstGeom>
          <a:noFill/>
        </p:spPr>
        <p:txBody>
          <a:bodyPr wrap="none" rtlCol="0">
            <a:spAutoFit/>
          </a:bodyPr>
          <a:lstStyle/>
          <a:p>
            <a:r>
              <a:rPr lang="nb-NO" sz="1000" dirty="0"/>
              <a:t>50</a:t>
            </a:r>
            <a:endParaRPr lang="en-US" sz="1000" dirty="0"/>
          </a:p>
        </p:txBody>
      </p:sp>
      <p:sp>
        <p:nvSpPr>
          <p:cNvPr id="89" name="TextBox 88">
            <a:extLst>
              <a:ext uri="{FF2B5EF4-FFF2-40B4-BE49-F238E27FC236}">
                <a16:creationId xmlns:a16="http://schemas.microsoft.com/office/drawing/2014/main" id="{0FF51DF1-9BFE-4833-B0DA-E4144AF7E4C5}"/>
              </a:ext>
            </a:extLst>
          </p:cNvPr>
          <p:cNvSpPr txBox="1"/>
          <p:nvPr/>
        </p:nvSpPr>
        <p:spPr>
          <a:xfrm>
            <a:off x="4181332" y="3401863"/>
            <a:ext cx="316112" cy="246221"/>
          </a:xfrm>
          <a:prstGeom prst="rect">
            <a:avLst/>
          </a:prstGeom>
          <a:noFill/>
        </p:spPr>
        <p:txBody>
          <a:bodyPr wrap="none" rtlCol="0">
            <a:spAutoFit/>
          </a:bodyPr>
          <a:lstStyle/>
          <a:p>
            <a:r>
              <a:rPr lang="nb-NO" sz="1000" dirty="0"/>
              <a:t>55</a:t>
            </a:r>
            <a:endParaRPr lang="en-US" sz="1000" dirty="0"/>
          </a:p>
        </p:txBody>
      </p:sp>
      <p:sp>
        <p:nvSpPr>
          <p:cNvPr id="90" name="TextBox 89">
            <a:extLst>
              <a:ext uri="{FF2B5EF4-FFF2-40B4-BE49-F238E27FC236}">
                <a16:creationId xmlns:a16="http://schemas.microsoft.com/office/drawing/2014/main" id="{68506703-61E4-4155-A94E-7740B8E976F2}"/>
              </a:ext>
            </a:extLst>
          </p:cNvPr>
          <p:cNvSpPr txBox="1"/>
          <p:nvPr/>
        </p:nvSpPr>
        <p:spPr>
          <a:xfrm>
            <a:off x="4358438" y="3198782"/>
            <a:ext cx="316112" cy="246221"/>
          </a:xfrm>
          <a:prstGeom prst="rect">
            <a:avLst/>
          </a:prstGeom>
          <a:noFill/>
        </p:spPr>
        <p:txBody>
          <a:bodyPr wrap="none" rtlCol="0">
            <a:spAutoFit/>
          </a:bodyPr>
          <a:lstStyle/>
          <a:p>
            <a:r>
              <a:rPr lang="nb-NO" sz="1000" dirty="0"/>
              <a:t>60</a:t>
            </a:r>
            <a:endParaRPr lang="en-US" sz="1000" dirty="0"/>
          </a:p>
        </p:txBody>
      </p:sp>
      <p:sp>
        <p:nvSpPr>
          <p:cNvPr id="91" name="TextBox 90">
            <a:extLst>
              <a:ext uri="{FF2B5EF4-FFF2-40B4-BE49-F238E27FC236}">
                <a16:creationId xmlns:a16="http://schemas.microsoft.com/office/drawing/2014/main" id="{84D1CAF4-CC87-4EA8-AF40-125EB6EA275D}"/>
              </a:ext>
            </a:extLst>
          </p:cNvPr>
          <p:cNvSpPr txBox="1"/>
          <p:nvPr/>
        </p:nvSpPr>
        <p:spPr>
          <a:xfrm>
            <a:off x="4637000" y="3026393"/>
            <a:ext cx="316112" cy="246221"/>
          </a:xfrm>
          <a:prstGeom prst="rect">
            <a:avLst/>
          </a:prstGeom>
          <a:noFill/>
        </p:spPr>
        <p:txBody>
          <a:bodyPr wrap="none" rtlCol="0">
            <a:spAutoFit/>
          </a:bodyPr>
          <a:lstStyle/>
          <a:p>
            <a:r>
              <a:rPr lang="nb-NO" sz="1000" dirty="0"/>
              <a:t>66</a:t>
            </a:r>
            <a:endParaRPr lang="en-US" sz="1000" dirty="0"/>
          </a:p>
        </p:txBody>
      </p:sp>
      <p:sp>
        <p:nvSpPr>
          <p:cNvPr id="92" name="TextBox 91">
            <a:extLst>
              <a:ext uri="{FF2B5EF4-FFF2-40B4-BE49-F238E27FC236}">
                <a16:creationId xmlns:a16="http://schemas.microsoft.com/office/drawing/2014/main" id="{38AE81D7-1FAA-4642-9C79-6EAF3F0DC32F}"/>
              </a:ext>
            </a:extLst>
          </p:cNvPr>
          <p:cNvSpPr txBox="1"/>
          <p:nvPr/>
        </p:nvSpPr>
        <p:spPr>
          <a:xfrm>
            <a:off x="4872930" y="2809259"/>
            <a:ext cx="316112" cy="246221"/>
          </a:xfrm>
          <a:prstGeom prst="rect">
            <a:avLst/>
          </a:prstGeom>
          <a:noFill/>
        </p:spPr>
        <p:txBody>
          <a:bodyPr wrap="none" rtlCol="0">
            <a:spAutoFit/>
          </a:bodyPr>
          <a:lstStyle/>
          <a:p>
            <a:r>
              <a:rPr lang="nb-NO" sz="1000" dirty="0"/>
              <a:t>72</a:t>
            </a:r>
            <a:endParaRPr lang="en-US" sz="1000" dirty="0"/>
          </a:p>
        </p:txBody>
      </p:sp>
      <p:sp>
        <p:nvSpPr>
          <p:cNvPr id="93" name="TextBox 92">
            <a:extLst>
              <a:ext uri="{FF2B5EF4-FFF2-40B4-BE49-F238E27FC236}">
                <a16:creationId xmlns:a16="http://schemas.microsoft.com/office/drawing/2014/main" id="{D391E688-A157-41C9-89C7-C10C0864D1EE}"/>
              </a:ext>
            </a:extLst>
          </p:cNvPr>
          <p:cNvSpPr txBox="1"/>
          <p:nvPr/>
        </p:nvSpPr>
        <p:spPr>
          <a:xfrm>
            <a:off x="5100858" y="2592125"/>
            <a:ext cx="316112" cy="246221"/>
          </a:xfrm>
          <a:prstGeom prst="rect">
            <a:avLst/>
          </a:prstGeom>
          <a:noFill/>
        </p:spPr>
        <p:txBody>
          <a:bodyPr wrap="none" rtlCol="0">
            <a:spAutoFit/>
          </a:bodyPr>
          <a:lstStyle/>
          <a:p>
            <a:r>
              <a:rPr lang="nb-NO" sz="1000" dirty="0"/>
              <a:t>80</a:t>
            </a:r>
            <a:endParaRPr lang="en-US" sz="1000" dirty="0"/>
          </a:p>
        </p:txBody>
      </p:sp>
      <p:sp>
        <p:nvSpPr>
          <p:cNvPr id="94" name="TextBox 93">
            <a:extLst>
              <a:ext uri="{FF2B5EF4-FFF2-40B4-BE49-F238E27FC236}">
                <a16:creationId xmlns:a16="http://schemas.microsoft.com/office/drawing/2014/main" id="{A6C8F19C-A370-414E-9064-7306BDD3A85B}"/>
              </a:ext>
            </a:extLst>
          </p:cNvPr>
          <p:cNvSpPr txBox="1"/>
          <p:nvPr/>
        </p:nvSpPr>
        <p:spPr>
          <a:xfrm>
            <a:off x="5329693" y="2419302"/>
            <a:ext cx="316112" cy="246221"/>
          </a:xfrm>
          <a:prstGeom prst="rect">
            <a:avLst/>
          </a:prstGeom>
          <a:noFill/>
        </p:spPr>
        <p:txBody>
          <a:bodyPr wrap="none" rtlCol="0">
            <a:spAutoFit/>
          </a:bodyPr>
          <a:lstStyle/>
          <a:p>
            <a:r>
              <a:rPr lang="nb-NO" sz="1000" dirty="0"/>
              <a:t>90</a:t>
            </a:r>
            <a:endParaRPr lang="en-US" sz="1000" dirty="0"/>
          </a:p>
        </p:txBody>
      </p:sp>
      <p:sp>
        <p:nvSpPr>
          <p:cNvPr id="95" name="TextBox 94">
            <a:extLst>
              <a:ext uri="{FF2B5EF4-FFF2-40B4-BE49-F238E27FC236}">
                <a16:creationId xmlns:a16="http://schemas.microsoft.com/office/drawing/2014/main" id="{E1E74495-F20A-4B07-8116-6DF8B1EF72CA}"/>
              </a:ext>
            </a:extLst>
          </p:cNvPr>
          <p:cNvSpPr txBox="1"/>
          <p:nvPr/>
        </p:nvSpPr>
        <p:spPr>
          <a:xfrm>
            <a:off x="5520428" y="2146116"/>
            <a:ext cx="381836" cy="246221"/>
          </a:xfrm>
          <a:prstGeom prst="rect">
            <a:avLst/>
          </a:prstGeom>
          <a:noFill/>
        </p:spPr>
        <p:txBody>
          <a:bodyPr wrap="none" rtlCol="0">
            <a:spAutoFit/>
          </a:bodyPr>
          <a:lstStyle/>
          <a:p>
            <a:r>
              <a:rPr lang="nb-NO" sz="1000" dirty="0"/>
              <a:t>105</a:t>
            </a:r>
            <a:endParaRPr lang="en-US" sz="1000" dirty="0"/>
          </a:p>
        </p:txBody>
      </p:sp>
      <p:sp>
        <p:nvSpPr>
          <p:cNvPr id="96" name="TextBox 95">
            <a:extLst>
              <a:ext uri="{FF2B5EF4-FFF2-40B4-BE49-F238E27FC236}">
                <a16:creationId xmlns:a16="http://schemas.microsoft.com/office/drawing/2014/main" id="{06C434E0-16BE-49CB-99B7-69A6397D9CE3}"/>
              </a:ext>
            </a:extLst>
          </p:cNvPr>
          <p:cNvSpPr txBox="1"/>
          <p:nvPr/>
        </p:nvSpPr>
        <p:spPr>
          <a:xfrm>
            <a:off x="4032801" y="3904417"/>
            <a:ext cx="316112" cy="246221"/>
          </a:xfrm>
          <a:prstGeom prst="rect">
            <a:avLst/>
          </a:prstGeom>
          <a:noFill/>
        </p:spPr>
        <p:txBody>
          <a:bodyPr wrap="none" rtlCol="0">
            <a:spAutoFit/>
          </a:bodyPr>
          <a:lstStyle/>
          <a:p>
            <a:r>
              <a:rPr lang="nb-NO" sz="1000" dirty="0"/>
              <a:t>45</a:t>
            </a:r>
            <a:endParaRPr lang="en-US" sz="1000" dirty="0"/>
          </a:p>
        </p:txBody>
      </p:sp>
      <p:sp>
        <p:nvSpPr>
          <p:cNvPr id="97" name="TextBox 96">
            <a:extLst>
              <a:ext uri="{FF2B5EF4-FFF2-40B4-BE49-F238E27FC236}">
                <a16:creationId xmlns:a16="http://schemas.microsoft.com/office/drawing/2014/main" id="{246D818B-7847-4AD1-90AD-CE0DE5B8DEAD}"/>
              </a:ext>
            </a:extLst>
          </p:cNvPr>
          <p:cNvSpPr txBox="1"/>
          <p:nvPr/>
        </p:nvSpPr>
        <p:spPr>
          <a:xfrm>
            <a:off x="4320888" y="3930832"/>
            <a:ext cx="316112" cy="246221"/>
          </a:xfrm>
          <a:prstGeom prst="rect">
            <a:avLst/>
          </a:prstGeom>
          <a:noFill/>
        </p:spPr>
        <p:txBody>
          <a:bodyPr wrap="none" rtlCol="0">
            <a:spAutoFit/>
          </a:bodyPr>
          <a:lstStyle/>
          <a:p>
            <a:r>
              <a:rPr lang="nb-NO" sz="1000" dirty="0"/>
              <a:t>52</a:t>
            </a:r>
            <a:endParaRPr lang="en-US" sz="1000" dirty="0"/>
          </a:p>
        </p:txBody>
      </p:sp>
      <p:sp>
        <p:nvSpPr>
          <p:cNvPr id="98" name="TextBox 97">
            <a:extLst>
              <a:ext uri="{FF2B5EF4-FFF2-40B4-BE49-F238E27FC236}">
                <a16:creationId xmlns:a16="http://schemas.microsoft.com/office/drawing/2014/main" id="{46F08A1D-8DE2-46C1-BAC4-33E0CEE3BF07}"/>
              </a:ext>
            </a:extLst>
          </p:cNvPr>
          <p:cNvSpPr txBox="1"/>
          <p:nvPr/>
        </p:nvSpPr>
        <p:spPr>
          <a:xfrm>
            <a:off x="4623482" y="4004664"/>
            <a:ext cx="316112" cy="246221"/>
          </a:xfrm>
          <a:prstGeom prst="rect">
            <a:avLst/>
          </a:prstGeom>
          <a:noFill/>
        </p:spPr>
        <p:txBody>
          <a:bodyPr wrap="none" rtlCol="0">
            <a:spAutoFit/>
          </a:bodyPr>
          <a:lstStyle/>
          <a:p>
            <a:r>
              <a:rPr lang="nb-NO" sz="1000" dirty="0"/>
              <a:t>60</a:t>
            </a:r>
            <a:endParaRPr lang="en-US" sz="1000" dirty="0"/>
          </a:p>
        </p:txBody>
      </p:sp>
      <p:sp>
        <p:nvSpPr>
          <p:cNvPr id="99" name="TextBox 98">
            <a:extLst>
              <a:ext uri="{FF2B5EF4-FFF2-40B4-BE49-F238E27FC236}">
                <a16:creationId xmlns:a16="http://schemas.microsoft.com/office/drawing/2014/main" id="{9FB4A89D-C6F1-4D34-82E8-8FFD6D065573}"/>
              </a:ext>
            </a:extLst>
          </p:cNvPr>
          <p:cNvSpPr txBox="1"/>
          <p:nvPr/>
        </p:nvSpPr>
        <p:spPr>
          <a:xfrm>
            <a:off x="4899400" y="4044561"/>
            <a:ext cx="316112" cy="246221"/>
          </a:xfrm>
          <a:prstGeom prst="rect">
            <a:avLst/>
          </a:prstGeom>
          <a:noFill/>
        </p:spPr>
        <p:txBody>
          <a:bodyPr wrap="none" rtlCol="0">
            <a:spAutoFit/>
          </a:bodyPr>
          <a:lstStyle/>
          <a:p>
            <a:r>
              <a:rPr lang="nb-NO" sz="1000" dirty="0"/>
              <a:t>68</a:t>
            </a:r>
            <a:endParaRPr lang="en-US" sz="1000" dirty="0"/>
          </a:p>
        </p:txBody>
      </p:sp>
      <p:sp>
        <p:nvSpPr>
          <p:cNvPr id="100" name="TextBox 99">
            <a:extLst>
              <a:ext uri="{FF2B5EF4-FFF2-40B4-BE49-F238E27FC236}">
                <a16:creationId xmlns:a16="http://schemas.microsoft.com/office/drawing/2014/main" id="{7AEAD537-BE04-4DC6-936D-425F71D7A402}"/>
              </a:ext>
            </a:extLst>
          </p:cNvPr>
          <p:cNvSpPr txBox="1"/>
          <p:nvPr/>
        </p:nvSpPr>
        <p:spPr>
          <a:xfrm>
            <a:off x="5242416" y="4125788"/>
            <a:ext cx="316112" cy="246221"/>
          </a:xfrm>
          <a:prstGeom prst="rect">
            <a:avLst/>
          </a:prstGeom>
          <a:noFill/>
        </p:spPr>
        <p:txBody>
          <a:bodyPr wrap="none" rtlCol="0">
            <a:spAutoFit/>
          </a:bodyPr>
          <a:lstStyle/>
          <a:p>
            <a:r>
              <a:rPr lang="nb-NO" sz="1000" dirty="0"/>
              <a:t>75</a:t>
            </a:r>
            <a:endParaRPr lang="en-US" sz="1000" dirty="0"/>
          </a:p>
        </p:txBody>
      </p:sp>
      <p:sp>
        <p:nvSpPr>
          <p:cNvPr id="101" name="TextBox 100">
            <a:extLst>
              <a:ext uri="{FF2B5EF4-FFF2-40B4-BE49-F238E27FC236}">
                <a16:creationId xmlns:a16="http://schemas.microsoft.com/office/drawing/2014/main" id="{E2BAC926-0F12-4935-ACF2-372A54090677}"/>
              </a:ext>
            </a:extLst>
          </p:cNvPr>
          <p:cNvSpPr txBox="1"/>
          <p:nvPr/>
        </p:nvSpPr>
        <p:spPr>
          <a:xfrm>
            <a:off x="5542467" y="4161649"/>
            <a:ext cx="316112" cy="246221"/>
          </a:xfrm>
          <a:prstGeom prst="rect">
            <a:avLst/>
          </a:prstGeom>
          <a:noFill/>
        </p:spPr>
        <p:txBody>
          <a:bodyPr wrap="none" rtlCol="0">
            <a:spAutoFit/>
          </a:bodyPr>
          <a:lstStyle/>
          <a:p>
            <a:r>
              <a:rPr lang="nb-NO" sz="1000" dirty="0"/>
              <a:t>90</a:t>
            </a:r>
            <a:endParaRPr lang="en-US" sz="1000" dirty="0"/>
          </a:p>
        </p:txBody>
      </p:sp>
      <p:sp>
        <p:nvSpPr>
          <p:cNvPr id="102" name="TextBox 101">
            <a:extLst>
              <a:ext uri="{FF2B5EF4-FFF2-40B4-BE49-F238E27FC236}">
                <a16:creationId xmlns:a16="http://schemas.microsoft.com/office/drawing/2014/main" id="{E92B3D4B-3F58-48EB-86A4-663EE446CB61}"/>
              </a:ext>
            </a:extLst>
          </p:cNvPr>
          <p:cNvSpPr txBox="1"/>
          <p:nvPr/>
        </p:nvSpPr>
        <p:spPr>
          <a:xfrm>
            <a:off x="5837090" y="4248736"/>
            <a:ext cx="381836" cy="246221"/>
          </a:xfrm>
          <a:prstGeom prst="rect">
            <a:avLst/>
          </a:prstGeom>
          <a:noFill/>
        </p:spPr>
        <p:txBody>
          <a:bodyPr wrap="none" rtlCol="0">
            <a:spAutoFit/>
          </a:bodyPr>
          <a:lstStyle/>
          <a:p>
            <a:r>
              <a:rPr lang="nb-NO" sz="1000" dirty="0"/>
              <a:t>105</a:t>
            </a:r>
            <a:endParaRPr lang="en-US" sz="1000" dirty="0"/>
          </a:p>
        </p:txBody>
      </p:sp>
      <p:sp>
        <p:nvSpPr>
          <p:cNvPr id="103" name="TextBox 102">
            <a:extLst>
              <a:ext uri="{FF2B5EF4-FFF2-40B4-BE49-F238E27FC236}">
                <a16:creationId xmlns:a16="http://schemas.microsoft.com/office/drawing/2014/main" id="{D621ED33-7F72-47F4-8CBF-EDC41A7995FF}"/>
              </a:ext>
            </a:extLst>
          </p:cNvPr>
          <p:cNvSpPr txBox="1"/>
          <p:nvPr/>
        </p:nvSpPr>
        <p:spPr>
          <a:xfrm>
            <a:off x="6153202" y="4292776"/>
            <a:ext cx="381836" cy="246221"/>
          </a:xfrm>
          <a:prstGeom prst="rect">
            <a:avLst/>
          </a:prstGeom>
          <a:noFill/>
        </p:spPr>
        <p:txBody>
          <a:bodyPr wrap="none" rtlCol="0">
            <a:spAutoFit/>
          </a:bodyPr>
          <a:lstStyle/>
          <a:p>
            <a:r>
              <a:rPr lang="nb-NO" sz="1000" dirty="0"/>
              <a:t>125</a:t>
            </a:r>
            <a:endParaRPr lang="en-US" sz="1000" dirty="0"/>
          </a:p>
        </p:txBody>
      </p:sp>
      <p:sp>
        <p:nvSpPr>
          <p:cNvPr id="104" name="TextBox 103">
            <a:extLst>
              <a:ext uri="{FF2B5EF4-FFF2-40B4-BE49-F238E27FC236}">
                <a16:creationId xmlns:a16="http://schemas.microsoft.com/office/drawing/2014/main" id="{2522AD3D-7C40-4E0E-B219-D7F110D4C4F9}"/>
              </a:ext>
            </a:extLst>
          </p:cNvPr>
          <p:cNvSpPr txBox="1"/>
          <p:nvPr/>
        </p:nvSpPr>
        <p:spPr>
          <a:xfrm>
            <a:off x="3887150" y="4169665"/>
            <a:ext cx="316112" cy="246221"/>
          </a:xfrm>
          <a:prstGeom prst="rect">
            <a:avLst/>
          </a:prstGeom>
          <a:noFill/>
        </p:spPr>
        <p:txBody>
          <a:bodyPr wrap="none" rtlCol="0">
            <a:spAutoFit/>
          </a:bodyPr>
          <a:lstStyle/>
          <a:p>
            <a:r>
              <a:rPr lang="nb-NO" sz="1000" dirty="0"/>
              <a:t>40</a:t>
            </a:r>
            <a:endParaRPr lang="en-US" sz="1000" dirty="0"/>
          </a:p>
        </p:txBody>
      </p:sp>
      <p:sp>
        <p:nvSpPr>
          <p:cNvPr id="105" name="TextBox 104">
            <a:extLst>
              <a:ext uri="{FF2B5EF4-FFF2-40B4-BE49-F238E27FC236}">
                <a16:creationId xmlns:a16="http://schemas.microsoft.com/office/drawing/2014/main" id="{1F66BA80-2E94-4503-B13F-41A149275048}"/>
              </a:ext>
            </a:extLst>
          </p:cNvPr>
          <p:cNvSpPr txBox="1"/>
          <p:nvPr/>
        </p:nvSpPr>
        <p:spPr>
          <a:xfrm>
            <a:off x="4014779" y="4426105"/>
            <a:ext cx="316112" cy="246221"/>
          </a:xfrm>
          <a:prstGeom prst="rect">
            <a:avLst/>
          </a:prstGeom>
          <a:noFill/>
        </p:spPr>
        <p:txBody>
          <a:bodyPr wrap="none" rtlCol="0">
            <a:spAutoFit/>
          </a:bodyPr>
          <a:lstStyle/>
          <a:p>
            <a:r>
              <a:rPr lang="nb-NO" sz="1000" dirty="0"/>
              <a:t>45</a:t>
            </a:r>
            <a:endParaRPr lang="en-US" sz="1000" dirty="0"/>
          </a:p>
        </p:txBody>
      </p:sp>
      <p:sp>
        <p:nvSpPr>
          <p:cNvPr id="106" name="TextBox 105">
            <a:extLst>
              <a:ext uri="{FF2B5EF4-FFF2-40B4-BE49-F238E27FC236}">
                <a16:creationId xmlns:a16="http://schemas.microsoft.com/office/drawing/2014/main" id="{EDDDBB15-3CC0-4C41-8555-85CC6D5C7FC8}"/>
              </a:ext>
            </a:extLst>
          </p:cNvPr>
          <p:cNvSpPr txBox="1"/>
          <p:nvPr/>
        </p:nvSpPr>
        <p:spPr>
          <a:xfrm>
            <a:off x="4162832" y="4706205"/>
            <a:ext cx="316112" cy="246221"/>
          </a:xfrm>
          <a:prstGeom prst="rect">
            <a:avLst/>
          </a:prstGeom>
          <a:noFill/>
        </p:spPr>
        <p:txBody>
          <a:bodyPr wrap="none" rtlCol="0">
            <a:spAutoFit/>
          </a:bodyPr>
          <a:lstStyle/>
          <a:p>
            <a:r>
              <a:rPr lang="nb-NO" sz="1000" dirty="0"/>
              <a:t>50</a:t>
            </a:r>
            <a:endParaRPr lang="en-US" sz="1000" dirty="0"/>
          </a:p>
        </p:txBody>
      </p:sp>
      <p:sp>
        <p:nvSpPr>
          <p:cNvPr id="107" name="TextBox 106">
            <a:extLst>
              <a:ext uri="{FF2B5EF4-FFF2-40B4-BE49-F238E27FC236}">
                <a16:creationId xmlns:a16="http://schemas.microsoft.com/office/drawing/2014/main" id="{A192A584-3750-41C3-BE61-436BC9EB61D5}"/>
              </a:ext>
            </a:extLst>
          </p:cNvPr>
          <p:cNvSpPr txBox="1"/>
          <p:nvPr/>
        </p:nvSpPr>
        <p:spPr>
          <a:xfrm>
            <a:off x="4265288" y="4982935"/>
            <a:ext cx="316112" cy="246221"/>
          </a:xfrm>
          <a:prstGeom prst="rect">
            <a:avLst/>
          </a:prstGeom>
          <a:noFill/>
        </p:spPr>
        <p:txBody>
          <a:bodyPr wrap="none" rtlCol="0">
            <a:spAutoFit/>
          </a:bodyPr>
          <a:lstStyle/>
          <a:p>
            <a:r>
              <a:rPr lang="nb-NO" sz="1000" dirty="0"/>
              <a:t>55</a:t>
            </a:r>
            <a:endParaRPr lang="en-US" sz="1000" dirty="0"/>
          </a:p>
        </p:txBody>
      </p:sp>
      <p:sp>
        <p:nvSpPr>
          <p:cNvPr id="108" name="TextBox 107">
            <a:extLst>
              <a:ext uri="{FF2B5EF4-FFF2-40B4-BE49-F238E27FC236}">
                <a16:creationId xmlns:a16="http://schemas.microsoft.com/office/drawing/2014/main" id="{72AB8B3A-BD47-45A0-A80A-F9B27143B93E}"/>
              </a:ext>
            </a:extLst>
          </p:cNvPr>
          <p:cNvSpPr txBox="1"/>
          <p:nvPr/>
        </p:nvSpPr>
        <p:spPr>
          <a:xfrm>
            <a:off x="4423344" y="5256214"/>
            <a:ext cx="316112" cy="246221"/>
          </a:xfrm>
          <a:prstGeom prst="rect">
            <a:avLst/>
          </a:prstGeom>
          <a:noFill/>
        </p:spPr>
        <p:txBody>
          <a:bodyPr wrap="none" rtlCol="0">
            <a:spAutoFit/>
          </a:bodyPr>
          <a:lstStyle/>
          <a:p>
            <a:r>
              <a:rPr lang="nb-NO" sz="1000" dirty="0"/>
              <a:t>60</a:t>
            </a:r>
            <a:endParaRPr lang="en-US" sz="1000" dirty="0"/>
          </a:p>
        </p:txBody>
      </p:sp>
      <p:sp>
        <p:nvSpPr>
          <p:cNvPr id="109" name="TextBox 108">
            <a:extLst>
              <a:ext uri="{FF2B5EF4-FFF2-40B4-BE49-F238E27FC236}">
                <a16:creationId xmlns:a16="http://schemas.microsoft.com/office/drawing/2014/main" id="{ECA9C11C-E820-4889-95D8-BDC7D6F6BF21}"/>
              </a:ext>
            </a:extLst>
          </p:cNvPr>
          <p:cNvSpPr txBox="1"/>
          <p:nvPr/>
        </p:nvSpPr>
        <p:spPr>
          <a:xfrm>
            <a:off x="4556818" y="5534895"/>
            <a:ext cx="316112" cy="246221"/>
          </a:xfrm>
          <a:prstGeom prst="rect">
            <a:avLst/>
          </a:prstGeom>
          <a:noFill/>
        </p:spPr>
        <p:txBody>
          <a:bodyPr wrap="none" rtlCol="0">
            <a:spAutoFit/>
          </a:bodyPr>
          <a:lstStyle/>
          <a:p>
            <a:r>
              <a:rPr lang="nb-NO" sz="1000" dirty="0"/>
              <a:t>65</a:t>
            </a:r>
            <a:endParaRPr lang="en-US" sz="1000" dirty="0"/>
          </a:p>
        </p:txBody>
      </p:sp>
      <p:sp>
        <p:nvSpPr>
          <p:cNvPr id="110" name="TextBox 109">
            <a:extLst>
              <a:ext uri="{FF2B5EF4-FFF2-40B4-BE49-F238E27FC236}">
                <a16:creationId xmlns:a16="http://schemas.microsoft.com/office/drawing/2014/main" id="{48A80CEB-A76B-4C16-BE7E-FE35BA05C8B5}"/>
              </a:ext>
            </a:extLst>
          </p:cNvPr>
          <p:cNvSpPr txBox="1"/>
          <p:nvPr/>
        </p:nvSpPr>
        <p:spPr>
          <a:xfrm>
            <a:off x="4859209" y="6083228"/>
            <a:ext cx="316112" cy="246221"/>
          </a:xfrm>
          <a:prstGeom prst="rect">
            <a:avLst/>
          </a:prstGeom>
          <a:noFill/>
        </p:spPr>
        <p:txBody>
          <a:bodyPr wrap="none" rtlCol="0">
            <a:spAutoFit/>
          </a:bodyPr>
          <a:lstStyle/>
          <a:p>
            <a:r>
              <a:rPr lang="nb-NO" sz="1000" dirty="0"/>
              <a:t>85</a:t>
            </a:r>
            <a:endParaRPr lang="en-US" sz="1000" dirty="0"/>
          </a:p>
        </p:txBody>
      </p:sp>
      <p:sp>
        <p:nvSpPr>
          <p:cNvPr id="111" name="TextBox 110">
            <a:extLst>
              <a:ext uri="{FF2B5EF4-FFF2-40B4-BE49-F238E27FC236}">
                <a16:creationId xmlns:a16="http://schemas.microsoft.com/office/drawing/2014/main" id="{5A736DBB-7124-4392-9FFA-2D095EE503D7}"/>
              </a:ext>
            </a:extLst>
          </p:cNvPr>
          <p:cNvSpPr txBox="1"/>
          <p:nvPr/>
        </p:nvSpPr>
        <p:spPr>
          <a:xfrm>
            <a:off x="3292476" y="4002677"/>
            <a:ext cx="316112" cy="246221"/>
          </a:xfrm>
          <a:prstGeom prst="rect">
            <a:avLst/>
          </a:prstGeom>
          <a:noFill/>
        </p:spPr>
        <p:txBody>
          <a:bodyPr wrap="none" rtlCol="0">
            <a:spAutoFit/>
          </a:bodyPr>
          <a:lstStyle/>
          <a:p>
            <a:r>
              <a:rPr lang="nb-NO" sz="1000" dirty="0"/>
              <a:t>13</a:t>
            </a:r>
            <a:endParaRPr lang="en-US" sz="1000" dirty="0"/>
          </a:p>
        </p:txBody>
      </p:sp>
      <p:sp>
        <p:nvSpPr>
          <p:cNvPr id="112" name="TextBox 111">
            <a:extLst>
              <a:ext uri="{FF2B5EF4-FFF2-40B4-BE49-F238E27FC236}">
                <a16:creationId xmlns:a16="http://schemas.microsoft.com/office/drawing/2014/main" id="{A3B08A13-64A7-46BE-9794-79AF13AD9829}"/>
              </a:ext>
            </a:extLst>
          </p:cNvPr>
          <p:cNvSpPr txBox="1"/>
          <p:nvPr/>
        </p:nvSpPr>
        <p:spPr>
          <a:xfrm>
            <a:off x="4714997" y="5809302"/>
            <a:ext cx="316112" cy="246221"/>
          </a:xfrm>
          <a:prstGeom prst="rect">
            <a:avLst/>
          </a:prstGeom>
          <a:noFill/>
        </p:spPr>
        <p:txBody>
          <a:bodyPr wrap="none" rtlCol="0">
            <a:spAutoFit/>
          </a:bodyPr>
          <a:lstStyle/>
          <a:p>
            <a:r>
              <a:rPr lang="nb-NO" sz="1000" dirty="0"/>
              <a:t>72</a:t>
            </a:r>
            <a:endParaRPr lang="en-US" sz="1000" dirty="0"/>
          </a:p>
        </p:txBody>
      </p:sp>
      <p:sp>
        <p:nvSpPr>
          <p:cNvPr id="113" name="TextBox 112">
            <a:extLst>
              <a:ext uri="{FF2B5EF4-FFF2-40B4-BE49-F238E27FC236}">
                <a16:creationId xmlns:a16="http://schemas.microsoft.com/office/drawing/2014/main" id="{1FC4663F-D62B-4F8E-BD67-08193E0EAAC6}"/>
              </a:ext>
            </a:extLst>
          </p:cNvPr>
          <p:cNvSpPr txBox="1"/>
          <p:nvPr/>
        </p:nvSpPr>
        <p:spPr>
          <a:xfrm>
            <a:off x="3560708" y="4239877"/>
            <a:ext cx="316112" cy="246221"/>
          </a:xfrm>
          <a:prstGeom prst="rect">
            <a:avLst/>
          </a:prstGeom>
          <a:noFill/>
        </p:spPr>
        <p:txBody>
          <a:bodyPr wrap="none" rtlCol="0">
            <a:spAutoFit/>
          </a:bodyPr>
          <a:lstStyle/>
          <a:p>
            <a:r>
              <a:rPr lang="nb-NO" sz="1000" dirty="0"/>
              <a:t>35</a:t>
            </a:r>
            <a:endParaRPr lang="en-US" sz="1000" dirty="0"/>
          </a:p>
        </p:txBody>
      </p:sp>
      <p:sp>
        <p:nvSpPr>
          <p:cNvPr id="114" name="TextBox 113">
            <a:extLst>
              <a:ext uri="{FF2B5EF4-FFF2-40B4-BE49-F238E27FC236}">
                <a16:creationId xmlns:a16="http://schemas.microsoft.com/office/drawing/2014/main" id="{9C8C7E4D-668B-44BD-8AD7-78E1D266C65A}"/>
              </a:ext>
            </a:extLst>
          </p:cNvPr>
          <p:cNvSpPr txBox="1"/>
          <p:nvPr/>
        </p:nvSpPr>
        <p:spPr>
          <a:xfrm>
            <a:off x="3471632" y="4516653"/>
            <a:ext cx="316112" cy="246221"/>
          </a:xfrm>
          <a:prstGeom prst="rect">
            <a:avLst/>
          </a:prstGeom>
          <a:noFill/>
        </p:spPr>
        <p:txBody>
          <a:bodyPr wrap="none" rtlCol="0">
            <a:spAutoFit/>
          </a:bodyPr>
          <a:lstStyle/>
          <a:p>
            <a:r>
              <a:rPr lang="nb-NO" sz="1000" dirty="0"/>
              <a:t>40</a:t>
            </a:r>
            <a:endParaRPr lang="en-US" sz="1000" dirty="0"/>
          </a:p>
        </p:txBody>
      </p:sp>
      <p:sp>
        <p:nvSpPr>
          <p:cNvPr id="115" name="TextBox 114">
            <a:extLst>
              <a:ext uri="{FF2B5EF4-FFF2-40B4-BE49-F238E27FC236}">
                <a16:creationId xmlns:a16="http://schemas.microsoft.com/office/drawing/2014/main" id="{33E96DBF-EE6D-4AAC-A276-3B0A5F187D68}"/>
              </a:ext>
            </a:extLst>
          </p:cNvPr>
          <p:cNvSpPr txBox="1"/>
          <p:nvPr/>
        </p:nvSpPr>
        <p:spPr>
          <a:xfrm>
            <a:off x="3018360" y="5328474"/>
            <a:ext cx="316112" cy="246221"/>
          </a:xfrm>
          <a:prstGeom prst="rect">
            <a:avLst/>
          </a:prstGeom>
          <a:noFill/>
        </p:spPr>
        <p:txBody>
          <a:bodyPr wrap="none" rtlCol="0">
            <a:spAutoFit/>
          </a:bodyPr>
          <a:lstStyle/>
          <a:p>
            <a:r>
              <a:rPr lang="nb-NO" sz="1000" dirty="0"/>
              <a:t>55</a:t>
            </a:r>
            <a:endParaRPr lang="en-US" sz="1000" dirty="0"/>
          </a:p>
        </p:txBody>
      </p:sp>
      <p:sp>
        <p:nvSpPr>
          <p:cNvPr id="116" name="TextBox 115">
            <a:extLst>
              <a:ext uri="{FF2B5EF4-FFF2-40B4-BE49-F238E27FC236}">
                <a16:creationId xmlns:a16="http://schemas.microsoft.com/office/drawing/2014/main" id="{19661D89-1716-43E3-BFA6-0BABD3FD96CC}"/>
              </a:ext>
            </a:extLst>
          </p:cNvPr>
          <p:cNvSpPr txBox="1"/>
          <p:nvPr/>
        </p:nvSpPr>
        <p:spPr>
          <a:xfrm>
            <a:off x="3313576" y="4770665"/>
            <a:ext cx="316112" cy="246221"/>
          </a:xfrm>
          <a:prstGeom prst="rect">
            <a:avLst/>
          </a:prstGeom>
          <a:noFill/>
        </p:spPr>
        <p:txBody>
          <a:bodyPr wrap="none" rtlCol="0">
            <a:spAutoFit/>
          </a:bodyPr>
          <a:lstStyle/>
          <a:p>
            <a:r>
              <a:rPr lang="nb-NO" sz="1000" dirty="0"/>
              <a:t>45</a:t>
            </a:r>
            <a:endParaRPr lang="en-US" sz="1000" dirty="0"/>
          </a:p>
        </p:txBody>
      </p:sp>
      <p:sp>
        <p:nvSpPr>
          <p:cNvPr id="117" name="TextBox 116">
            <a:extLst>
              <a:ext uri="{FF2B5EF4-FFF2-40B4-BE49-F238E27FC236}">
                <a16:creationId xmlns:a16="http://schemas.microsoft.com/office/drawing/2014/main" id="{55292D15-E4F3-444F-9556-BB2AC88599C2}"/>
              </a:ext>
            </a:extLst>
          </p:cNvPr>
          <p:cNvSpPr txBox="1"/>
          <p:nvPr/>
        </p:nvSpPr>
        <p:spPr>
          <a:xfrm>
            <a:off x="3158791" y="5103519"/>
            <a:ext cx="316112" cy="246221"/>
          </a:xfrm>
          <a:prstGeom prst="rect">
            <a:avLst/>
          </a:prstGeom>
          <a:noFill/>
        </p:spPr>
        <p:txBody>
          <a:bodyPr wrap="none" rtlCol="0">
            <a:spAutoFit/>
          </a:bodyPr>
          <a:lstStyle/>
          <a:p>
            <a:r>
              <a:rPr lang="nb-NO" sz="1000" dirty="0"/>
              <a:t>50</a:t>
            </a:r>
            <a:endParaRPr lang="en-US" sz="1000" dirty="0"/>
          </a:p>
        </p:txBody>
      </p:sp>
      <p:sp>
        <p:nvSpPr>
          <p:cNvPr id="118" name="TextBox 117">
            <a:extLst>
              <a:ext uri="{FF2B5EF4-FFF2-40B4-BE49-F238E27FC236}">
                <a16:creationId xmlns:a16="http://schemas.microsoft.com/office/drawing/2014/main" id="{659E9ED7-C153-438F-8169-246E1C2BCE69}"/>
              </a:ext>
            </a:extLst>
          </p:cNvPr>
          <p:cNvSpPr txBox="1"/>
          <p:nvPr/>
        </p:nvSpPr>
        <p:spPr>
          <a:xfrm>
            <a:off x="2881570" y="5601042"/>
            <a:ext cx="316112" cy="246221"/>
          </a:xfrm>
          <a:prstGeom prst="rect">
            <a:avLst/>
          </a:prstGeom>
          <a:noFill/>
        </p:spPr>
        <p:txBody>
          <a:bodyPr wrap="none" rtlCol="0">
            <a:spAutoFit/>
          </a:bodyPr>
          <a:lstStyle/>
          <a:p>
            <a:r>
              <a:rPr lang="nb-NO" sz="1000" dirty="0"/>
              <a:t>60</a:t>
            </a:r>
            <a:endParaRPr lang="en-US" sz="1000" dirty="0"/>
          </a:p>
        </p:txBody>
      </p:sp>
      <p:sp>
        <p:nvSpPr>
          <p:cNvPr id="119" name="TextBox 118">
            <a:extLst>
              <a:ext uri="{FF2B5EF4-FFF2-40B4-BE49-F238E27FC236}">
                <a16:creationId xmlns:a16="http://schemas.microsoft.com/office/drawing/2014/main" id="{87350561-D0B8-4EFB-B274-36B64D59A4BE}"/>
              </a:ext>
            </a:extLst>
          </p:cNvPr>
          <p:cNvSpPr txBox="1"/>
          <p:nvPr/>
        </p:nvSpPr>
        <p:spPr>
          <a:xfrm>
            <a:off x="2744780" y="5910502"/>
            <a:ext cx="316112" cy="246221"/>
          </a:xfrm>
          <a:prstGeom prst="rect">
            <a:avLst/>
          </a:prstGeom>
          <a:noFill/>
        </p:spPr>
        <p:txBody>
          <a:bodyPr wrap="none" rtlCol="0">
            <a:spAutoFit/>
          </a:bodyPr>
          <a:lstStyle/>
          <a:p>
            <a:r>
              <a:rPr lang="nb-NO" sz="1000" dirty="0"/>
              <a:t>65</a:t>
            </a:r>
            <a:endParaRPr lang="en-US" sz="1000" dirty="0"/>
          </a:p>
        </p:txBody>
      </p:sp>
      <p:sp>
        <p:nvSpPr>
          <p:cNvPr id="120" name="TextBox 119">
            <a:extLst>
              <a:ext uri="{FF2B5EF4-FFF2-40B4-BE49-F238E27FC236}">
                <a16:creationId xmlns:a16="http://schemas.microsoft.com/office/drawing/2014/main" id="{CC9BEB69-4D65-41B5-B4C8-A8DE2B7405B9}"/>
              </a:ext>
            </a:extLst>
          </p:cNvPr>
          <p:cNvSpPr txBox="1"/>
          <p:nvPr/>
        </p:nvSpPr>
        <p:spPr>
          <a:xfrm>
            <a:off x="2641375" y="6201302"/>
            <a:ext cx="316112" cy="246221"/>
          </a:xfrm>
          <a:prstGeom prst="rect">
            <a:avLst/>
          </a:prstGeom>
          <a:noFill/>
        </p:spPr>
        <p:txBody>
          <a:bodyPr wrap="none" rtlCol="0">
            <a:spAutoFit/>
          </a:bodyPr>
          <a:lstStyle/>
          <a:p>
            <a:r>
              <a:rPr lang="nb-NO" sz="1000" dirty="0"/>
              <a:t>72</a:t>
            </a:r>
            <a:endParaRPr lang="en-US" sz="1000" dirty="0"/>
          </a:p>
        </p:txBody>
      </p:sp>
      <p:sp>
        <p:nvSpPr>
          <p:cNvPr id="121" name="TextBox 120">
            <a:extLst>
              <a:ext uri="{FF2B5EF4-FFF2-40B4-BE49-F238E27FC236}">
                <a16:creationId xmlns:a16="http://schemas.microsoft.com/office/drawing/2014/main" id="{61E0C7A4-61FE-4050-9B83-8BBB8F4F3C9B}"/>
              </a:ext>
            </a:extLst>
          </p:cNvPr>
          <p:cNvSpPr txBox="1"/>
          <p:nvPr/>
        </p:nvSpPr>
        <p:spPr>
          <a:xfrm>
            <a:off x="3013914" y="4089310"/>
            <a:ext cx="316112" cy="246221"/>
          </a:xfrm>
          <a:prstGeom prst="rect">
            <a:avLst/>
          </a:prstGeom>
          <a:noFill/>
        </p:spPr>
        <p:txBody>
          <a:bodyPr wrap="none" rtlCol="0">
            <a:spAutoFit/>
          </a:bodyPr>
          <a:lstStyle/>
          <a:p>
            <a:r>
              <a:rPr lang="nb-NO" sz="1000" dirty="0"/>
              <a:t>14</a:t>
            </a:r>
            <a:endParaRPr lang="en-US" sz="1000" dirty="0"/>
          </a:p>
        </p:txBody>
      </p:sp>
      <p:sp>
        <p:nvSpPr>
          <p:cNvPr id="122" name="TextBox 121">
            <a:extLst>
              <a:ext uri="{FF2B5EF4-FFF2-40B4-BE49-F238E27FC236}">
                <a16:creationId xmlns:a16="http://schemas.microsoft.com/office/drawing/2014/main" id="{C8D52DD1-967F-4AA9-A134-D5F95A811C61}"/>
              </a:ext>
            </a:extLst>
          </p:cNvPr>
          <p:cNvSpPr txBox="1"/>
          <p:nvPr/>
        </p:nvSpPr>
        <p:spPr>
          <a:xfrm>
            <a:off x="2697801" y="4177331"/>
            <a:ext cx="455888" cy="246221"/>
          </a:xfrm>
          <a:prstGeom prst="rect">
            <a:avLst/>
          </a:prstGeom>
          <a:noFill/>
        </p:spPr>
        <p:txBody>
          <a:bodyPr wrap="square" rtlCol="0">
            <a:spAutoFit/>
          </a:bodyPr>
          <a:lstStyle/>
          <a:p>
            <a:r>
              <a:rPr lang="nb-NO" sz="1000" dirty="0"/>
              <a:t>15</a:t>
            </a:r>
            <a:endParaRPr lang="en-US" sz="1000" dirty="0"/>
          </a:p>
        </p:txBody>
      </p:sp>
      <p:sp>
        <p:nvSpPr>
          <p:cNvPr id="123" name="TextBox 122">
            <a:extLst>
              <a:ext uri="{FF2B5EF4-FFF2-40B4-BE49-F238E27FC236}">
                <a16:creationId xmlns:a16="http://schemas.microsoft.com/office/drawing/2014/main" id="{380CDF76-2C33-4E30-8498-CC0366B17E88}"/>
              </a:ext>
            </a:extLst>
          </p:cNvPr>
          <p:cNvSpPr txBox="1"/>
          <p:nvPr/>
        </p:nvSpPr>
        <p:spPr>
          <a:xfrm>
            <a:off x="2381690" y="4212420"/>
            <a:ext cx="316112" cy="246221"/>
          </a:xfrm>
          <a:prstGeom prst="rect">
            <a:avLst/>
          </a:prstGeom>
          <a:noFill/>
        </p:spPr>
        <p:txBody>
          <a:bodyPr wrap="none" rtlCol="0">
            <a:spAutoFit/>
          </a:bodyPr>
          <a:lstStyle/>
          <a:p>
            <a:r>
              <a:rPr lang="nb-NO" sz="1000" dirty="0"/>
              <a:t>16</a:t>
            </a:r>
            <a:endParaRPr lang="en-US" sz="1000" dirty="0"/>
          </a:p>
        </p:txBody>
      </p:sp>
      <p:sp>
        <p:nvSpPr>
          <p:cNvPr id="124" name="TextBox 123">
            <a:extLst>
              <a:ext uri="{FF2B5EF4-FFF2-40B4-BE49-F238E27FC236}">
                <a16:creationId xmlns:a16="http://schemas.microsoft.com/office/drawing/2014/main" id="{17D93196-859C-49CE-9812-648C5BA29511}"/>
              </a:ext>
            </a:extLst>
          </p:cNvPr>
          <p:cNvSpPr txBox="1"/>
          <p:nvPr/>
        </p:nvSpPr>
        <p:spPr>
          <a:xfrm>
            <a:off x="2085675" y="4265531"/>
            <a:ext cx="316112" cy="246221"/>
          </a:xfrm>
          <a:prstGeom prst="rect">
            <a:avLst/>
          </a:prstGeom>
          <a:noFill/>
        </p:spPr>
        <p:txBody>
          <a:bodyPr wrap="none" rtlCol="0">
            <a:spAutoFit/>
          </a:bodyPr>
          <a:lstStyle/>
          <a:p>
            <a:r>
              <a:rPr lang="nb-NO" sz="1000" dirty="0"/>
              <a:t>17</a:t>
            </a:r>
            <a:endParaRPr lang="en-US" sz="1000" dirty="0"/>
          </a:p>
        </p:txBody>
      </p:sp>
      <p:sp>
        <p:nvSpPr>
          <p:cNvPr id="125" name="TextBox 124">
            <a:extLst>
              <a:ext uri="{FF2B5EF4-FFF2-40B4-BE49-F238E27FC236}">
                <a16:creationId xmlns:a16="http://schemas.microsoft.com/office/drawing/2014/main" id="{B48A1E9C-7955-4BAF-936E-E4DD0F415DFF}"/>
              </a:ext>
            </a:extLst>
          </p:cNvPr>
          <p:cNvSpPr txBox="1"/>
          <p:nvPr/>
        </p:nvSpPr>
        <p:spPr>
          <a:xfrm>
            <a:off x="1781385" y="4335530"/>
            <a:ext cx="316112" cy="246221"/>
          </a:xfrm>
          <a:prstGeom prst="rect">
            <a:avLst/>
          </a:prstGeom>
          <a:noFill/>
        </p:spPr>
        <p:txBody>
          <a:bodyPr wrap="none" rtlCol="0">
            <a:spAutoFit/>
          </a:bodyPr>
          <a:lstStyle/>
          <a:p>
            <a:r>
              <a:rPr lang="nb-NO" sz="1000" dirty="0"/>
              <a:t>18</a:t>
            </a:r>
            <a:endParaRPr lang="en-US" sz="1000" dirty="0"/>
          </a:p>
        </p:txBody>
      </p:sp>
      <p:sp>
        <p:nvSpPr>
          <p:cNvPr id="126" name="TextBox 125">
            <a:extLst>
              <a:ext uri="{FF2B5EF4-FFF2-40B4-BE49-F238E27FC236}">
                <a16:creationId xmlns:a16="http://schemas.microsoft.com/office/drawing/2014/main" id="{A5932BA9-E97D-4A91-81FE-DBE073FC4F98}"/>
              </a:ext>
            </a:extLst>
          </p:cNvPr>
          <p:cNvSpPr txBox="1"/>
          <p:nvPr/>
        </p:nvSpPr>
        <p:spPr>
          <a:xfrm>
            <a:off x="1475322" y="4423552"/>
            <a:ext cx="316112" cy="246221"/>
          </a:xfrm>
          <a:prstGeom prst="rect">
            <a:avLst/>
          </a:prstGeom>
          <a:noFill/>
        </p:spPr>
        <p:txBody>
          <a:bodyPr wrap="none" rtlCol="0">
            <a:spAutoFit/>
          </a:bodyPr>
          <a:lstStyle/>
          <a:p>
            <a:r>
              <a:rPr lang="nb-NO" sz="1000" dirty="0"/>
              <a:t>19</a:t>
            </a:r>
            <a:endParaRPr lang="en-US" sz="1000" dirty="0"/>
          </a:p>
        </p:txBody>
      </p:sp>
      <p:sp>
        <p:nvSpPr>
          <p:cNvPr id="127" name="TextBox 126">
            <a:extLst>
              <a:ext uri="{FF2B5EF4-FFF2-40B4-BE49-F238E27FC236}">
                <a16:creationId xmlns:a16="http://schemas.microsoft.com/office/drawing/2014/main" id="{8554C08A-0AAF-4395-8B32-08759184E1FB}"/>
              </a:ext>
            </a:extLst>
          </p:cNvPr>
          <p:cNvSpPr txBox="1"/>
          <p:nvPr/>
        </p:nvSpPr>
        <p:spPr>
          <a:xfrm>
            <a:off x="1175174" y="4530624"/>
            <a:ext cx="316112" cy="246221"/>
          </a:xfrm>
          <a:prstGeom prst="rect">
            <a:avLst/>
          </a:prstGeom>
          <a:noFill/>
        </p:spPr>
        <p:txBody>
          <a:bodyPr wrap="none" rtlCol="0">
            <a:spAutoFit/>
          </a:bodyPr>
          <a:lstStyle/>
          <a:p>
            <a:r>
              <a:rPr lang="nb-NO" sz="1000" dirty="0"/>
              <a:t>20</a:t>
            </a:r>
            <a:endParaRPr lang="en-US" sz="1000" dirty="0"/>
          </a:p>
        </p:txBody>
      </p:sp>
      <p:sp>
        <p:nvSpPr>
          <p:cNvPr id="128" name="TextBox 127">
            <a:extLst>
              <a:ext uri="{FF2B5EF4-FFF2-40B4-BE49-F238E27FC236}">
                <a16:creationId xmlns:a16="http://schemas.microsoft.com/office/drawing/2014/main" id="{D3FC8DC4-7500-45E7-82EB-B9C6B558BC01}"/>
              </a:ext>
            </a:extLst>
          </p:cNvPr>
          <p:cNvSpPr txBox="1"/>
          <p:nvPr/>
        </p:nvSpPr>
        <p:spPr>
          <a:xfrm>
            <a:off x="3089069" y="3389760"/>
            <a:ext cx="413896" cy="246221"/>
          </a:xfrm>
          <a:prstGeom prst="rect">
            <a:avLst/>
          </a:prstGeom>
          <a:noFill/>
        </p:spPr>
        <p:txBody>
          <a:bodyPr wrap="none" rtlCol="0">
            <a:spAutoFit/>
          </a:bodyPr>
          <a:lstStyle/>
          <a:p>
            <a:r>
              <a:rPr lang="nb-NO" sz="1000" dirty="0"/>
              <a:t>2,18</a:t>
            </a:r>
            <a:endParaRPr lang="en-US" sz="1000" dirty="0"/>
          </a:p>
        </p:txBody>
      </p:sp>
      <p:sp>
        <p:nvSpPr>
          <p:cNvPr id="129" name="TextBox 128">
            <a:extLst>
              <a:ext uri="{FF2B5EF4-FFF2-40B4-BE49-F238E27FC236}">
                <a16:creationId xmlns:a16="http://schemas.microsoft.com/office/drawing/2014/main" id="{CA8B7B21-2547-4149-AC1B-D65FC4AD6058}"/>
              </a:ext>
            </a:extLst>
          </p:cNvPr>
          <p:cNvSpPr txBox="1"/>
          <p:nvPr/>
        </p:nvSpPr>
        <p:spPr>
          <a:xfrm>
            <a:off x="3297546" y="3570167"/>
            <a:ext cx="348172" cy="246221"/>
          </a:xfrm>
          <a:prstGeom prst="rect">
            <a:avLst/>
          </a:prstGeom>
          <a:noFill/>
        </p:spPr>
        <p:txBody>
          <a:bodyPr wrap="none" rtlCol="0">
            <a:spAutoFit/>
          </a:bodyPr>
          <a:lstStyle/>
          <a:p>
            <a:r>
              <a:rPr lang="nb-NO" sz="1000" dirty="0"/>
              <a:t>2,1</a:t>
            </a:r>
            <a:endParaRPr lang="en-US" sz="1000" dirty="0"/>
          </a:p>
        </p:txBody>
      </p:sp>
      <p:sp>
        <p:nvSpPr>
          <p:cNvPr id="130" name="TextBox 129">
            <a:extLst>
              <a:ext uri="{FF2B5EF4-FFF2-40B4-BE49-F238E27FC236}">
                <a16:creationId xmlns:a16="http://schemas.microsoft.com/office/drawing/2014/main" id="{61F5460A-E762-4ADD-BA95-7692AC1B0CC7}"/>
              </a:ext>
            </a:extLst>
          </p:cNvPr>
          <p:cNvSpPr txBox="1"/>
          <p:nvPr/>
        </p:nvSpPr>
        <p:spPr>
          <a:xfrm>
            <a:off x="2917215" y="3199505"/>
            <a:ext cx="413896" cy="246221"/>
          </a:xfrm>
          <a:prstGeom prst="rect">
            <a:avLst/>
          </a:prstGeom>
          <a:noFill/>
        </p:spPr>
        <p:txBody>
          <a:bodyPr wrap="none" rtlCol="0">
            <a:spAutoFit/>
          </a:bodyPr>
          <a:lstStyle/>
          <a:p>
            <a:r>
              <a:rPr lang="nb-NO" sz="1000" dirty="0"/>
              <a:t>2,25</a:t>
            </a:r>
            <a:endParaRPr lang="en-US" sz="1000" dirty="0"/>
          </a:p>
        </p:txBody>
      </p:sp>
      <p:sp>
        <p:nvSpPr>
          <p:cNvPr id="131" name="TextBox 130">
            <a:extLst>
              <a:ext uri="{FF2B5EF4-FFF2-40B4-BE49-F238E27FC236}">
                <a16:creationId xmlns:a16="http://schemas.microsoft.com/office/drawing/2014/main" id="{05D0D0ED-A696-4C2E-923A-18447DCAB475}"/>
              </a:ext>
            </a:extLst>
          </p:cNvPr>
          <p:cNvSpPr txBox="1"/>
          <p:nvPr/>
        </p:nvSpPr>
        <p:spPr>
          <a:xfrm>
            <a:off x="2689286" y="2999416"/>
            <a:ext cx="508396" cy="246221"/>
          </a:xfrm>
          <a:prstGeom prst="rect">
            <a:avLst/>
          </a:prstGeom>
          <a:noFill/>
        </p:spPr>
        <p:txBody>
          <a:bodyPr wrap="square" rtlCol="0">
            <a:spAutoFit/>
          </a:bodyPr>
          <a:lstStyle/>
          <a:p>
            <a:r>
              <a:rPr lang="nb-NO" sz="1000" dirty="0"/>
              <a:t>2,35</a:t>
            </a:r>
            <a:endParaRPr lang="en-US" sz="1000" dirty="0"/>
          </a:p>
        </p:txBody>
      </p:sp>
      <p:sp>
        <p:nvSpPr>
          <p:cNvPr id="132" name="TextBox 131">
            <a:extLst>
              <a:ext uri="{FF2B5EF4-FFF2-40B4-BE49-F238E27FC236}">
                <a16:creationId xmlns:a16="http://schemas.microsoft.com/office/drawing/2014/main" id="{6991A3BF-C4F3-48BB-B426-B0B3D267FD09}"/>
              </a:ext>
            </a:extLst>
          </p:cNvPr>
          <p:cNvSpPr txBox="1"/>
          <p:nvPr/>
        </p:nvSpPr>
        <p:spPr>
          <a:xfrm>
            <a:off x="2428668" y="2799327"/>
            <a:ext cx="516572" cy="246221"/>
          </a:xfrm>
          <a:prstGeom prst="rect">
            <a:avLst/>
          </a:prstGeom>
          <a:noFill/>
        </p:spPr>
        <p:txBody>
          <a:bodyPr wrap="square" rtlCol="0">
            <a:spAutoFit/>
          </a:bodyPr>
          <a:lstStyle/>
          <a:p>
            <a:r>
              <a:rPr lang="nb-NO" sz="1000" dirty="0"/>
              <a:t>2,39</a:t>
            </a:r>
            <a:endParaRPr lang="en-US" sz="1000" dirty="0"/>
          </a:p>
        </p:txBody>
      </p:sp>
      <p:sp>
        <p:nvSpPr>
          <p:cNvPr id="133" name="TextBox 132">
            <a:extLst>
              <a:ext uri="{FF2B5EF4-FFF2-40B4-BE49-F238E27FC236}">
                <a16:creationId xmlns:a16="http://schemas.microsoft.com/office/drawing/2014/main" id="{08B4078B-8BFE-468F-B9B9-103662BB36BD}"/>
              </a:ext>
            </a:extLst>
          </p:cNvPr>
          <p:cNvSpPr txBox="1"/>
          <p:nvPr/>
        </p:nvSpPr>
        <p:spPr>
          <a:xfrm>
            <a:off x="2199833" y="2623105"/>
            <a:ext cx="348172" cy="246221"/>
          </a:xfrm>
          <a:prstGeom prst="rect">
            <a:avLst/>
          </a:prstGeom>
          <a:noFill/>
        </p:spPr>
        <p:txBody>
          <a:bodyPr wrap="none" rtlCol="0">
            <a:spAutoFit/>
          </a:bodyPr>
          <a:lstStyle/>
          <a:p>
            <a:r>
              <a:rPr lang="nb-NO" sz="1000" dirty="0"/>
              <a:t>2,5</a:t>
            </a:r>
            <a:endParaRPr lang="en-US" sz="1000" dirty="0"/>
          </a:p>
        </p:txBody>
      </p:sp>
      <p:sp>
        <p:nvSpPr>
          <p:cNvPr id="134" name="TextBox 133">
            <a:extLst>
              <a:ext uri="{FF2B5EF4-FFF2-40B4-BE49-F238E27FC236}">
                <a16:creationId xmlns:a16="http://schemas.microsoft.com/office/drawing/2014/main" id="{2CEA4E51-85A0-4BF6-BF9A-106DFD93A16F}"/>
              </a:ext>
            </a:extLst>
          </p:cNvPr>
          <p:cNvSpPr txBox="1"/>
          <p:nvPr/>
        </p:nvSpPr>
        <p:spPr>
          <a:xfrm>
            <a:off x="1922834" y="2430437"/>
            <a:ext cx="413896" cy="246221"/>
          </a:xfrm>
          <a:prstGeom prst="rect">
            <a:avLst/>
          </a:prstGeom>
          <a:noFill/>
        </p:spPr>
        <p:txBody>
          <a:bodyPr wrap="none" rtlCol="0">
            <a:spAutoFit/>
          </a:bodyPr>
          <a:lstStyle/>
          <a:p>
            <a:r>
              <a:rPr lang="nb-NO" sz="1000" dirty="0"/>
              <a:t>2,62</a:t>
            </a:r>
            <a:endParaRPr lang="en-US" sz="1000" dirty="0"/>
          </a:p>
        </p:txBody>
      </p:sp>
      <p:sp>
        <p:nvSpPr>
          <p:cNvPr id="135" name="TextBox 134">
            <a:extLst>
              <a:ext uri="{FF2B5EF4-FFF2-40B4-BE49-F238E27FC236}">
                <a16:creationId xmlns:a16="http://schemas.microsoft.com/office/drawing/2014/main" id="{0BC6C587-7176-4175-BBD1-2D087A6A8746}"/>
              </a:ext>
            </a:extLst>
          </p:cNvPr>
          <p:cNvSpPr txBox="1"/>
          <p:nvPr/>
        </p:nvSpPr>
        <p:spPr>
          <a:xfrm>
            <a:off x="1693999" y="2173081"/>
            <a:ext cx="413896" cy="246221"/>
          </a:xfrm>
          <a:prstGeom prst="rect">
            <a:avLst/>
          </a:prstGeom>
          <a:noFill/>
        </p:spPr>
        <p:txBody>
          <a:bodyPr wrap="none" rtlCol="0">
            <a:spAutoFit/>
          </a:bodyPr>
          <a:lstStyle/>
          <a:p>
            <a:r>
              <a:rPr lang="nb-NO" sz="1000" dirty="0"/>
              <a:t>2,75</a:t>
            </a:r>
            <a:endParaRPr lang="en-US" sz="1000" dirty="0"/>
          </a:p>
        </p:txBody>
      </p:sp>
      <p:graphicFrame>
        <p:nvGraphicFramePr>
          <p:cNvPr id="136" name="Table 135">
            <a:extLst>
              <a:ext uri="{FF2B5EF4-FFF2-40B4-BE49-F238E27FC236}">
                <a16:creationId xmlns:a16="http://schemas.microsoft.com/office/drawing/2014/main" id="{27465F37-A803-466E-8244-6CC097B12229}"/>
              </a:ext>
            </a:extLst>
          </p:cNvPr>
          <p:cNvGraphicFramePr>
            <a:graphicFrameLocks noGrp="1"/>
          </p:cNvGraphicFramePr>
          <p:nvPr>
            <p:extLst>
              <p:ext uri="{D42A27DB-BD31-4B8C-83A1-F6EECF244321}">
                <p14:modId xmlns:p14="http://schemas.microsoft.com/office/powerpoint/2010/main" val="1112705552"/>
              </p:ext>
            </p:extLst>
          </p:nvPr>
        </p:nvGraphicFramePr>
        <p:xfrm>
          <a:off x="6929153" y="872782"/>
          <a:ext cx="5145696" cy="3188768"/>
        </p:xfrm>
        <a:graphic>
          <a:graphicData uri="http://schemas.openxmlformats.org/drawingml/2006/table">
            <a:tbl>
              <a:tblPr firstRow="1" bandRow="1">
                <a:tableStyleId>{5C22544A-7EE6-4342-B048-85BDC9FD1C3A}</a:tableStyleId>
              </a:tblPr>
              <a:tblGrid>
                <a:gridCol w="978021">
                  <a:extLst>
                    <a:ext uri="{9D8B030D-6E8A-4147-A177-3AD203B41FA5}">
                      <a16:colId xmlns:a16="http://schemas.microsoft.com/office/drawing/2014/main" val="2519103240"/>
                    </a:ext>
                  </a:extLst>
                </a:gridCol>
                <a:gridCol w="994230">
                  <a:extLst>
                    <a:ext uri="{9D8B030D-6E8A-4147-A177-3AD203B41FA5}">
                      <a16:colId xmlns:a16="http://schemas.microsoft.com/office/drawing/2014/main" val="730542394"/>
                    </a:ext>
                  </a:extLst>
                </a:gridCol>
                <a:gridCol w="1666031">
                  <a:extLst>
                    <a:ext uri="{9D8B030D-6E8A-4147-A177-3AD203B41FA5}">
                      <a16:colId xmlns:a16="http://schemas.microsoft.com/office/drawing/2014/main" val="2210732052"/>
                    </a:ext>
                  </a:extLst>
                </a:gridCol>
                <a:gridCol w="1507414">
                  <a:extLst>
                    <a:ext uri="{9D8B030D-6E8A-4147-A177-3AD203B41FA5}">
                      <a16:colId xmlns:a16="http://schemas.microsoft.com/office/drawing/2014/main" val="3976326057"/>
                    </a:ext>
                  </a:extLst>
                </a:gridCol>
              </a:tblGrid>
              <a:tr h="443167">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diskos</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3 kg</a:t>
                      </a:r>
                      <a:endParaRPr lang="en-US" sz="1200" dirty="0"/>
                    </a:p>
                  </a:txBody>
                  <a:tcPr/>
                </a:tc>
                <a:tc rowSpan="7">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 kg</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2,5 kg</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2,5 kg</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0,5 m</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4 cm</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864014089"/>
                  </a:ext>
                </a:extLst>
              </a:tr>
              <a:tr h="377660">
                <a:tc>
                  <a:txBody>
                    <a:bodyPr/>
                    <a:lstStyle/>
                    <a:p>
                      <a:r>
                        <a:rPr lang="nb-NO" sz="1200" dirty="0"/>
                        <a:t>Sleng 2kg</a:t>
                      </a:r>
                      <a:endParaRPr lang="en-US" sz="1200" dirty="0"/>
                    </a:p>
                  </a:txBody>
                  <a:tcPr/>
                </a:tc>
                <a:tc>
                  <a:txBody>
                    <a:bodyPr/>
                    <a:lstStyle/>
                    <a:p>
                      <a:r>
                        <a:rPr lang="nb-NO" sz="1200" dirty="0"/>
                        <a:t>0,7 m</a:t>
                      </a:r>
                      <a:endParaRPr lang="en-US" sz="1200" dirty="0"/>
                    </a:p>
                  </a:txBody>
                  <a:tcPr/>
                </a:tc>
                <a:tc vMerge="1">
                  <a:txBody>
                    <a:bodyPr/>
                    <a:lstStyle/>
                    <a:p>
                      <a:endParaRPr lang="en-US" sz="1200" dirty="0"/>
                    </a:p>
                  </a:txBody>
                  <a:tcPr/>
                </a:tc>
                <a:tc>
                  <a:txBody>
                    <a:bodyPr/>
                    <a:lstStyle/>
                    <a:p>
                      <a:endParaRPr lang="en-US" sz="1200" dirty="0">
                        <a:solidFill>
                          <a:srgbClr val="FF0000"/>
                        </a:solidFill>
                      </a:endParaRPr>
                    </a:p>
                  </a:txBody>
                  <a:tcPr/>
                </a:tc>
                <a:extLst>
                  <a:ext uri="{0D108BD9-81ED-4DB2-BD59-A6C34878D82A}">
                    <a16:rowId xmlns:a16="http://schemas.microsoft.com/office/drawing/2014/main" val="2465421186"/>
                  </a:ext>
                </a:extLst>
              </a:tr>
            </a:tbl>
          </a:graphicData>
        </a:graphic>
      </p:graphicFrame>
      <p:sp>
        <p:nvSpPr>
          <p:cNvPr id="137" name="Rectangle 136">
            <a:extLst>
              <a:ext uri="{FF2B5EF4-FFF2-40B4-BE49-F238E27FC236}">
                <a16:creationId xmlns:a16="http://schemas.microsoft.com/office/drawing/2014/main" id="{FD33A458-7C37-45A7-BCCA-E533C653B7F2}"/>
              </a:ext>
            </a:extLst>
          </p:cNvPr>
          <p:cNvSpPr/>
          <p:nvPr/>
        </p:nvSpPr>
        <p:spPr>
          <a:xfrm>
            <a:off x="9208496" y="2401870"/>
            <a:ext cx="809625" cy="814777"/>
          </a:xfrm>
          <a:prstGeom prst="rect">
            <a:avLst/>
          </a:prstGeom>
          <a:solidFill>
            <a:schemeClr val="bg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TextBox 137">
            <a:extLst>
              <a:ext uri="{FF2B5EF4-FFF2-40B4-BE49-F238E27FC236}">
                <a16:creationId xmlns:a16="http://schemas.microsoft.com/office/drawing/2014/main" id="{B70FE746-E773-44FE-9C8C-F343C7A5BD62}"/>
              </a:ext>
            </a:extLst>
          </p:cNvPr>
          <p:cNvSpPr txBox="1"/>
          <p:nvPr/>
        </p:nvSpPr>
        <p:spPr>
          <a:xfrm>
            <a:off x="7066490" y="5016886"/>
            <a:ext cx="5198859" cy="338554"/>
          </a:xfrm>
          <a:prstGeom prst="rect">
            <a:avLst/>
          </a:prstGeom>
          <a:noFill/>
        </p:spPr>
        <p:txBody>
          <a:bodyPr wrap="none" rtlCol="0">
            <a:spAutoFit/>
          </a:bodyPr>
          <a:lstStyle/>
          <a:p>
            <a:r>
              <a:rPr lang="nb-NO" sz="1600" dirty="0"/>
              <a:t>Sterkeste område:  Styrke  |  Eksplosivitet  | Teknikk</a:t>
            </a:r>
            <a:endParaRPr lang="en-US" sz="1600" dirty="0"/>
          </a:p>
        </p:txBody>
      </p:sp>
      <p:sp>
        <p:nvSpPr>
          <p:cNvPr id="139" name="TextBox 138">
            <a:extLst>
              <a:ext uri="{FF2B5EF4-FFF2-40B4-BE49-F238E27FC236}">
                <a16:creationId xmlns:a16="http://schemas.microsoft.com/office/drawing/2014/main" id="{D2FBFDA8-FA6B-4725-808F-1ABE53E42192}"/>
              </a:ext>
            </a:extLst>
          </p:cNvPr>
          <p:cNvSpPr txBox="1"/>
          <p:nvPr/>
        </p:nvSpPr>
        <p:spPr>
          <a:xfrm>
            <a:off x="6704417" y="5384299"/>
            <a:ext cx="5625258" cy="338554"/>
          </a:xfrm>
          <a:prstGeom prst="rect">
            <a:avLst/>
          </a:prstGeom>
          <a:noFill/>
        </p:spPr>
        <p:txBody>
          <a:bodyPr wrap="none" rtlCol="0">
            <a:spAutoFit/>
          </a:bodyPr>
          <a:lstStyle/>
          <a:p>
            <a:r>
              <a:rPr lang="nb-NO" sz="1600" dirty="0"/>
              <a:t>Innhentingspotensiale:  Styrke  |  Eksplosivitet  | Teknikk</a:t>
            </a:r>
            <a:endParaRPr lang="en-US" sz="1600" dirty="0"/>
          </a:p>
        </p:txBody>
      </p:sp>
      <p:sp>
        <p:nvSpPr>
          <p:cNvPr id="140" name="TextBox 139">
            <a:extLst>
              <a:ext uri="{FF2B5EF4-FFF2-40B4-BE49-F238E27FC236}">
                <a16:creationId xmlns:a16="http://schemas.microsoft.com/office/drawing/2014/main" id="{4BD46EB7-9DD0-4FD3-99AC-70A6B20ECBC9}"/>
              </a:ext>
            </a:extLst>
          </p:cNvPr>
          <p:cNvSpPr txBox="1"/>
          <p:nvPr/>
        </p:nvSpPr>
        <p:spPr>
          <a:xfrm>
            <a:off x="2331585" y="123481"/>
            <a:ext cx="5522859" cy="584775"/>
          </a:xfrm>
          <a:prstGeom prst="rect">
            <a:avLst/>
          </a:prstGeom>
          <a:noFill/>
        </p:spPr>
        <p:txBody>
          <a:bodyPr wrap="none" rtlCol="0">
            <a:spAutoFit/>
          </a:bodyPr>
          <a:lstStyle/>
          <a:p>
            <a:r>
              <a:rPr lang="nb-NO" sz="3200" dirty="0"/>
              <a:t>Egenevaluering – Diskos - Jenter</a:t>
            </a:r>
            <a:endParaRPr lang="en-US" sz="3200" dirty="0"/>
          </a:p>
        </p:txBody>
      </p:sp>
      <p:cxnSp>
        <p:nvCxnSpPr>
          <p:cNvPr id="141" name="Straight Connector 140">
            <a:extLst>
              <a:ext uri="{FF2B5EF4-FFF2-40B4-BE49-F238E27FC236}">
                <a16:creationId xmlns:a16="http://schemas.microsoft.com/office/drawing/2014/main" id="{CD7557AC-4306-424A-A0C3-586589A40CE8}"/>
              </a:ext>
            </a:extLst>
          </p:cNvPr>
          <p:cNvCxnSpPr>
            <a:cxnSpLocks/>
          </p:cNvCxnSpPr>
          <p:nvPr/>
        </p:nvCxnSpPr>
        <p:spPr>
          <a:xfrm>
            <a:off x="6696500" y="85434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1F9B979E-3550-4CF2-A1A3-F8B85481C26F}"/>
              </a:ext>
            </a:extLst>
          </p:cNvPr>
          <p:cNvCxnSpPr>
            <a:cxnSpLocks/>
          </p:cNvCxnSpPr>
          <p:nvPr/>
        </p:nvCxnSpPr>
        <p:spPr>
          <a:xfrm flipV="1">
            <a:off x="6886575" y="4388642"/>
            <a:ext cx="5091309" cy="19228"/>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3" name="TextBox 142">
            <a:extLst>
              <a:ext uri="{FF2B5EF4-FFF2-40B4-BE49-F238E27FC236}">
                <a16:creationId xmlns:a16="http://schemas.microsoft.com/office/drawing/2014/main" id="{54D8342B-8302-4148-89C0-731C8BD847D7}"/>
              </a:ext>
            </a:extLst>
          </p:cNvPr>
          <p:cNvSpPr txBox="1"/>
          <p:nvPr/>
        </p:nvSpPr>
        <p:spPr>
          <a:xfrm rot="19736177">
            <a:off x="501821" y="399542"/>
            <a:ext cx="1698555" cy="369332"/>
          </a:xfrm>
          <a:prstGeom prst="rect">
            <a:avLst/>
          </a:prstGeom>
          <a:noFill/>
        </p:spPr>
        <p:txBody>
          <a:bodyPr wrap="square" rtlCol="0">
            <a:spAutoFit/>
          </a:bodyPr>
          <a:lstStyle/>
          <a:p>
            <a:r>
              <a:rPr lang="nb-NO" dirty="0">
                <a:solidFill>
                  <a:srgbClr val="FF0000"/>
                </a:solidFill>
              </a:rPr>
              <a:t>EKSEMPEL</a:t>
            </a:r>
            <a:endParaRPr lang="en-US" dirty="0">
              <a:solidFill>
                <a:srgbClr val="FF0000"/>
              </a:solidFill>
            </a:endParaRPr>
          </a:p>
        </p:txBody>
      </p:sp>
      <p:cxnSp>
        <p:nvCxnSpPr>
          <p:cNvPr id="144" name="Straight Connector 143">
            <a:extLst>
              <a:ext uri="{FF2B5EF4-FFF2-40B4-BE49-F238E27FC236}">
                <a16:creationId xmlns:a16="http://schemas.microsoft.com/office/drawing/2014/main" id="{1217C1A0-364F-45BC-9199-34C7947577BB}"/>
              </a:ext>
            </a:extLst>
          </p:cNvPr>
          <p:cNvCxnSpPr/>
          <p:nvPr/>
        </p:nvCxnSpPr>
        <p:spPr>
          <a:xfrm>
            <a:off x="3787744" y="2549189"/>
            <a:ext cx="1441537" cy="3255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F9233F2A-A135-4519-899B-E4EA335C57F2}"/>
              </a:ext>
            </a:extLst>
          </p:cNvPr>
          <p:cNvCxnSpPr>
            <a:cxnSpLocks/>
            <a:stCxn id="101" idx="2"/>
          </p:cNvCxnSpPr>
          <p:nvPr/>
        </p:nvCxnSpPr>
        <p:spPr>
          <a:xfrm flipH="1" flipV="1">
            <a:off x="5217321" y="2879600"/>
            <a:ext cx="483202" cy="152827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DE78C74B-F04E-4C43-B8A1-9AE222F65E62}"/>
              </a:ext>
            </a:extLst>
          </p:cNvPr>
          <p:cNvCxnSpPr>
            <a:cxnSpLocks/>
            <a:stCxn id="101" idx="2"/>
            <a:endCxn id="108" idx="2"/>
          </p:cNvCxnSpPr>
          <p:nvPr/>
        </p:nvCxnSpPr>
        <p:spPr>
          <a:xfrm flipH="1">
            <a:off x="4581400" y="4407870"/>
            <a:ext cx="1119123" cy="10945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FB42225F-D800-438B-87AD-86BED829E4B7}"/>
              </a:ext>
            </a:extLst>
          </p:cNvPr>
          <p:cNvCxnSpPr>
            <a:cxnSpLocks/>
            <a:stCxn id="115" idx="0"/>
            <a:endCxn id="108" idx="2"/>
          </p:cNvCxnSpPr>
          <p:nvPr/>
        </p:nvCxnSpPr>
        <p:spPr>
          <a:xfrm>
            <a:off x="3176416" y="5328474"/>
            <a:ext cx="1404984" cy="17396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57938BC0-C6F9-4D54-849A-6BD007CB1E7A}"/>
              </a:ext>
            </a:extLst>
          </p:cNvPr>
          <p:cNvCxnSpPr>
            <a:cxnSpLocks/>
            <a:stCxn id="115" idx="0"/>
          </p:cNvCxnSpPr>
          <p:nvPr/>
        </p:nvCxnSpPr>
        <p:spPr>
          <a:xfrm flipH="1" flipV="1">
            <a:off x="2258658" y="4391454"/>
            <a:ext cx="917758" cy="93702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976856B6-08C8-4EA0-A0A2-B12FEAB0DA4F}"/>
              </a:ext>
            </a:extLst>
          </p:cNvPr>
          <p:cNvCxnSpPr>
            <a:cxnSpLocks/>
            <a:endCxn id="131" idx="2"/>
          </p:cNvCxnSpPr>
          <p:nvPr/>
        </p:nvCxnSpPr>
        <p:spPr>
          <a:xfrm flipV="1">
            <a:off x="2258658" y="3245637"/>
            <a:ext cx="684826" cy="11422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EAEF3D44-1706-455D-BC7C-55916206E3B8}"/>
              </a:ext>
            </a:extLst>
          </p:cNvPr>
          <p:cNvCxnSpPr>
            <a:cxnSpLocks/>
            <a:stCxn id="83" idx="0"/>
            <a:endCxn id="131" idx="2"/>
          </p:cNvCxnSpPr>
          <p:nvPr/>
        </p:nvCxnSpPr>
        <p:spPr>
          <a:xfrm flipH="1">
            <a:off x="2943484" y="2574858"/>
            <a:ext cx="847636" cy="6707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2" name="Straight Arrow Connector 161">
            <a:extLst>
              <a:ext uri="{FF2B5EF4-FFF2-40B4-BE49-F238E27FC236}">
                <a16:creationId xmlns:a16="http://schemas.microsoft.com/office/drawing/2014/main" id="{32CE7015-9AD3-48E8-909D-F50907B075F0}"/>
              </a:ext>
            </a:extLst>
          </p:cNvPr>
          <p:cNvCxnSpPr>
            <a:cxnSpLocks/>
          </p:cNvCxnSpPr>
          <p:nvPr/>
        </p:nvCxnSpPr>
        <p:spPr>
          <a:xfrm flipH="1">
            <a:off x="9001125" y="498887"/>
            <a:ext cx="704850" cy="3346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3" name="TextBox 162">
            <a:extLst>
              <a:ext uri="{FF2B5EF4-FFF2-40B4-BE49-F238E27FC236}">
                <a16:creationId xmlns:a16="http://schemas.microsoft.com/office/drawing/2014/main" id="{1A0B1F7D-3AB6-4276-8883-EE48E172A6A9}"/>
              </a:ext>
            </a:extLst>
          </p:cNvPr>
          <p:cNvSpPr txBox="1"/>
          <p:nvPr/>
        </p:nvSpPr>
        <p:spPr>
          <a:xfrm>
            <a:off x="8526680" y="2251"/>
            <a:ext cx="3665320" cy="461665"/>
          </a:xfrm>
          <a:prstGeom prst="rect">
            <a:avLst/>
          </a:prstGeom>
          <a:noFill/>
        </p:spPr>
        <p:txBody>
          <a:bodyPr wrap="square" rtlCol="0">
            <a:spAutoFit/>
          </a:bodyPr>
          <a:lstStyle/>
          <a:p>
            <a:r>
              <a:rPr lang="nb-NO" sz="1200" dirty="0">
                <a:solidFill>
                  <a:srgbClr val="FF0000"/>
                </a:solidFill>
              </a:rPr>
              <a:t>Drøfte fremgangskrav vs arbeidskrav</a:t>
            </a:r>
          </a:p>
          <a:p>
            <a:r>
              <a:rPr lang="nb-NO" sz="1200" dirty="0">
                <a:solidFill>
                  <a:srgbClr val="FF0000"/>
                </a:solidFill>
              </a:rPr>
              <a:t>Fremgangskrav er nivå- og teknikkuavhengig (Nesten)</a:t>
            </a:r>
            <a:endParaRPr lang="en-US" sz="1200" dirty="0">
              <a:solidFill>
                <a:srgbClr val="FF0000"/>
              </a:solidFill>
            </a:endParaRPr>
          </a:p>
        </p:txBody>
      </p:sp>
      <p:sp>
        <p:nvSpPr>
          <p:cNvPr id="164" name="TextBox 163">
            <a:extLst>
              <a:ext uri="{FF2B5EF4-FFF2-40B4-BE49-F238E27FC236}">
                <a16:creationId xmlns:a16="http://schemas.microsoft.com/office/drawing/2014/main" id="{60B77252-8989-4A1E-8C80-9F11768C6F91}"/>
              </a:ext>
            </a:extLst>
          </p:cNvPr>
          <p:cNvSpPr txBox="1"/>
          <p:nvPr/>
        </p:nvSpPr>
        <p:spPr>
          <a:xfrm>
            <a:off x="6667935" y="4425460"/>
            <a:ext cx="2900849" cy="646331"/>
          </a:xfrm>
          <a:prstGeom prst="rect">
            <a:avLst/>
          </a:prstGeom>
          <a:noFill/>
        </p:spPr>
        <p:txBody>
          <a:bodyPr wrap="square" rtlCol="0">
            <a:spAutoFit/>
          </a:bodyPr>
          <a:lstStyle/>
          <a:p>
            <a:r>
              <a:rPr lang="nb-NO" dirty="0">
                <a:solidFill>
                  <a:srgbClr val="FF0000"/>
                </a:solidFill>
              </a:rPr>
              <a:t>Drøft utøverens styrker og svakheter med sidemann</a:t>
            </a:r>
            <a:endParaRPr lang="en-US" dirty="0">
              <a:solidFill>
                <a:srgbClr val="FF0000"/>
              </a:solidFill>
            </a:endParaRPr>
          </a:p>
        </p:txBody>
      </p:sp>
      <p:cxnSp>
        <p:nvCxnSpPr>
          <p:cNvPr id="165" name="Straight Arrow Connector 164">
            <a:extLst>
              <a:ext uri="{FF2B5EF4-FFF2-40B4-BE49-F238E27FC236}">
                <a16:creationId xmlns:a16="http://schemas.microsoft.com/office/drawing/2014/main" id="{CAFE33BC-A00B-48A2-84DD-9DA8CD0601B6}"/>
              </a:ext>
            </a:extLst>
          </p:cNvPr>
          <p:cNvCxnSpPr/>
          <p:nvPr/>
        </p:nvCxnSpPr>
        <p:spPr>
          <a:xfrm>
            <a:off x="5990326" y="5103519"/>
            <a:ext cx="896249" cy="2807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8" name="Date Placeholder 167">
            <a:extLst>
              <a:ext uri="{FF2B5EF4-FFF2-40B4-BE49-F238E27FC236}">
                <a16:creationId xmlns:a16="http://schemas.microsoft.com/office/drawing/2014/main" id="{BFE329A7-B204-45DB-B995-B595DFA11AAF}"/>
              </a:ext>
            </a:extLst>
          </p:cNvPr>
          <p:cNvSpPr>
            <a:spLocks noGrp="1"/>
          </p:cNvSpPr>
          <p:nvPr>
            <p:ph type="dt" sz="half" idx="10"/>
          </p:nvPr>
        </p:nvSpPr>
        <p:spPr/>
        <p:txBody>
          <a:bodyPr/>
          <a:lstStyle/>
          <a:p>
            <a:r>
              <a:rPr lang="en-US"/>
              <a:t>02/11/2018</a:t>
            </a:r>
            <a:endParaRPr lang="en-US" dirty="0"/>
          </a:p>
        </p:txBody>
      </p:sp>
      <p:sp>
        <p:nvSpPr>
          <p:cNvPr id="169" name="Footer Placeholder 168">
            <a:extLst>
              <a:ext uri="{FF2B5EF4-FFF2-40B4-BE49-F238E27FC236}">
                <a16:creationId xmlns:a16="http://schemas.microsoft.com/office/drawing/2014/main" id="{2A7FC739-DF56-44F1-A6A1-58FA779E9124}"/>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4108744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9" name="Chart 78">
            <a:extLst>
              <a:ext uri="{FF2B5EF4-FFF2-40B4-BE49-F238E27FC236}">
                <a16:creationId xmlns:a16="http://schemas.microsoft.com/office/drawing/2014/main" id="{8EBC85A5-B466-43A4-9492-496965F88979}"/>
              </a:ext>
            </a:extLst>
          </p:cNvPr>
          <p:cNvGraphicFramePr>
            <a:graphicFrameLocks/>
          </p:cNvGraphicFramePr>
          <p:nvPr>
            <p:extLst>
              <p:ext uri="{D42A27DB-BD31-4B8C-83A1-F6EECF244321}">
                <p14:modId xmlns:p14="http://schemas.microsoft.com/office/powerpoint/2010/main" val="3459601566"/>
              </p:ext>
            </p:extLst>
          </p:nvPr>
        </p:nvGraphicFramePr>
        <p:xfrm>
          <a:off x="-598197" y="944586"/>
          <a:ext cx="8667022" cy="5825752"/>
        </p:xfrm>
        <a:graphic>
          <a:graphicData uri="http://schemas.openxmlformats.org/drawingml/2006/chart">
            <c:chart xmlns:c="http://schemas.openxmlformats.org/drawingml/2006/chart" xmlns:r="http://schemas.openxmlformats.org/officeDocument/2006/relationships" r:id="rId2"/>
          </a:graphicData>
        </a:graphic>
      </p:graphicFrame>
      <p:sp>
        <p:nvSpPr>
          <p:cNvPr id="80" name="TextBox 79">
            <a:extLst>
              <a:ext uri="{FF2B5EF4-FFF2-40B4-BE49-F238E27FC236}">
                <a16:creationId xmlns:a16="http://schemas.microsoft.com/office/drawing/2014/main" id="{95215E45-E32A-4D4B-8A43-2BD76A26EA8B}"/>
              </a:ext>
            </a:extLst>
          </p:cNvPr>
          <p:cNvSpPr txBox="1"/>
          <p:nvPr/>
        </p:nvSpPr>
        <p:spPr>
          <a:xfrm>
            <a:off x="3580634" y="3507217"/>
            <a:ext cx="316112" cy="246221"/>
          </a:xfrm>
          <a:prstGeom prst="rect">
            <a:avLst/>
          </a:prstGeom>
          <a:noFill/>
        </p:spPr>
        <p:txBody>
          <a:bodyPr wrap="none" rtlCol="0">
            <a:spAutoFit/>
          </a:bodyPr>
          <a:lstStyle/>
          <a:p>
            <a:r>
              <a:rPr lang="nb-NO" sz="1000" dirty="0"/>
              <a:t>42</a:t>
            </a:r>
            <a:endParaRPr lang="en-US" sz="1000" dirty="0"/>
          </a:p>
        </p:txBody>
      </p:sp>
      <p:sp>
        <p:nvSpPr>
          <p:cNvPr id="81" name="TextBox 80">
            <a:extLst>
              <a:ext uri="{FF2B5EF4-FFF2-40B4-BE49-F238E27FC236}">
                <a16:creationId xmlns:a16="http://schemas.microsoft.com/office/drawing/2014/main" id="{F093B99D-7D60-4B78-AB35-1988BEEF304D}"/>
              </a:ext>
            </a:extLst>
          </p:cNvPr>
          <p:cNvSpPr txBox="1"/>
          <p:nvPr/>
        </p:nvSpPr>
        <p:spPr>
          <a:xfrm>
            <a:off x="3580634" y="3250846"/>
            <a:ext cx="316112" cy="246221"/>
          </a:xfrm>
          <a:prstGeom prst="rect">
            <a:avLst/>
          </a:prstGeom>
          <a:noFill/>
        </p:spPr>
        <p:txBody>
          <a:bodyPr wrap="none" rtlCol="0">
            <a:spAutoFit/>
          </a:bodyPr>
          <a:lstStyle/>
          <a:p>
            <a:r>
              <a:rPr lang="nb-NO" sz="1000" dirty="0"/>
              <a:t>44</a:t>
            </a:r>
            <a:endParaRPr lang="en-US" sz="1000" dirty="0"/>
          </a:p>
        </p:txBody>
      </p:sp>
      <p:sp>
        <p:nvSpPr>
          <p:cNvPr id="82" name="TextBox 81">
            <a:extLst>
              <a:ext uri="{FF2B5EF4-FFF2-40B4-BE49-F238E27FC236}">
                <a16:creationId xmlns:a16="http://schemas.microsoft.com/office/drawing/2014/main" id="{7164661A-24AD-4139-B564-17B8B69DD991}"/>
              </a:ext>
            </a:extLst>
          </p:cNvPr>
          <p:cNvSpPr txBox="1"/>
          <p:nvPr/>
        </p:nvSpPr>
        <p:spPr>
          <a:xfrm>
            <a:off x="3580634" y="2917917"/>
            <a:ext cx="316112" cy="246221"/>
          </a:xfrm>
          <a:prstGeom prst="rect">
            <a:avLst/>
          </a:prstGeom>
          <a:noFill/>
        </p:spPr>
        <p:txBody>
          <a:bodyPr wrap="none" rtlCol="0">
            <a:spAutoFit/>
          </a:bodyPr>
          <a:lstStyle/>
          <a:p>
            <a:r>
              <a:rPr lang="nb-NO" sz="1000" dirty="0"/>
              <a:t>46</a:t>
            </a:r>
            <a:endParaRPr lang="en-US" sz="1000" dirty="0"/>
          </a:p>
        </p:txBody>
      </p:sp>
      <p:sp>
        <p:nvSpPr>
          <p:cNvPr id="83" name="TextBox 82">
            <a:extLst>
              <a:ext uri="{FF2B5EF4-FFF2-40B4-BE49-F238E27FC236}">
                <a16:creationId xmlns:a16="http://schemas.microsoft.com/office/drawing/2014/main" id="{546FE22A-7E64-411B-B2A4-2EC02F783C74}"/>
              </a:ext>
            </a:extLst>
          </p:cNvPr>
          <p:cNvSpPr txBox="1"/>
          <p:nvPr/>
        </p:nvSpPr>
        <p:spPr>
          <a:xfrm>
            <a:off x="3580634" y="2584989"/>
            <a:ext cx="316112" cy="246221"/>
          </a:xfrm>
          <a:prstGeom prst="rect">
            <a:avLst/>
          </a:prstGeom>
          <a:noFill/>
        </p:spPr>
        <p:txBody>
          <a:bodyPr wrap="none" rtlCol="0">
            <a:spAutoFit/>
          </a:bodyPr>
          <a:lstStyle/>
          <a:p>
            <a:r>
              <a:rPr lang="nb-NO" sz="1000" dirty="0"/>
              <a:t>48</a:t>
            </a:r>
            <a:endParaRPr lang="en-US" sz="1000" dirty="0"/>
          </a:p>
        </p:txBody>
      </p:sp>
      <p:sp>
        <p:nvSpPr>
          <p:cNvPr id="84" name="TextBox 83">
            <a:extLst>
              <a:ext uri="{FF2B5EF4-FFF2-40B4-BE49-F238E27FC236}">
                <a16:creationId xmlns:a16="http://schemas.microsoft.com/office/drawing/2014/main" id="{49B57C2E-E2F9-415D-89EC-1225046A363C}"/>
              </a:ext>
            </a:extLst>
          </p:cNvPr>
          <p:cNvSpPr txBox="1"/>
          <p:nvPr/>
        </p:nvSpPr>
        <p:spPr>
          <a:xfrm>
            <a:off x="3580634" y="2258923"/>
            <a:ext cx="316112" cy="246221"/>
          </a:xfrm>
          <a:prstGeom prst="rect">
            <a:avLst/>
          </a:prstGeom>
          <a:noFill/>
        </p:spPr>
        <p:txBody>
          <a:bodyPr wrap="none" rtlCol="0">
            <a:spAutoFit/>
          </a:bodyPr>
          <a:lstStyle/>
          <a:p>
            <a:r>
              <a:rPr lang="nb-NO" sz="1000" dirty="0"/>
              <a:t>50</a:t>
            </a:r>
            <a:endParaRPr lang="en-US" sz="1000" dirty="0"/>
          </a:p>
        </p:txBody>
      </p:sp>
      <p:sp>
        <p:nvSpPr>
          <p:cNvPr id="85" name="TextBox 84">
            <a:extLst>
              <a:ext uri="{FF2B5EF4-FFF2-40B4-BE49-F238E27FC236}">
                <a16:creationId xmlns:a16="http://schemas.microsoft.com/office/drawing/2014/main" id="{B582CD63-7F56-458B-998F-44C3265FA318}"/>
              </a:ext>
            </a:extLst>
          </p:cNvPr>
          <p:cNvSpPr txBox="1"/>
          <p:nvPr/>
        </p:nvSpPr>
        <p:spPr>
          <a:xfrm>
            <a:off x="3580634" y="1948126"/>
            <a:ext cx="316112" cy="246221"/>
          </a:xfrm>
          <a:prstGeom prst="rect">
            <a:avLst/>
          </a:prstGeom>
          <a:noFill/>
        </p:spPr>
        <p:txBody>
          <a:bodyPr wrap="none" rtlCol="0">
            <a:spAutoFit/>
          </a:bodyPr>
          <a:lstStyle/>
          <a:p>
            <a:r>
              <a:rPr lang="nb-NO" sz="1000" dirty="0"/>
              <a:t>53</a:t>
            </a:r>
            <a:endParaRPr lang="en-US" sz="1000" dirty="0"/>
          </a:p>
        </p:txBody>
      </p:sp>
      <p:sp>
        <p:nvSpPr>
          <p:cNvPr id="86" name="TextBox 85">
            <a:extLst>
              <a:ext uri="{FF2B5EF4-FFF2-40B4-BE49-F238E27FC236}">
                <a16:creationId xmlns:a16="http://schemas.microsoft.com/office/drawing/2014/main" id="{8A7889F9-11F6-4292-BD4A-AD4DA1DD4CB9}"/>
              </a:ext>
            </a:extLst>
          </p:cNvPr>
          <p:cNvSpPr txBox="1"/>
          <p:nvPr/>
        </p:nvSpPr>
        <p:spPr>
          <a:xfrm>
            <a:off x="3580634" y="1622060"/>
            <a:ext cx="316112" cy="246221"/>
          </a:xfrm>
          <a:prstGeom prst="rect">
            <a:avLst/>
          </a:prstGeom>
          <a:noFill/>
        </p:spPr>
        <p:txBody>
          <a:bodyPr wrap="none" rtlCol="0">
            <a:spAutoFit/>
          </a:bodyPr>
          <a:lstStyle/>
          <a:p>
            <a:r>
              <a:rPr lang="nb-NO" sz="1000" dirty="0"/>
              <a:t>56</a:t>
            </a:r>
            <a:endParaRPr lang="en-US" sz="1000" dirty="0"/>
          </a:p>
        </p:txBody>
      </p:sp>
      <p:sp>
        <p:nvSpPr>
          <p:cNvPr id="87" name="TextBox 86">
            <a:extLst>
              <a:ext uri="{FF2B5EF4-FFF2-40B4-BE49-F238E27FC236}">
                <a16:creationId xmlns:a16="http://schemas.microsoft.com/office/drawing/2014/main" id="{39E5378F-3433-45A7-95D8-B9FAA295F06C}"/>
              </a:ext>
            </a:extLst>
          </p:cNvPr>
          <p:cNvSpPr txBox="1"/>
          <p:nvPr/>
        </p:nvSpPr>
        <p:spPr>
          <a:xfrm>
            <a:off x="3580633" y="1322802"/>
            <a:ext cx="399737" cy="246221"/>
          </a:xfrm>
          <a:prstGeom prst="rect">
            <a:avLst/>
          </a:prstGeom>
          <a:noFill/>
        </p:spPr>
        <p:txBody>
          <a:bodyPr wrap="square" rtlCol="0">
            <a:spAutoFit/>
          </a:bodyPr>
          <a:lstStyle/>
          <a:p>
            <a:r>
              <a:rPr lang="nb-NO" sz="1000" dirty="0"/>
              <a:t>60</a:t>
            </a:r>
            <a:endParaRPr lang="en-US" sz="1000" dirty="0"/>
          </a:p>
        </p:txBody>
      </p:sp>
      <p:sp>
        <p:nvSpPr>
          <p:cNvPr id="88" name="TextBox 87">
            <a:extLst>
              <a:ext uri="{FF2B5EF4-FFF2-40B4-BE49-F238E27FC236}">
                <a16:creationId xmlns:a16="http://schemas.microsoft.com/office/drawing/2014/main" id="{F0C0729D-9928-41E2-A3C3-82B26C26821D}"/>
              </a:ext>
            </a:extLst>
          </p:cNvPr>
          <p:cNvSpPr txBox="1"/>
          <p:nvPr/>
        </p:nvSpPr>
        <p:spPr>
          <a:xfrm>
            <a:off x="3896746" y="3611241"/>
            <a:ext cx="316112" cy="246221"/>
          </a:xfrm>
          <a:prstGeom prst="rect">
            <a:avLst/>
          </a:prstGeom>
          <a:noFill/>
        </p:spPr>
        <p:txBody>
          <a:bodyPr wrap="none" rtlCol="0">
            <a:spAutoFit/>
          </a:bodyPr>
          <a:lstStyle/>
          <a:p>
            <a:r>
              <a:rPr lang="nb-NO" sz="1000" dirty="0"/>
              <a:t>50</a:t>
            </a:r>
            <a:endParaRPr lang="en-US" sz="1000" dirty="0"/>
          </a:p>
        </p:txBody>
      </p:sp>
      <p:sp>
        <p:nvSpPr>
          <p:cNvPr id="89" name="TextBox 88">
            <a:extLst>
              <a:ext uri="{FF2B5EF4-FFF2-40B4-BE49-F238E27FC236}">
                <a16:creationId xmlns:a16="http://schemas.microsoft.com/office/drawing/2014/main" id="{0FF51DF1-9BFE-4833-B0DA-E4144AF7E4C5}"/>
              </a:ext>
            </a:extLst>
          </p:cNvPr>
          <p:cNvSpPr txBox="1"/>
          <p:nvPr/>
        </p:nvSpPr>
        <p:spPr>
          <a:xfrm>
            <a:off x="4128902" y="3411994"/>
            <a:ext cx="316112" cy="246221"/>
          </a:xfrm>
          <a:prstGeom prst="rect">
            <a:avLst/>
          </a:prstGeom>
          <a:noFill/>
        </p:spPr>
        <p:txBody>
          <a:bodyPr wrap="none" rtlCol="0">
            <a:spAutoFit/>
          </a:bodyPr>
          <a:lstStyle/>
          <a:p>
            <a:r>
              <a:rPr lang="nb-NO" sz="1000" dirty="0"/>
              <a:t>55</a:t>
            </a:r>
            <a:endParaRPr lang="en-US" sz="1000" dirty="0"/>
          </a:p>
        </p:txBody>
      </p:sp>
      <p:sp>
        <p:nvSpPr>
          <p:cNvPr id="90" name="TextBox 89">
            <a:extLst>
              <a:ext uri="{FF2B5EF4-FFF2-40B4-BE49-F238E27FC236}">
                <a16:creationId xmlns:a16="http://schemas.microsoft.com/office/drawing/2014/main" id="{68506703-61E4-4155-A94E-7740B8E976F2}"/>
              </a:ext>
            </a:extLst>
          </p:cNvPr>
          <p:cNvSpPr txBox="1"/>
          <p:nvPr/>
        </p:nvSpPr>
        <p:spPr>
          <a:xfrm>
            <a:off x="4306008" y="3208913"/>
            <a:ext cx="316112" cy="246221"/>
          </a:xfrm>
          <a:prstGeom prst="rect">
            <a:avLst/>
          </a:prstGeom>
          <a:noFill/>
        </p:spPr>
        <p:txBody>
          <a:bodyPr wrap="none" rtlCol="0">
            <a:spAutoFit/>
          </a:bodyPr>
          <a:lstStyle/>
          <a:p>
            <a:r>
              <a:rPr lang="nb-NO" sz="1000" dirty="0"/>
              <a:t>60</a:t>
            </a:r>
            <a:endParaRPr lang="en-US" sz="1000" dirty="0"/>
          </a:p>
        </p:txBody>
      </p:sp>
      <p:sp>
        <p:nvSpPr>
          <p:cNvPr id="91" name="TextBox 90">
            <a:extLst>
              <a:ext uri="{FF2B5EF4-FFF2-40B4-BE49-F238E27FC236}">
                <a16:creationId xmlns:a16="http://schemas.microsoft.com/office/drawing/2014/main" id="{84D1CAF4-CC87-4EA8-AF40-125EB6EA275D}"/>
              </a:ext>
            </a:extLst>
          </p:cNvPr>
          <p:cNvSpPr txBox="1"/>
          <p:nvPr/>
        </p:nvSpPr>
        <p:spPr>
          <a:xfrm>
            <a:off x="4584570" y="3036524"/>
            <a:ext cx="316112" cy="246221"/>
          </a:xfrm>
          <a:prstGeom prst="rect">
            <a:avLst/>
          </a:prstGeom>
          <a:noFill/>
        </p:spPr>
        <p:txBody>
          <a:bodyPr wrap="none" rtlCol="0">
            <a:spAutoFit/>
          </a:bodyPr>
          <a:lstStyle/>
          <a:p>
            <a:r>
              <a:rPr lang="nb-NO" sz="1000" dirty="0"/>
              <a:t>66</a:t>
            </a:r>
            <a:endParaRPr lang="en-US" sz="1000" dirty="0"/>
          </a:p>
        </p:txBody>
      </p:sp>
      <p:sp>
        <p:nvSpPr>
          <p:cNvPr id="92" name="TextBox 91">
            <a:extLst>
              <a:ext uri="{FF2B5EF4-FFF2-40B4-BE49-F238E27FC236}">
                <a16:creationId xmlns:a16="http://schemas.microsoft.com/office/drawing/2014/main" id="{38AE81D7-1FAA-4642-9C79-6EAF3F0DC32F}"/>
              </a:ext>
            </a:extLst>
          </p:cNvPr>
          <p:cNvSpPr txBox="1"/>
          <p:nvPr/>
        </p:nvSpPr>
        <p:spPr>
          <a:xfrm>
            <a:off x="4820500" y="2819390"/>
            <a:ext cx="316112" cy="246221"/>
          </a:xfrm>
          <a:prstGeom prst="rect">
            <a:avLst/>
          </a:prstGeom>
          <a:noFill/>
        </p:spPr>
        <p:txBody>
          <a:bodyPr wrap="none" rtlCol="0">
            <a:spAutoFit/>
          </a:bodyPr>
          <a:lstStyle/>
          <a:p>
            <a:r>
              <a:rPr lang="nb-NO" sz="1000" dirty="0"/>
              <a:t>72</a:t>
            </a:r>
            <a:endParaRPr lang="en-US" sz="1000" dirty="0"/>
          </a:p>
        </p:txBody>
      </p:sp>
      <p:sp>
        <p:nvSpPr>
          <p:cNvPr id="93" name="TextBox 92">
            <a:extLst>
              <a:ext uri="{FF2B5EF4-FFF2-40B4-BE49-F238E27FC236}">
                <a16:creationId xmlns:a16="http://schemas.microsoft.com/office/drawing/2014/main" id="{D391E688-A157-41C9-89C7-C10C0864D1EE}"/>
              </a:ext>
            </a:extLst>
          </p:cNvPr>
          <p:cNvSpPr txBox="1"/>
          <p:nvPr/>
        </p:nvSpPr>
        <p:spPr>
          <a:xfrm>
            <a:off x="5048428" y="2602256"/>
            <a:ext cx="316112" cy="246221"/>
          </a:xfrm>
          <a:prstGeom prst="rect">
            <a:avLst/>
          </a:prstGeom>
          <a:noFill/>
        </p:spPr>
        <p:txBody>
          <a:bodyPr wrap="none" rtlCol="0">
            <a:spAutoFit/>
          </a:bodyPr>
          <a:lstStyle/>
          <a:p>
            <a:r>
              <a:rPr lang="nb-NO" sz="1000" dirty="0"/>
              <a:t>80</a:t>
            </a:r>
            <a:endParaRPr lang="en-US" sz="1000" dirty="0"/>
          </a:p>
        </p:txBody>
      </p:sp>
      <p:sp>
        <p:nvSpPr>
          <p:cNvPr id="94" name="TextBox 93">
            <a:extLst>
              <a:ext uri="{FF2B5EF4-FFF2-40B4-BE49-F238E27FC236}">
                <a16:creationId xmlns:a16="http://schemas.microsoft.com/office/drawing/2014/main" id="{A6C8F19C-A370-414E-9064-7306BDD3A85B}"/>
              </a:ext>
            </a:extLst>
          </p:cNvPr>
          <p:cNvSpPr txBox="1"/>
          <p:nvPr/>
        </p:nvSpPr>
        <p:spPr>
          <a:xfrm>
            <a:off x="5277263" y="2429433"/>
            <a:ext cx="316112" cy="246221"/>
          </a:xfrm>
          <a:prstGeom prst="rect">
            <a:avLst/>
          </a:prstGeom>
          <a:noFill/>
        </p:spPr>
        <p:txBody>
          <a:bodyPr wrap="none" rtlCol="0">
            <a:spAutoFit/>
          </a:bodyPr>
          <a:lstStyle/>
          <a:p>
            <a:r>
              <a:rPr lang="nb-NO" sz="1000" dirty="0"/>
              <a:t>90</a:t>
            </a:r>
            <a:endParaRPr lang="en-US" sz="1000" dirty="0"/>
          </a:p>
        </p:txBody>
      </p:sp>
      <p:sp>
        <p:nvSpPr>
          <p:cNvPr id="95" name="TextBox 94">
            <a:extLst>
              <a:ext uri="{FF2B5EF4-FFF2-40B4-BE49-F238E27FC236}">
                <a16:creationId xmlns:a16="http://schemas.microsoft.com/office/drawing/2014/main" id="{E1E74495-F20A-4B07-8116-6DF8B1EF72CA}"/>
              </a:ext>
            </a:extLst>
          </p:cNvPr>
          <p:cNvSpPr txBox="1"/>
          <p:nvPr/>
        </p:nvSpPr>
        <p:spPr>
          <a:xfrm>
            <a:off x="5467998" y="2156247"/>
            <a:ext cx="381836" cy="246221"/>
          </a:xfrm>
          <a:prstGeom prst="rect">
            <a:avLst/>
          </a:prstGeom>
          <a:noFill/>
        </p:spPr>
        <p:txBody>
          <a:bodyPr wrap="none" rtlCol="0">
            <a:spAutoFit/>
          </a:bodyPr>
          <a:lstStyle/>
          <a:p>
            <a:r>
              <a:rPr lang="nb-NO" sz="1000" dirty="0"/>
              <a:t>105</a:t>
            </a:r>
            <a:endParaRPr lang="en-US" sz="1000" dirty="0"/>
          </a:p>
        </p:txBody>
      </p:sp>
      <p:sp>
        <p:nvSpPr>
          <p:cNvPr id="96" name="TextBox 95">
            <a:extLst>
              <a:ext uri="{FF2B5EF4-FFF2-40B4-BE49-F238E27FC236}">
                <a16:creationId xmlns:a16="http://schemas.microsoft.com/office/drawing/2014/main" id="{06C434E0-16BE-49CB-99B7-69A6397D9CE3}"/>
              </a:ext>
            </a:extLst>
          </p:cNvPr>
          <p:cNvSpPr txBox="1"/>
          <p:nvPr/>
        </p:nvSpPr>
        <p:spPr>
          <a:xfrm>
            <a:off x="3980371" y="3914548"/>
            <a:ext cx="316112" cy="246221"/>
          </a:xfrm>
          <a:prstGeom prst="rect">
            <a:avLst/>
          </a:prstGeom>
          <a:noFill/>
        </p:spPr>
        <p:txBody>
          <a:bodyPr wrap="none" rtlCol="0">
            <a:spAutoFit/>
          </a:bodyPr>
          <a:lstStyle/>
          <a:p>
            <a:r>
              <a:rPr lang="nb-NO" sz="1000" dirty="0"/>
              <a:t>45</a:t>
            </a:r>
            <a:endParaRPr lang="en-US" sz="1000" dirty="0"/>
          </a:p>
        </p:txBody>
      </p:sp>
      <p:sp>
        <p:nvSpPr>
          <p:cNvPr id="97" name="TextBox 96">
            <a:extLst>
              <a:ext uri="{FF2B5EF4-FFF2-40B4-BE49-F238E27FC236}">
                <a16:creationId xmlns:a16="http://schemas.microsoft.com/office/drawing/2014/main" id="{246D818B-7847-4AD1-90AD-CE0DE5B8DEAD}"/>
              </a:ext>
            </a:extLst>
          </p:cNvPr>
          <p:cNvSpPr txBox="1"/>
          <p:nvPr/>
        </p:nvSpPr>
        <p:spPr>
          <a:xfrm>
            <a:off x="4268458" y="3940963"/>
            <a:ext cx="316112" cy="246221"/>
          </a:xfrm>
          <a:prstGeom prst="rect">
            <a:avLst/>
          </a:prstGeom>
          <a:noFill/>
        </p:spPr>
        <p:txBody>
          <a:bodyPr wrap="none" rtlCol="0">
            <a:spAutoFit/>
          </a:bodyPr>
          <a:lstStyle/>
          <a:p>
            <a:r>
              <a:rPr lang="nb-NO" sz="1000" dirty="0"/>
              <a:t>52</a:t>
            </a:r>
            <a:endParaRPr lang="en-US" sz="1000" dirty="0"/>
          </a:p>
        </p:txBody>
      </p:sp>
      <p:sp>
        <p:nvSpPr>
          <p:cNvPr id="98" name="TextBox 97">
            <a:extLst>
              <a:ext uri="{FF2B5EF4-FFF2-40B4-BE49-F238E27FC236}">
                <a16:creationId xmlns:a16="http://schemas.microsoft.com/office/drawing/2014/main" id="{46F08A1D-8DE2-46C1-BAC4-33E0CEE3BF07}"/>
              </a:ext>
            </a:extLst>
          </p:cNvPr>
          <p:cNvSpPr txBox="1"/>
          <p:nvPr/>
        </p:nvSpPr>
        <p:spPr>
          <a:xfrm>
            <a:off x="4571052" y="4014795"/>
            <a:ext cx="316112" cy="246221"/>
          </a:xfrm>
          <a:prstGeom prst="rect">
            <a:avLst/>
          </a:prstGeom>
          <a:noFill/>
        </p:spPr>
        <p:txBody>
          <a:bodyPr wrap="none" rtlCol="0">
            <a:spAutoFit/>
          </a:bodyPr>
          <a:lstStyle/>
          <a:p>
            <a:r>
              <a:rPr lang="nb-NO" sz="1000" dirty="0"/>
              <a:t>60</a:t>
            </a:r>
            <a:endParaRPr lang="en-US" sz="1000" dirty="0"/>
          </a:p>
        </p:txBody>
      </p:sp>
      <p:sp>
        <p:nvSpPr>
          <p:cNvPr id="99" name="TextBox 98">
            <a:extLst>
              <a:ext uri="{FF2B5EF4-FFF2-40B4-BE49-F238E27FC236}">
                <a16:creationId xmlns:a16="http://schemas.microsoft.com/office/drawing/2014/main" id="{9FB4A89D-C6F1-4D34-82E8-8FFD6D065573}"/>
              </a:ext>
            </a:extLst>
          </p:cNvPr>
          <p:cNvSpPr txBox="1"/>
          <p:nvPr/>
        </p:nvSpPr>
        <p:spPr>
          <a:xfrm>
            <a:off x="4846970" y="4054692"/>
            <a:ext cx="316112" cy="246221"/>
          </a:xfrm>
          <a:prstGeom prst="rect">
            <a:avLst/>
          </a:prstGeom>
          <a:noFill/>
        </p:spPr>
        <p:txBody>
          <a:bodyPr wrap="none" rtlCol="0">
            <a:spAutoFit/>
          </a:bodyPr>
          <a:lstStyle/>
          <a:p>
            <a:r>
              <a:rPr lang="nb-NO" sz="1000" dirty="0"/>
              <a:t>68</a:t>
            </a:r>
            <a:endParaRPr lang="en-US" sz="1000" dirty="0"/>
          </a:p>
        </p:txBody>
      </p:sp>
      <p:sp>
        <p:nvSpPr>
          <p:cNvPr id="100" name="TextBox 99">
            <a:extLst>
              <a:ext uri="{FF2B5EF4-FFF2-40B4-BE49-F238E27FC236}">
                <a16:creationId xmlns:a16="http://schemas.microsoft.com/office/drawing/2014/main" id="{7AEAD537-BE04-4DC6-936D-425F71D7A402}"/>
              </a:ext>
            </a:extLst>
          </p:cNvPr>
          <p:cNvSpPr txBox="1"/>
          <p:nvPr/>
        </p:nvSpPr>
        <p:spPr>
          <a:xfrm>
            <a:off x="5189986" y="4135919"/>
            <a:ext cx="316112" cy="246221"/>
          </a:xfrm>
          <a:prstGeom prst="rect">
            <a:avLst/>
          </a:prstGeom>
          <a:noFill/>
        </p:spPr>
        <p:txBody>
          <a:bodyPr wrap="none" rtlCol="0">
            <a:spAutoFit/>
          </a:bodyPr>
          <a:lstStyle/>
          <a:p>
            <a:r>
              <a:rPr lang="nb-NO" sz="1000" dirty="0"/>
              <a:t>75</a:t>
            </a:r>
            <a:endParaRPr lang="en-US" sz="1000" dirty="0"/>
          </a:p>
        </p:txBody>
      </p:sp>
      <p:sp>
        <p:nvSpPr>
          <p:cNvPr id="101" name="TextBox 100">
            <a:extLst>
              <a:ext uri="{FF2B5EF4-FFF2-40B4-BE49-F238E27FC236}">
                <a16:creationId xmlns:a16="http://schemas.microsoft.com/office/drawing/2014/main" id="{E2BAC926-0F12-4935-ACF2-372A54090677}"/>
              </a:ext>
            </a:extLst>
          </p:cNvPr>
          <p:cNvSpPr txBox="1"/>
          <p:nvPr/>
        </p:nvSpPr>
        <p:spPr>
          <a:xfrm>
            <a:off x="5490037" y="4171780"/>
            <a:ext cx="316112" cy="246221"/>
          </a:xfrm>
          <a:prstGeom prst="rect">
            <a:avLst/>
          </a:prstGeom>
          <a:noFill/>
        </p:spPr>
        <p:txBody>
          <a:bodyPr wrap="none" rtlCol="0">
            <a:spAutoFit/>
          </a:bodyPr>
          <a:lstStyle/>
          <a:p>
            <a:r>
              <a:rPr lang="nb-NO" sz="1000" dirty="0"/>
              <a:t>90</a:t>
            </a:r>
            <a:endParaRPr lang="en-US" sz="1000" dirty="0"/>
          </a:p>
        </p:txBody>
      </p:sp>
      <p:sp>
        <p:nvSpPr>
          <p:cNvPr id="102" name="TextBox 101">
            <a:extLst>
              <a:ext uri="{FF2B5EF4-FFF2-40B4-BE49-F238E27FC236}">
                <a16:creationId xmlns:a16="http://schemas.microsoft.com/office/drawing/2014/main" id="{E92B3D4B-3F58-48EB-86A4-663EE446CB61}"/>
              </a:ext>
            </a:extLst>
          </p:cNvPr>
          <p:cNvSpPr txBox="1"/>
          <p:nvPr/>
        </p:nvSpPr>
        <p:spPr>
          <a:xfrm>
            <a:off x="5784660" y="4258867"/>
            <a:ext cx="381836" cy="246221"/>
          </a:xfrm>
          <a:prstGeom prst="rect">
            <a:avLst/>
          </a:prstGeom>
          <a:noFill/>
        </p:spPr>
        <p:txBody>
          <a:bodyPr wrap="none" rtlCol="0">
            <a:spAutoFit/>
          </a:bodyPr>
          <a:lstStyle/>
          <a:p>
            <a:r>
              <a:rPr lang="nb-NO" sz="1000" dirty="0"/>
              <a:t>105</a:t>
            </a:r>
            <a:endParaRPr lang="en-US" sz="1000" dirty="0"/>
          </a:p>
        </p:txBody>
      </p:sp>
      <p:sp>
        <p:nvSpPr>
          <p:cNvPr id="103" name="TextBox 102">
            <a:extLst>
              <a:ext uri="{FF2B5EF4-FFF2-40B4-BE49-F238E27FC236}">
                <a16:creationId xmlns:a16="http://schemas.microsoft.com/office/drawing/2014/main" id="{D621ED33-7F72-47F4-8CBF-EDC41A7995FF}"/>
              </a:ext>
            </a:extLst>
          </p:cNvPr>
          <p:cNvSpPr txBox="1"/>
          <p:nvPr/>
        </p:nvSpPr>
        <p:spPr>
          <a:xfrm>
            <a:off x="6100772" y="4302907"/>
            <a:ext cx="381836" cy="246221"/>
          </a:xfrm>
          <a:prstGeom prst="rect">
            <a:avLst/>
          </a:prstGeom>
          <a:noFill/>
        </p:spPr>
        <p:txBody>
          <a:bodyPr wrap="none" rtlCol="0">
            <a:spAutoFit/>
          </a:bodyPr>
          <a:lstStyle/>
          <a:p>
            <a:r>
              <a:rPr lang="nb-NO" sz="1000" dirty="0"/>
              <a:t>125</a:t>
            </a:r>
            <a:endParaRPr lang="en-US" sz="1000" dirty="0"/>
          </a:p>
        </p:txBody>
      </p:sp>
      <p:sp>
        <p:nvSpPr>
          <p:cNvPr id="104" name="TextBox 103">
            <a:extLst>
              <a:ext uri="{FF2B5EF4-FFF2-40B4-BE49-F238E27FC236}">
                <a16:creationId xmlns:a16="http://schemas.microsoft.com/office/drawing/2014/main" id="{2522AD3D-7C40-4E0E-B219-D7F110D4C4F9}"/>
              </a:ext>
            </a:extLst>
          </p:cNvPr>
          <p:cNvSpPr txBox="1"/>
          <p:nvPr/>
        </p:nvSpPr>
        <p:spPr>
          <a:xfrm>
            <a:off x="3834720" y="4179796"/>
            <a:ext cx="316112" cy="246221"/>
          </a:xfrm>
          <a:prstGeom prst="rect">
            <a:avLst/>
          </a:prstGeom>
          <a:noFill/>
        </p:spPr>
        <p:txBody>
          <a:bodyPr wrap="none" rtlCol="0">
            <a:spAutoFit/>
          </a:bodyPr>
          <a:lstStyle/>
          <a:p>
            <a:r>
              <a:rPr lang="nb-NO" sz="1000" dirty="0"/>
              <a:t>40</a:t>
            </a:r>
            <a:endParaRPr lang="en-US" sz="1000" dirty="0"/>
          </a:p>
        </p:txBody>
      </p:sp>
      <p:sp>
        <p:nvSpPr>
          <p:cNvPr id="105" name="TextBox 104">
            <a:extLst>
              <a:ext uri="{FF2B5EF4-FFF2-40B4-BE49-F238E27FC236}">
                <a16:creationId xmlns:a16="http://schemas.microsoft.com/office/drawing/2014/main" id="{1F66BA80-2E94-4503-B13F-41A149275048}"/>
              </a:ext>
            </a:extLst>
          </p:cNvPr>
          <p:cNvSpPr txBox="1"/>
          <p:nvPr/>
        </p:nvSpPr>
        <p:spPr>
          <a:xfrm>
            <a:off x="3962349" y="4436236"/>
            <a:ext cx="316112" cy="246221"/>
          </a:xfrm>
          <a:prstGeom prst="rect">
            <a:avLst/>
          </a:prstGeom>
          <a:noFill/>
        </p:spPr>
        <p:txBody>
          <a:bodyPr wrap="none" rtlCol="0">
            <a:spAutoFit/>
          </a:bodyPr>
          <a:lstStyle/>
          <a:p>
            <a:r>
              <a:rPr lang="nb-NO" sz="1000" dirty="0"/>
              <a:t>45</a:t>
            </a:r>
            <a:endParaRPr lang="en-US" sz="1000" dirty="0"/>
          </a:p>
        </p:txBody>
      </p:sp>
      <p:sp>
        <p:nvSpPr>
          <p:cNvPr id="106" name="TextBox 105">
            <a:extLst>
              <a:ext uri="{FF2B5EF4-FFF2-40B4-BE49-F238E27FC236}">
                <a16:creationId xmlns:a16="http://schemas.microsoft.com/office/drawing/2014/main" id="{EDDDBB15-3CC0-4C41-8555-85CC6D5C7FC8}"/>
              </a:ext>
            </a:extLst>
          </p:cNvPr>
          <p:cNvSpPr txBox="1"/>
          <p:nvPr/>
        </p:nvSpPr>
        <p:spPr>
          <a:xfrm>
            <a:off x="4110402" y="4716336"/>
            <a:ext cx="316112" cy="246221"/>
          </a:xfrm>
          <a:prstGeom prst="rect">
            <a:avLst/>
          </a:prstGeom>
          <a:noFill/>
        </p:spPr>
        <p:txBody>
          <a:bodyPr wrap="none" rtlCol="0">
            <a:spAutoFit/>
          </a:bodyPr>
          <a:lstStyle/>
          <a:p>
            <a:r>
              <a:rPr lang="nb-NO" sz="1000" dirty="0"/>
              <a:t>50</a:t>
            </a:r>
            <a:endParaRPr lang="en-US" sz="1000" dirty="0"/>
          </a:p>
        </p:txBody>
      </p:sp>
      <p:sp>
        <p:nvSpPr>
          <p:cNvPr id="107" name="TextBox 106">
            <a:extLst>
              <a:ext uri="{FF2B5EF4-FFF2-40B4-BE49-F238E27FC236}">
                <a16:creationId xmlns:a16="http://schemas.microsoft.com/office/drawing/2014/main" id="{A192A584-3750-41C3-BE61-436BC9EB61D5}"/>
              </a:ext>
            </a:extLst>
          </p:cNvPr>
          <p:cNvSpPr txBox="1"/>
          <p:nvPr/>
        </p:nvSpPr>
        <p:spPr>
          <a:xfrm>
            <a:off x="4212858" y="4993066"/>
            <a:ext cx="316112" cy="246221"/>
          </a:xfrm>
          <a:prstGeom prst="rect">
            <a:avLst/>
          </a:prstGeom>
          <a:noFill/>
        </p:spPr>
        <p:txBody>
          <a:bodyPr wrap="none" rtlCol="0">
            <a:spAutoFit/>
          </a:bodyPr>
          <a:lstStyle/>
          <a:p>
            <a:r>
              <a:rPr lang="nb-NO" sz="1000" dirty="0"/>
              <a:t>55</a:t>
            </a:r>
            <a:endParaRPr lang="en-US" sz="1000" dirty="0"/>
          </a:p>
        </p:txBody>
      </p:sp>
      <p:sp>
        <p:nvSpPr>
          <p:cNvPr id="108" name="TextBox 107">
            <a:extLst>
              <a:ext uri="{FF2B5EF4-FFF2-40B4-BE49-F238E27FC236}">
                <a16:creationId xmlns:a16="http://schemas.microsoft.com/office/drawing/2014/main" id="{72AB8B3A-BD47-45A0-A80A-F9B27143B93E}"/>
              </a:ext>
            </a:extLst>
          </p:cNvPr>
          <p:cNvSpPr txBox="1"/>
          <p:nvPr/>
        </p:nvSpPr>
        <p:spPr>
          <a:xfrm>
            <a:off x="4370914" y="5266345"/>
            <a:ext cx="316112" cy="246221"/>
          </a:xfrm>
          <a:prstGeom prst="rect">
            <a:avLst/>
          </a:prstGeom>
          <a:noFill/>
        </p:spPr>
        <p:txBody>
          <a:bodyPr wrap="none" rtlCol="0">
            <a:spAutoFit/>
          </a:bodyPr>
          <a:lstStyle/>
          <a:p>
            <a:r>
              <a:rPr lang="nb-NO" sz="1000" dirty="0"/>
              <a:t>60</a:t>
            </a:r>
            <a:endParaRPr lang="en-US" sz="1000" dirty="0"/>
          </a:p>
        </p:txBody>
      </p:sp>
      <p:sp>
        <p:nvSpPr>
          <p:cNvPr id="109" name="TextBox 108">
            <a:extLst>
              <a:ext uri="{FF2B5EF4-FFF2-40B4-BE49-F238E27FC236}">
                <a16:creationId xmlns:a16="http://schemas.microsoft.com/office/drawing/2014/main" id="{ECA9C11C-E820-4889-95D8-BDC7D6F6BF21}"/>
              </a:ext>
            </a:extLst>
          </p:cNvPr>
          <p:cNvSpPr txBox="1"/>
          <p:nvPr/>
        </p:nvSpPr>
        <p:spPr>
          <a:xfrm>
            <a:off x="4504388" y="5545026"/>
            <a:ext cx="316112" cy="246221"/>
          </a:xfrm>
          <a:prstGeom prst="rect">
            <a:avLst/>
          </a:prstGeom>
          <a:noFill/>
        </p:spPr>
        <p:txBody>
          <a:bodyPr wrap="none" rtlCol="0">
            <a:spAutoFit/>
          </a:bodyPr>
          <a:lstStyle/>
          <a:p>
            <a:r>
              <a:rPr lang="nb-NO" sz="1000" dirty="0"/>
              <a:t>65</a:t>
            </a:r>
            <a:endParaRPr lang="en-US" sz="1000" dirty="0"/>
          </a:p>
        </p:txBody>
      </p:sp>
      <p:sp>
        <p:nvSpPr>
          <p:cNvPr id="110" name="TextBox 109">
            <a:extLst>
              <a:ext uri="{FF2B5EF4-FFF2-40B4-BE49-F238E27FC236}">
                <a16:creationId xmlns:a16="http://schemas.microsoft.com/office/drawing/2014/main" id="{48A80CEB-A76B-4C16-BE7E-FE35BA05C8B5}"/>
              </a:ext>
            </a:extLst>
          </p:cNvPr>
          <p:cNvSpPr txBox="1"/>
          <p:nvPr/>
        </p:nvSpPr>
        <p:spPr>
          <a:xfrm>
            <a:off x="4806779" y="6093359"/>
            <a:ext cx="316112" cy="246221"/>
          </a:xfrm>
          <a:prstGeom prst="rect">
            <a:avLst/>
          </a:prstGeom>
          <a:noFill/>
        </p:spPr>
        <p:txBody>
          <a:bodyPr wrap="none" rtlCol="0">
            <a:spAutoFit/>
          </a:bodyPr>
          <a:lstStyle/>
          <a:p>
            <a:r>
              <a:rPr lang="nb-NO" sz="1000" dirty="0"/>
              <a:t>85</a:t>
            </a:r>
            <a:endParaRPr lang="en-US" sz="1000" dirty="0"/>
          </a:p>
        </p:txBody>
      </p:sp>
      <p:sp>
        <p:nvSpPr>
          <p:cNvPr id="111" name="TextBox 110">
            <a:extLst>
              <a:ext uri="{FF2B5EF4-FFF2-40B4-BE49-F238E27FC236}">
                <a16:creationId xmlns:a16="http://schemas.microsoft.com/office/drawing/2014/main" id="{5A736DBB-7124-4392-9FFA-2D095EE503D7}"/>
              </a:ext>
            </a:extLst>
          </p:cNvPr>
          <p:cNvSpPr txBox="1"/>
          <p:nvPr/>
        </p:nvSpPr>
        <p:spPr>
          <a:xfrm>
            <a:off x="3240046" y="4012808"/>
            <a:ext cx="316112" cy="246221"/>
          </a:xfrm>
          <a:prstGeom prst="rect">
            <a:avLst/>
          </a:prstGeom>
          <a:noFill/>
        </p:spPr>
        <p:txBody>
          <a:bodyPr wrap="none" rtlCol="0">
            <a:spAutoFit/>
          </a:bodyPr>
          <a:lstStyle/>
          <a:p>
            <a:r>
              <a:rPr lang="nb-NO" sz="1000" dirty="0"/>
              <a:t>13</a:t>
            </a:r>
            <a:endParaRPr lang="en-US" sz="1000" dirty="0"/>
          </a:p>
        </p:txBody>
      </p:sp>
      <p:sp>
        <p:nvSpPr>
          <p:cNvPr id="112" name="TextBox 111">
            <a:extLst>
              <a:ext uri="{FF2B5EF4-FFF2-40B4-BE49-F238E27FC236}">
                <a16:creationId xmlns:a16="http://schemas.microsoft.com/office/drawing/2014/main" id="{A3B08A13-64A7-46BE-9794-79AF13AD9829}"/>
              </a:ext>
            </a:extLst>
          </p:cNvPr>
          <p:cNvSpPr txBox="1"/>
          <p:nvPr/>
        </p:nvSpPr>
        <p:spPr>
          <a:xfrm>
            <a:off x="4662567" y="5819433"/>
            <a:ext cx="316112" cy="246221"/>
          </a:xfrm>
          <a:prstGeom prst="rect">
            <a:avLst/>
          </a:prstGeom>
          <a:noFill/>
        </p:spPr>
        <p:txBody>
          <a:bodyPr wrap="none" rtlCol="0">
            <a:spAutoFit/>
          </a:bodyPr>
          <a:lstStyle/>
          <a:p>
            <a:r>
              <a:rPr lang="nb-NO" sz="1000" dirty="0"/>
              <a:t>72</a:t>
            </a:r>
            <a:endParaRPr lang="en-US" sz="1000" dirty="0"/>
          </a:p>
        </p:txBody>
      </p:sp>
      <p:sp>
        <p:nvSpPr>
          <p:cNvPr id="113" name="TextBox 112">
            <a:extLst>
              <a:ext uri="{FF2B5EF4-FFF2-40B4-BE49-F238E27FC236}">
                <a16:creationId xmlns:a16="http://schemas.microsoft.com/office/drawing/2014/main" id="{1FC4663F-D62B-4F8E-BD67-08193E0EAAC6}"/>
              </a:ext>
            </a:extLst>
          </p:cNvPr>
          <p:cNvSpPr txBox="1"/>
          <p:nvPr/>
        </p:nvSpPr>
        <p:spPr>
          <a:xfrm>
            <a:off x="3508278" y="4250008"/>
            <a:ext cx="316112" cy="246221"/>
          </a:xfrm>
          <a:prstGeom prst="rect">
            <a:avLst/>
          </a:prstGeom>
          <a:noFill/>
        </p:spPr>
        <p:txBody>
          <a:bodyPr wrap="none" rtlCol="0">
            <a:spAutoFit/>
          </a:bodyPr>
          <a:lstStyle/>
          <a:p>
            <a:r>
              <a:rPr lang="nb-NO" sz="1000" dirty="0"/>
              <a:t>35</a:t>
            </a:r>
            <a:endParaRPr lang="en-US" sz="1000" dirty="0"/>
          </a:p>
        </p:txBody>
      </p:sp>
      <p:sp>
        <p:nvSpPr>
          <p:cNvPr id="114" name="TextBox 113">
            <a:extLst>
              <a:ext uri="{FF2B5EF4-FFF2-40B4-BE49-F238E27FC236}">
                <a16:creationId xmlns:a16="http://schemas.microsoft.com/office/drawing/2014/main" id="{9C8C7E4D-668B-44BD-8AD7-78E1D266C65A}"/>
              </a:ext>
            </a:extLst>
          </p:cNvPr>
          <p:cNvSpPr txBox="1"/>
          <p:nvPr/>
        </p:nvSpPr>
        <p:spPr>
          <a:xfrm>
            <a:off x="3419202" y="4526784"/>
            <a:ext cx="316112" cy="246221"/>
          </a:xfrm>
          <a:prstGeom prst="rect">
            <a:avLst/>
          </a:prstGeom>
          <a:noFill/>
        </p:spPr>
        <p:txBody>
          <a:bodyPr wrap="none" rtlCol="0">
            <a:spAutoFit/>
          </a:bodyPr>
          <a:lstStyle/>
          <a:p>
            <a:r>
              <a:rPr lang="nb-NO" sz="1000" dirty="0"/>
              <a:t>40</a:t>
            </a:r>
            <a:endParaRPr lang="en-US" sz="1000" dirty="0"/>
          </a:p>
        </p:txBody>
      </p:sp>
      <p:sp>
        <p:nvSpPr>
          <p:cNvPr id="115" name="TextBox 114">
            <a:extLst>
              <a:ext uri="{FF2B5EF4-FFF2-40B4-BE49-F238E27FC236}">
                <a16:creationId xmlns:a16="http://schemas.microsoft.com/office/drawing/2014/main" id="{33E96DBF-EE6D-4AAC-A276-3B0A5F187D68}"/>
              </a:ext>
            </a:extLst>
          </p:cNvPr>
          <p:cNvSpPr txBox="1"/>
          <p:nvPr/>
        </p:nvSpPr>
        <p:spPr>
          <a:xfrm>
            <a:off x="2965930" y="5338605"/>
            <a:ext cx="316112" cy="246221"/>
          </a:xfrm>
          <a:prstGeom prst="rect">
            <a:avLst/>
          </a:prstGeom>
          <a:noFill/>
        </p:spPr>
        <p:txBody>
          <a:bodyPr wrap="none" rtlCol="0">
            <a:spAutoFit/>
          </a:bodyPr>
          <a:lstStyle/>
          <a:p>
            <a:r>
              <a:rPr lang="nb-NO" sz="1000" dirty="0"/>
              <a:t>55</a:t>
            </a:r>
            <a:endParaRPr lang="en-US" sz="1000" dirty="0"/>
          </a:p>
        </p:txBody>
      </p:sp>
      <p:sp>
        <p:nvSpPr>
          <p:cNvPr id="116" name="TextBox 115">
            <a:extLst>
              <a:ext uri="{FF2B5EF4-FFF2-40B4-BE49-F238E27FC236}">
                <a16:creationId xmlns:a16="http://schemas.microsoft.com/office/drawing/2014/main" id="{19661D89-1716-43E3-BFA6-0BABD3FD96CC}"/>
              </a:ext>
            </a:extLst>
          </p:cNvPr>
          <p:cNvSpPr txBox="1"/>
          <p:nvPr/>
        </p:nvSpPr>
        <p:spPr>
          <a:xfrm>
            <a:off x="3261146" y="4780796"/>
            <a:ext cx="316112" cy="246221"/>
          </a:xfrm>
          <a:prstGeom prst="rect">
            <a:avLst/>
          </a:prstGeom>
          <a:noFill/>
        </p:spPr>
        <p:txBody>
          <a:bodyPr wrap="none" rtlCol="0">
            <a:spAutoFit/>
          </a:bodyPr>
          <a:lstStyle/>
          <a:p>
            <a:r>
              <a:rPr lang="nb-NO" sz="1000" dirty="0"/>
              <a:t>45</a:t>
            </a:r>
            <a:endParaRPr lang="en-US" sz="1000" dirty="0"/>
          </a:p>
        </p:txBody>
      </p:sp>
      <p:sp>
        <p:nvSpPr>
          <p:cNvPr id="117" name="TextBox 116">
            <a:extLst>
              <a:ext uri="{FF2B5EF4-FFF2-40B4-BE49-F238E27FC236}">
                <a16:creationId xmlns:a16="http://schemas.microsoft.com/office/drawing/2014/main" id="{55292D15-E4F3-444F-9556-BB2AC88599C2}"/>
              </a:ext>
            </a:extLst>
          </p:cNvPr>
          <p:cNvSpPr txBox="1"/>
          <p:nvPr/>
        </p:nvSpPr>
        <p:spPr>
          <a:xfrm>
            <a:off x="3106361" y="5113650"/>
            <a:ext cx="316112" cy="246221"/>
          </a:xfrm>
          <a:prstGeom prst="rect">
            <a:avLst/>
          </a:prstGeom>
          <a:noFill/>
        </p:spPr>
        <p:txBody>
          <a:bodyPr wrap="none" rtlCol="0">
            <a:spAutoFit/>
          </a:bodyPr>
          <a:lstStyle/>
          <a:p>
            <a:r>
              <a:rPr lang="nb-NO" sz="1000" dirty="0"/>
              <a:t>50</a:t>
            </a:r>
            <a:endParaRPr lang="en-US" sz="1000" dirty="0"/>
          </a:p>
        </p:txBody>
      </p:sp>
      <p:sp>
        <p:nvSpPr>
          <p:cNvPr id="118" name="TextBox 117">
            <a:extLst>
              <a:ext uri="{FF2B5EF4-FFF2-40B4-BE49-F238E27FC236}">
                <a16:creationId xmlns:a16="http://schemas.microsoft.com/office/drawing/2014/main" id="{659E9ED7-C153-438F-8169-246E1C2BCE69}"/>
              </a:ext>
            </a:extLst>
          </p:cNvPr>
          <p:cNvSpPr txBox="1"/>
          <p:nvPr/>
        </p:nvSpPr>
        <p:spPr>
          <a:xfrm>
            <a:off x="2829140" y="5611173"/>
            <a:ext cx="316112" cy="246221"/>
          </a:xfrm>
          <a:prstGeom prst="rect">
            <a:avLst/>
          </a:prstGeom>
          <a:noFill/>
        </p:spPr>
        <p:txBody>
          <a:bodyPr wrap="none" rtlCol="0">
            <a:spAutoFit/>
          </a:bodyPr>
          <a:lstStyle/>
          <a:p>
            <a:r>
              <a:rPr lang="nb-NO" sz="1000" dirty="0"/>
              <a:t>60</a:t>
            </a:r>
            <a:endParaRPr lang="en-US" sz="1000" dirty="0"/>
          </a:p>
        </p:txBody>
      </p:sp>
      <p:sp>
        <p:nvSpPr>
          <p:cNvPr id="119" name="TextBox 118">
            <a:extLst>
              <a:ext uri="{FF2B5EF4-FFF2-40B4-BE49-F238E27FC236}">
                <a16:creationId xmlns:a16="http://schemas.microsoft.com/office/drawing/2014/main" id="{87350561-D0B8-4EFB-B274-36B64D59A4BE}"/>
              </a:ext>
            </a:extLst>
          </p:cNvPr>
          <p:cNvSpPr txBox="1"/>
          <p:nvPr/>
        </p:nvSpPr>
        <p:spPr>
          <a:xfrm>
            <a:off x="2692350" y="5920633"/>
            <a:ext cx="316112" cy="246221"/>
          </a:xfrm>
          <a:prstGeom prst="rect">
            <a:avLst/>
          </a:prstGeom>
          <a:noFill/>
        </p:spPr>
        <p:txBody>
          <a:bodyPr wrap="none" rtlCol="0">
            <a:spAutoFit/>
          </a:bodyPr>
          <a:lstStyle/>
          <a:p>
            <a:r>
              <a:rPr lang="nb-NO" sz="1000" dirty="0"/>
              <a:t>65</a:t>
            </a:r>
            <a:endParaRPr lang="en-US" sz="1000" dirty="0"/>
          </a:p>
        </p:txBody>
      </p:sp>
      <p:sp>
        <p:nvSpPr>
          <p:cNvPr id="120" name="TextBox 119">
            <a:extLst>
              <a:ext uri="{FF2B5EF4-FFF2-40B4-BE49-F238E27FC236}">
                <a16:creationId xmlns:a16="http://schemas.microsoft.com/office/drawing/2014/main" id="{CC9BEB69-4D65-41B5-B4C8-A8DE2B7405B9}"/>
              </a:ext>
            </a:extLst>
          </p:cNvPr>
          <p:cNvSpPr txBox="1"/>
          <p:nvPr/>
        </p:nvSpPr>
        <p:spPr>
          <a:xfrm>
            <a:off x="2588945" y="6211433"/>
            <a:ext cx="316112" cy="246221"/>
          </a:xfrm>
          <a:prstGeom prst="rect">
            <a:avLst/>
          </a:prstGeom>
          <a:noFill/>
        </p:spPr>
        <p:txBody>
          <a:bodyPr wrap="none" rtlCol="0">
            <a:spAutoFit/>
          </a:bodyPr>
          <a:lstStyle/>
          <a:p>
            <a:r>
              <a:rPr lang="nb-NO" sz="1000" dirty="0"/>
              <a:t>72</a:t>
            </a:r>
            <a:endParaRPr lang="en-US" sz="1000" dirty="0"/>
          </a:p>
        </p:txBody>
      </p:sp>
      <p:sp>
        <p:nvSpPr>
          <p:cNvPr id="121" name="TextBox 120">
            <a:extLst>
              <a:ext uri="{FF2B5EF4-FFF2-40B4-BE49-F238E27FC236}">
                <a16:creationId xmlns:a16="http://schemas.microsoft.com/office/drawing/2014/main" id="{61E0C7A4-61FE-4050-9B83-8BBB8F4F3C9B}"/>
              </a:ext>
            </a:extLst>
          </p:cNvPr>
          <p:cNvSpPr txBox="1"/>
          <p:nvPr/>
        </p:nvSpPr>
        <p:spPr>
          <a:xfrm>
            <a:off x="2961484" y="4099441"/>
            <a:ext cx="316112" cy="246221"/>
          </a:xfrm>
          <a:prstGeom prst="rect">
            <a:avLst/>
          </a:prstGeom>
          <a:noFill/>
        </p:spPr>
        <p:txBody>
          <a:bodyPr wrap="none" rtlCol="0">
            <a:spAutoFit/>
          </a:bodyPr>
          <a:lstStyle/>
          <a:p>
            <a:r>
              <a:rPr lang="nb-NO" sz="1000" dirty="0"/>
              <a:t>14</a:t>
            </a:r>
            <a:endParaRPr lang="en-US" sz="1000" dirty="0"/>
          </a:p>
        </p:txBody>
      </p:sp>
      <p:sp>
        <p:nvSpPr>
          <p:cNvPr id="122" name="TextBox 121">
            <a:extLst>
              <a:ext uri="{FF2B5EF4-FFF2-40B4-BE49-F238E27FC236}">
                <a16:creationId xmlns:a16="http://schemas.microsoft.com/office/drawing/2014/main" id="{C8D52DD1-967F-4AA9-A134-D5F95A811C61}"/>
              </a:ext>
            </a:extLst>
          </p:cNvPr>
          <p:cNvSpPr txBox="1"/>
          <p:nvPr/>
        </p:nvSpPr>
        <p:spPr>
          <a:xfrm>
            <a:off x="2645371" y="4187462"/>
            <a:ext cx="455888" cy="246221"/>
          </a:xfrm>
          <a:prstGeom prst="rect">
            <a:avLst/>
          </a:prstGeom>
          <a:noFill/>
        </p:spPr>
        <p:txBody>
          <a:bodyPr wrap="square" rtlCol="0">
            <a:spAutoFit/>
          </a:bodyPr>
          <a:lstStyle/>
          <a:p>
            <a:r>
              <a:rPr lang="nb-NO" sz="1000" dirty="0"/>
              <a:t>15</a:t>
            </a:r>
            <a:endParaRPr lang="en-US" sz="1000" dirty="0"/>
          </a:p>
        </p:txBody>
      </p:sp>
      <p:sp>
        <p:nvSpPr>
          <p:cNvPr id="123" name="TextBox 122">
            <a:extLst>
              <a:ext uri="{FF2B5EF4-FFF2-40B4-BE49-F238E27FC236}">
                <a16:creationId xmlns:a16="http://schemas.microsoft.com/office/drawing/2014/main" id="{380CDF76-2C33-4E30-8498-CC0366B17E88}"/>
              </a:ext>
            </a:extLst>
          </p:cNvPr>
          <p:cNvSpPr txBox="1"/>
          <p:nvPr/>
        </p:nvSpPr>
        <p:spPr>
          <a:xfrm>
            <a:off x="2329260" y="4222551"/>
            <a:ext cx="316112" cy="246221"/>
          </a:xfrm>
          <a:prstGeom prst="rect">
            <a:avLst/>
          </a:prstGeom>
          <a:noFill/>
        </p:spPr>
        <p:txBody>
          <a:bodyPr wrap="none" rtlCol="0">
            <a:spAutoFit/>
          </a:bodyPr>
          <a:lstStyle/>
          <a:p>
            <a:r>
              <a:rPr lang="nb-NO" sz="1000" dirty="0"/>
              <a:t>16</a:t>
            </a:r>
            <a:endParaRPr lang="en-US" sz="1000" dirty="0"/>
          </a:p>
        </p:txBody>
      </p:sp>
      <p:sp>
        <p:nvSpPr>
          <p:cNvPr id="124" name="TextBox 123">
            <a:extLst>
              <a:ext uri="{FF2B5EF4-FFF2-40B4-BE49-F238E27FC236}">
                <a16:creationId xmlns:a16="http://schemas.microsoft.com/office/drawing/2014/main" id="{17D93196-859C-49CE-9812-648C5BA29511}"/>
              </a:ext>
            </a:extLst>
          </p:cNvPr>
          <p:cNvSpPr txBox="1"/>
          <p:nvPr/>
        </p:nvSpPr>
        <p:spPr>
          <a:xfrm>
            <a:off x="2033245" y="4275662"/>
            <a:ext cx="316112" cy="246221"/>
          </a:xfrm>
          <a:prstGeom prst="rect">
            <a:avLst/>
          </a:prstGeom>
          <a:noFill/>
        </p:spPr>
        <p:txBody>
          <a:bodyPr wrap="none" rtlCol="0">
            <a:spAutoFit/>
          </a:bodyPr>
          <a:lstStyle/>
          <a:p>
            <a:r>
              <a:rPr lang="nb-NO" sz="1000" dirty="0"/>
              <a:t>17</a:t>
            </a:r>
            <a:endParaRPr lang="en-US" sz="1000" dirty="0"/>
          </a:p>
        </p:txBody>
      </p:sp>
      <p:sp>
        <p:nvSpPr>
          <p:cNvPr id="125" name="TextBox 124">
            <a:extLst>
              <a:ext uri="{FF2B5EF4-FFF2-40B4-BE49-F238E27FC236}">
                <a16:creationId xmlns:a16="http://schemas.microsoft.com/office/drawing/2014/main" id="{B48A1E9C-7955-4BAF-936E-E4DD0F415DFF}"/>
              </a:ext>
            </a:extLst>
          </p:cNvPr>
          <p:cNvSpPr txBox="1"/>
          <p:nvPr/>
        </p:nvSpPr>
        <p:spPr>
          <a:xfrm>
            <a:off x="1728955" y="4345661"/>
            <a:ext cx="316112" cy="246221"/>
          </a:xfrm>
          <a:prstGeom prst="rect">
            <a:avLst/>
          </a:prstGeom>
          <a:noFill/>
        </p:spPr>
        <p:txBody>
          <a:bodyPr wrap="none" rtlCol="0">
            <a:spAutoFit/>
          </a:bodyPr>
          <a:lstStyle/>
          <a:p>
            <a:r>
              <a:rPr lang="nb-NO" sz="1000" dirty="0"/>
              <a:t>18</a:t>
            </a:r>
            <a:endParaRPr lang="en-US" sz="1000" dirty="0"/>
          </a:p>
        </p:txBody>
      </p:sp>
      <p:sp>
        <p:nvSpPr>
          <p:cNvPr id="126" name="TextBox 125">
            <a:extLst>
              <a:ext uri="{FF2B5EF4-FFF2-40B4-BE49-F238E27FC236}">
                <a16:creationId xmlns:a16="http://schemas.microsoft.com/office/drawing/2014/main" id="{A5932BA9-E97D-4A91-81FE-DBE073FC4F98}"/>
              </a:ext>
            </a:extLst>
          </p:cNvPr>
          <p:cNvSpPr txBox="1"/>
          <p:nvPr/>
        </p:nvSpPr>
        <p:spPr>
          <a:xfrm>
            <a:off x="1422892" y="4433683"/>
            <a:ext cx="316112" cy="246221"/>
          </a:xfrm>
          <a:prstGeom prst="rect">
            <a:avLst/>
          </a:prstGeom>
          <a:noFill/>
        </p:spPr>
        <p:txBody>
          <a:bodyPr wrap="none" rtlCol="0">
            <a:spAutoFit/>
          </a:bodyPr>
          <a:lstStyle/>
          <a:p>
            <a:r>
              <a:rPr lang="nb-NO" sz="1000" dirty="0"/>
              <a:t>19</a:t>
            </a:r>
            <a:endParaRPr lang="en-US" sz="1000" dirty="0"/>
          </a:p>
        </p:txBody>
      </p:sp>
      <p:sp>
        <p:nvSpPr>
          <p:cNvPr id="127" name="TextBox 126">
            <a:extLst>
              <a:ext uri="{FF2B5EF4-FFF2-40B4-BE49-F238E27FC236}">
                <a16:creationId xmlns:a16="http://schemas.microsoft.com/office/drawing/2014/main" id="{8554C08A-0AAF-4395-8B32-08759184E1FB}"/>
              </a:ext>
            </a:extLst>
          </p:cNvPr>
          <p:cNvSpPr txBox="1"/>
          <p:nvPr/>
        </p:nvSpPr>
        <p:spPr>
          <a:xfrm>
            <a:off x="1122744" y="4540755"/>
            <a:ext cx="316112" cy="246221"/>
          </a:xfrm>
          <a:prstGeom prst="rect">
            <a:avLst/>
          </a:prstGeom>
          <a:noFill/>
        </p:spPr>
        <p:txBody>
          <a:bodyPr wrap="none" rtlCol="0">
            <a:spAutoFit/>
          </a:bodyPr>
          <a:lstStyle/>
          <a:p>
            <a:r>
              <a:rPr lang="nb-NO" sz="1000" dirty="0"/>
              <a:t>20</a:t>
            </a:r>
            <a:endParaRPr lang="en-US" sz="1000" dirty="0"/>
          </a:p>
        </p:txBody>
      </p:sp>
      <p:sp>
        <p:nvSpPr>
          <p:cNvPr id="128" name="TextBox 127">
            <a:extLst>
              <a:ext uri="{FF2B5EF4-FFF2-40B4-BE49-F238E27FC236}">
                <a16:creationId xmlns:a16="http://schemas.microsoft.com/office/drawing/2014/main" id="{D3FC8DC4-7500-45E7-82EB-B9C6B558BC01}"/>
              </a:ext>
            </a:extLst>
          </p:cNvPr>
          <p:cNvSpPr txBox="1"/>
          <p:nvPr/>
        </p:nvSpPr>
        <p:spPr>
          <a:xfrm>
            <a:off x="3036639" y="3399891"/>
            <a:ext cx="413896" cy="246221"/>
          </a:xfrm>
          <a:prstGeom prst="rect">
            <a:avLst/>
          </a:prstGeom>
          <a:noFill/>
        </p:spPr>
        <p:txBody>
          <a:bodyPr wrap="none" rtlCol="0">
            <a:spAutoFit/>
          </a:bodyPr>
          <a:lstStyle/>
          <a:p>
            <a:r>
              <a:rPr lang="nb-NO" sz="1000" dirty="0"/>
              <a:t>2,18</a:t>
            </a:r>
            <a:endParaRPr lang="en-US" sz="1000" dirty="0"/>
          </a:p>
        </p:txBody>
      </p:sp>
      <p:sp>
        <p:nvSpPr>
          <p:cNvPr id="129" name="TextBox 128">
            <a:extLst>
              <a:ext uri="{FF2B5EF4-FFF2-40B4-BE49-F238E27FC236}">
                <a16:creationId xmlns:a16="http://schemas.microsoft.com/office/drawing/2014/main" id="{CA8B7B21-2547-4149-AC1B-D65FC4AD6058}"/>
              </a:ext>
            </a:extLst>
          </p:cNvPr>
          <p:cNvSpPr txBox="1"/>
          <p:nvPr/>
        </p:nvSpPr>
        <p:spPr>
          <a:xfrm>
            <a:off x="3245116" y="3580298"/>
            <a:ext cx="348172" cy="246221"/>
          </a:xfrm>
          <a:prstGeom prst="rect">
            <a:avLst/>
          </a:prstGeom>
          <a:noFill/>
        </p:spPr>
        <p:txBody>
          <a:bodyPr wrap="none" rtlCol="0">
            <a:spAutoFit/>
          </a:bodyPr>
          <a:lstStyle/>
          <a:p>
            <a:r>
              <a:rPr lang="nb-NO" sz="1000" dirty="0"/>
              <a:t>2,1</a:t>
            </a:r>
            <a:endParaRPr lang="en-US" sz="1000" dirty="0"/>
          </a:p>
        </p:txBody>
      </p:sp>
      <p:sp>
        <p:nvSpPr>
          <p:cNvPr id="130" name="TextBox 129">
            <a:extLst>
              <a:ext uri="{FF2B5EF4-FFF2-40B4-BE49-F238E27FC236}">
                <a16:creationId xmlns:a16="http://schemas.microsoft.com/office/drawing/2014/main" id="{61F5460A-E762-4ADD-BA95-7692AC1B0CC7}"/>
              </a:ext>
            </a:extLst>
          </p:cNvPr>
          <p:cNvSpPr txBox="1"/>
          <p:nvPr/>
        </p:nvSpPr>
        <p:spPr>
          <a:xfrm>
            <a:off x="2864785" y="3209636"/>
            <a:ext cx="413896" cy="246221"/>
          </a:xfrm>
          <a:prstGeom prst="rect">
            <a:avLst/>
          </a:prstGeom>
          <a:noFill/>
        </p:spPr>
        <p:txBody>
          <a:bodyPr wrap="none" rtlCol="0">
            <a:spAutoFit/>
          </a:bodyPr>
          <a:lstStyle/>
          <a:p>
            <a:r>
              <a:rPr lang="nb-NO" sz="1000" dirty="0"/>
              <a:t>2,25</a:t>
            </a:r>
            <a:endParaRPr lang="en-US" sz="1000" dirty="0"/>
          </a:p>
        </p:txBody>
      </p:sp>
      <p:sp>
        <p:nvSpPr>
          <p:cNvPr id="131" name="TextBox 130">
            <a:extLst>
              <a:ext uri="{FF2B5EF4-FFF2-40B4-BE49-F238E27FC236}">
                <a16:creationId xmlns:a16="http://schemas.microsoft.com/office/drawing/2014/main" id="{05D0D0ED-A696-4C2E-923A-18447DCAB475}"/>
              </a:ext>
            </a:extLst>
          </p:cNvPr>
          <p:cNvSpPr txBox="1"/>
          <p:nvPr/>
        </p:nvSpPr>
        <p:spPr>
          <a:xfrm>
            <a:off x="2636856" y="3009547"/>
            <a:ext cx="508396" cy="246221"/>
          </a:xfrm>
          <a:prstGeom prst="rect">
            <a:avLst/>
          </a:prstGeom>
          <a:noFill/>
        </p:spPr>
        <p:txBody>
          <a:bodyPr wrap="square" rtlCol="0">
            <a:spAutoFit/>
          </a:bodyPr>
          <a:lstStyle/>
          <a:p>
            <a:r>
              <a:rPr lang="nb-NO" sz="1000" dirty="0"/>
              <a:t>2,35</a:t>
            </a:r>
            <a:endParaRPr lang="en-US" sz="1000" dirty="0"/>
          </a:p>
        </p:txBody>
      </p:sp>
      <p:sp>
        <p:nvSpPr>
          <p:cNvPr id="132" name="TextBox 131">
            <a:extLst>
              <a:ext uri="{FF2B5EF4-FFF2-40B4-BE49-F238E27FC236}">
                <a16:creationId xmlns:a16="http://schemas.microsoft.com/office/drawing/2014/main" id="{6991A3BF-C4F3-48BB-B426-B0B3D267FD09}"/>
              </a:ext>
            </a:extLst>
          </p:cNvPr>
          <p:cNvSpPr txBox="1"/>
          <p:nvPr/>
        </p:nvSpPr>
        <p:spPr>
          <a:xfrm>
            <a:off x="2376238" y="2809458"/>
            <a:ext cx="516572" cy="246221"/>
          </a:xfrm>
          <a:prstGeom prst="rect">
            <a:avLst/>
          </a:prstGeom>
          <a:noFill/>
        </p:spPr>
        <p:txBody>
          <a:bodyPr wrap="square" rtlCol="0">
            <a:spAutoFit/>
          </a:bodyPr>
          <a:lstStyle/>
          <a:p>
            <a:r>
              <a:rPr lang="nb-NO" sz="1000" dirty="0"/>
              <a:t>2,39</a:t>
            </a:r>
            <a:endParaRPr lang="en-US" sz="1000" dirty="0"/>
          </a:p>
        </p:txBody>
      </p:sp>
      <p:sp>
        <p:nvSpPr>
          <p:cNvPr id="133" name="TextBox 132">
            <a:extLst>
              <a:ext uri="{FF2B5EF4-FFF2-40B4-BE49-F238E27FC236}">
                <a16:creationId xmlns:a16="http://schemas.microsoft.com/office/drawing/2014/main" id="{08B4078B-8BFE-468F-B9B9-103662BB36BD}"/>
              </a:ext>
            </a:extLst>
          </p:cNvPr>
          <p:cNvSpPr txBox="1"/>
          <p:nvPr/>
        </p:nvSpPr>
        <p:spPr>
          <a:xfrm>
            <a:off x="2147403" y="2633236"/>
            <a:ext cx="348172" cy="246221"/>
          </a:xfrm>
          <a:prstGeom prst="rect">
            <a:avLst/>
          </a:prstGeom>
          <a:noFill/>
        </p:spPr>
        <p:txBody>
          <a:bodyPr wrap="none" rtlCol="0">
            <a:spAutoFit/>
          </a:bodyPr>
          <a:lstStyle/>
          <a:p>
            <a:r>
              <a:rPr lang="nb-NO" sz="1000" dirty="0"/>
              <a:t>2,5</a:t>
            </a:r>
            <a:endParaRPr lang="en-US" sz="1000" dirty="0"/>
          </a:p>
        </p:txBody>
      </p:sp>
      <p:sp>
        <p:nvSpPr>
          <p:cNvPr id="134" name="TextBox 133">
            <a:extLst>
              <a:ext uri="{FF2B5EF4-FFF2-40B4-BE49-F238E27FC236}">
                <a16:creationId xmlns:a16="http://schemas.microsoft.com/office/drawing/2014/main" id="{2CEA4E51-85A0-4BF6-BF9A-106DFD93A16F}"/>
              </a:ext>
            </a:extLst>
          </p:cNvPr>
          <p:cNvSpPr txBox="1"/>
          <p:nvPr/>
        </p:nvSpPr>
        <p:spPr>
          <a:xfrm>
            <a:off x="1870404" y="2440568"/>
            <a:ext cx="413896" cy="246221"/>
          </a:xfrm>
          <a:prstGeom prst="rect">
            <a:avLst/>
          </a:prstGeom>
          <a:noFill/>
        </p:spPr>
        <p:txBody>
          <a:bodyPr wrap="none" rtlCol="0">
            <a:spAutoFit/>
          </a:bodyPr>
          <a:lstStyle/>
          <a:p>
            <a:r>
              <a:rPr lang="nb-NO" sz="1000" dirty="0"/>
              <a:t>2,62</a:t>
            </a:r>
            <a:endParaRPr lang="en-US" sz="1000" dirty="0"/>
          </a:p>
        </p:txBody>
      </p:sp>
      <p:sp>
        <p:nvSpPr>
          <p:cNvPr id="135" name="TextBox 134">
            <a:extLst>
              <a:ext uri="{FF2B5EF4-FFF2-40B4-BE49-F238E27FC236}">
                <a16:creationId xmlns:a16="http://schemas.microsoft.com/office/drawing/2014/main" id="{0BC6C587-7176-4175-BBD1-2D087A6A8746}"/>
              </a:ext>
            </a:extLst>
          </p:cNvPr>
          <p:cNvSpPr txBox="1"/>
          <p:nvPr/>
        </p:nvSpPr>
        <p:spPr>
          <a:xfrm>
            <a:off x="1641569" y="2183212"/>
            <a:ext cx="413896" cy="246221"/>
          </a:xfrm>
          <a:prstGeom prst="rect">
            <a:avLst/>
          </a:prstGeom>
          <a:noFill/>
        </p:spPr>
        <p:txBody>
          <a:bodyPr wrap="none" rtlCol="0">
            <a:spAutoFit/>
          </a:bodyPr>
          <a:lstStyle/>
          <a:p>
            <a:r>
              <a:rPr lang="nb-NO" sz="1000" dirty="0"/>
              <a:t>2,75</a:t>
            </a:r>
            <a:endParaRPr lang="en-US" sz="1000" dirty="0"/>
          </a:p>
        </p:txBody>
      </p:sp>
      <p:graphicFrame>
        <p:nvGraphicFramePr>
          <p:cNvPr id="136" name="Table 135">
            <a:extLst>
              <a:ext uri="{FF2B5EF4-FFF2-40B4-BE49-F238E27FC236}">
                <a16:creationId xmlns:a16="http://schemas.microsoft.com/office/drawing/2014/main" id="{27465F37-A803-466E-8244-6CC097B12229}"/>
              </a:ext>
            </a:extLst>
          </p:cNvPr>
          <p:cNvGraphicFramePr>
            <a:graphicFrameLocks noGrp="1"/>
          </p:cNvGraphicFramePr>
          <p:nvPr>
            <p:extLst/>
          </p:nvPr>
        </p:nvGraphicFramePr>
        <p:xfrm>
          <a:off x="6929153" y="872782"/>
          <a:ext cx="5145696" cy="3188768"/>
        </p:xfrm>
        <a:graphic>
          <a:graphicData uri="http://schemas.openxmlformats.org/drawingml/2006/table">
            <a:tbl>
              <a:tblPr firstRow="1" bandRow="1">
                <a:tableStyleId>{5C22544A-7EE6-4342-B048-85BDC9FD1C3A}</a:tableStyleId>
              </a:tblPr>
              <a:tblGrid>
                <a:gridCol w="978021">
                  <a:extLst>
                    <a:ext uri="{9D8B030D-6E8A-4147-A177-3AD203B41FA5}">
                      <a16:colId xmlns:a16="http://schemas.microsoft.com/office/drawing/2014/main" val="2519103240"/>
                    </a:ext>
                  </a:extLst>
                </a:gridCol>
                <a:gridCol w="994230">
                  <a:extLst>
                    <a:ext uri="{9D8B030D-6E8A-4147-A177-3AD203B41FA5}">
                      <a16:colId xmlns:a16="http://schemas.microsoft.com/office/drawing/2014/main" val="730542394"/>
                    </a:ext>
                  </a:extLst>
                </a:gridCol>
                <a:gridCol w="1666031">
                  <a:extLst>
                    <a:ext uri="{9D8B030D-6E8A-4147-A177-3AD203B41FA5}">
                      <a16:colId xmlns:a16="http://schemas.microsoft.com/office/drawing/2014/main" val="2210732052"/>
                    </a:ext>
                  </a:extLst>
                </a:gridCol>
                <a:gridCol w="1507414">
                  <a:extLst>
                    <a:ext uri="{9D8B030D-6E8A-4147-A177-3AD203B41FA5}">
                      <a16:colId xmlns:a16="http://schemas.microsoft.com/office/drawing/2014/main" val="3976326057"/>
                    </a:ext>
                  </a:extLst>
                </a:gridCol>
              </a:tblGrid>
              <a:tr h="443167">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diskos</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3 kg</a:t>
                      </a:r>
                      <a:endParaRPr lang="en-US" sz="1200" dirty="0"/>
                    </a:p>
                  </a:txBody>
                  <a:tcPr/>
                </a:tc>
                <a:tc rowSpan="7">
                  <a:txBody>
                    <a:bodyPr/>
                    <a:lstStyle/>
                    <a:p>
                      <a:endParaRPr lang="en-US" sz="1200" dirty="0"/>
                    </a:p>
                  </a:txBody>
                  <a:tcPr/>
                </a:tc>
                <a:tc>
                  <a:txBody>
                    <a:bodyPr/>
                    <a:lstStyle/>
                    <a:p>
                      <a:r>
                        <a:rPr lang="nb-NO" sz="1200" dirty="0">
                          <a:solidFill>
                            <a:srgbClr val="FF0000"/>
                          </a:solidFill>
                        </a:rPr>
                        <a:t>12  kg</a:t>
                      </a:r>
                      <a:endParaRPr lang="en-US" sz="1200" dirty="0">
                        <a:solidFill>
                          <a:srgbClr val="FF0000"/>
                        </a:solidFill>
                      </a:endParaRPr>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 kg</a:t>
                      </a:r>
                      <a:endParaRPr lang="en-US" sz="1200" dirty="0"/>
                    </a:p>
                  </a:txBody>
                  <a:tcPr/>
                </a:tc>
                <a:tc vMerge="1">
                  <a:txBody>
                    <a:bodyPr/>
                    <a:lstStyle/>
                    <a:p>
                      <a:endParaRPr lang="en-US" sz="1200" dirty="0"/>
                    </a:p>
                  </a:txBody>
                  <a:tcPr/>
                </a:tc>
                <a:tc>
                  <a:txBody>
                    <a:bodyPr/>
                    <a:lstStyle/>
                    <a:p>
                      <a:r>
                        <a:rPr lang="nb-NO" sz="1200" dirty="0">
                          <a:solidFill>
                            <a:srgbClr val="FF0000"/>
                          </a:solidFill>
                        </a:rPr>
                        <a:t>16kg</a:t>
                      </a:r>
                      <a:endParaRPr lang="en-US" sz="1200" dirty="0">
                        <a:solidFill>
                          <a:srgbClr val="FF0000"/>
                        </a:solidFill>
                      </a:endParaRPr>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2,5 kg</a:t>
                      </a:r>
                      <a:endParaRPr lang="en-US" sz="1200" dirty="0"/>
                    </a:p>
                  </a:txBody>
                  <a:tcPr/>
                </a:tc>
                <a:tc vMerge="1">
                  <a:txBody>
                    <a:bodyPr/>
                    <a:lstStyle/>
                    <a:p>
                      <a:endParaRPr lang="en-US" sz="1200" dirty="0"/>
                    </a:p>
                  </a:txBody>
                  <a:tcPr/>
                </a:tc>
                <a:tc>
                  <a:txBody>
                    <a:bodyPr/>
                    <a:lstStyle/>
                    <a:p>
                      <a:r>
                        <a:rPr lang="nb-NO" sz="1200" dirty="0">
                          <a:solidFill>
                            <a:srgbClr val="FF0000"/>
                          </a:solidFill>
                        </a:rPr>
                        <a:t>10 kg</a:t>
                      </a:r>
                      <a:endParaRPr lang="en-US" sz="1200" dirty="0">
                        <a:solidFill>
                          <a:srgbClr val="FF0000"/>
                        </a:solidFill>
                      </a:endParaRPr>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2,5 kg</a:t>
                      </a:r>
                      <a:endParaRPr lang="en-US" sz="1200" dirty="0"/>
                    </a:p>
                  </a:txBody>
                  <a:tcPr/>
                </a:tc>
                <a:tc vMerge="1">
                  <a:txBody>
                    <a:bodyPr/>
                    <a:lstStyle/>
                    <a:p>
                      <a:endParaRPr lang="en-US" sz="1200" dirty="0"/>
                    </a:p>
                  </a:txBody>
                  <a:tcPr/>
                </a:tc>
                <a:tc>
                  <a:txBody>
                    <a:bodyPr/>
                    <a:lstStyle/>
                    <a:p>
                      <a:r>
                        <a:rPr lang="nb-NO" sz="1200" dirty="0">
                          <a:solidFill>
                            <a:srgbClr val="FF0000"/>
                          </a:solidFill>
                        </a:rPr>
                        <a:t>10 kg</a:t>
                      </a:r>
                      <a:endParaRPr lang="en-US" sz="1200" dirty="0">
                        <a:solidFill>
                          <a:srgbClr val="FF0000"/>
                        </a:solidFill>
                      </a:endParaRPr>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0,5 m</a:t>
                      </a:r>
                      <a:endParaRPr lang="en-US" sz="1200" dirty="0"/>
                    </a:p>
                  </a:txBody>
                  <a:tcPr/>
                </a:tc>
                <a:tc vMerge="1">
                  <a:txBody>
                    <a:bodyPr/>
                    <a:lstStyle/>
                    <a:p>
                      <a:endParaRPr lang="en-US" sz="1200" dirty="0"/>
                    </a:p>
                  </a:txBody>
                  <a:tcPr/>
                </a:tc>
                <a:tc>
                  <a:txBody>
                    <a:bodyPr/>
                    <a:lstStyle/>
                    <a:p>
                      <a:r>
                        <a:rPr lang="nb-NO" sz="1200" dirty="0">
                          <a:solidFill>
                            <a:srgbClr val="FF0000"/>
                          </a:solidFill>
                        </a:rPr>
                        <a:t>2 m</a:t>
                      </a:r>
                      <a:endParaRPr lang="en-US" sz="1200" dirty="0">
                        <a:solidFill>
                          <a:srgbClr val="FF0000"/>
                        </a:solidFill>
                      </a:endParaRPr>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4 cm</a:t>
                      </a:r>
                      <a:endParaRPr lang="en-US" sz="1200" dirty="0"/>
                    </a:p>
                  </a:txBody>
                  <a:tcPr/>
                </a:tc>
                <a:tc vMerge="1">
                  <a:txBody>
                    <a:bodyPr/>
                    <a:lstStyle/>
                    <a:p>
                      <a:endParaRPr lang="en-US" sz="1200" dirty="0"/>
                    </a:p>
                  </a:txBody>
                  <a:tcPr/>
                </a:tc>
                <a:tc>
                  <a:txBody>
                    <a:bodyPr/>
                    <a:lstStyle/>
                    <a:p>
                      <a:r>
                        <a:rPr lang="nb-NO" sz="1200" dirty="0">
                          <a:solidFill>
                            <a:srgbClr val="FF0000"/>
                          </a:solidFill>
                        </a:rPr>
                        <a:t>16 cm</a:t>
                      </a:r>
                      <a:endParaRPr lang="en-US" sz="1200" dirty="0">
                        <a:solidFill>
                          <a:srgbClr val="FF0000"/>
                        </a:solidFill>
                      </a:endParaRPr>
                    </a:p>
                  </a:txBody>
                  <a:tcPr/>
                </a:tc>
                <a:extLst>
                  <a:ext uri="{0D108BD9-81ED-4DB2-BD59-A6C34878D82A}">
                    <a16:rowId xmlns:a16="http://schemas.microsoft.com/office/drawing/2014/main" val="864014089"/>
                  </a:ext>
                </a:extLst>
              </a:tr>
              <a:tr h="377660">
                <a:tc>
                  <a:txBody>
                    <a:bodyPr/>
                    <a:lstStyle/>
                    <a:p>
                      <a:r>
                        <a:rPr lang="nb-NO" sz="1200" dirty="0"/>
                        <a:t>Sleng 2kg</a:t>
                      </a:r>
                      <a:endParaRPr lang="en-US" sz="1200" dirty="0"/>
                    </a:p>
                  </a:txBody>
                  <a:tcPr/>
                </a:tc>
                <a:tc>
                  <a:txBody>
                    <a:bodyPr/>
                    <a:lstStyle/>
                    <a:p>
                      <a:r>
                        <a:rPr lang="nb-NO" sz="1200" dirty="0"/>
                        <a:t>0,7 m</a:t>
                      </a:r>
                      <a:endParaRPr lang="en-US" sz="1200" dirty="0"/>
                    </a:p>
                  </a:txBody>
                  <a:tcPr/>
                </a:tc>
                <a:tc vMerge="1">
                  <a:txBody>
                    <a:bodyPr/>
                    <a:lstStyle/>
                    <a:p>
                      <a:endParaRPr lang="en-US" sz="1200" dirty="0"/>
                    </a:p>
                  </a:txBody>
                  <a:tcPr/>
                </a:tc>
                <a:tc>
                  <a:txBody>
                    <a:bodyPr/>
                    <a:lstStyle/>
                    <a:p>
                      <a:r>
                        <a:rPr lang="nb-NO" sz="1200" dirty="0">
                          <a:solidFill>
                            <a:srgbClr val="FF0000"/>
                          </a:solidFill>
                        </a:rPr>
                        <a:t>2,8</a:t>
                      </a:r>
                      <a:endParaRPr lang="en-US" sz="1200" dirty="0">
                        <a:solidFill>
                          <a:srgbClr val="FF0000"/>
                        </a:solidFill>
                      </a:endParaRPr>
                    </a:p>
                  </a:txBody>
                  <a:tcPr/>
                </a:tc>
                <a:extLst>
                  <a:ext uri="{0D108BD9-81ED-4DB2-BD59-A6C34878D82A}">
                    <a16:rowId xmlns:a16="http://schemas.microsoft.com/office/drawing/2014/main" val="2465421186"/>
                  </a:ext>
                </a:extLst>
              </a:tr>
            </a:tbl>
          </a:graphicData>
        </a:graphic>
      </p:graphicFrame>
      <p:sp>
        <p:nvSpPr>
          <p:cNvPr id="137" name="Rectangle 136">
            <a:extLst>
              <a:ext uri="{FF2B5EF4-FFF2-40B4-BE49-F238E27FC236}">
                <a16:creationId xmlns:a16="http://schemas.microsoft.com/office/drawing/2014/main" id="{FD33A458-7C37-45A7-BCCA-E533C653B7F2}"/>
              </a:ext>
            </a:extLst>
          </p:cNvPr>
          <p:cNvSpPr/>
          <p:nvPr/>
        </p:nvSpPr>
        <p:spPr>
          <a:xfrm>
            <a:off x="9208496" y="2401870"/>
            <a:ext cx="809625" cy="814777"/>
          </a:xfrm>
          <a:prstGeom prst="rect">
            <a:avLst/>
          </a:prstGeom>
          <a:solidFill>
            <a:schemeClr val="bg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8" name="TextBox 137">
            <a:extLst>
              <a:ext uri="{FF2B5EF4-FFF2-40B4-BE49-F238E27FC236}">
                <a16:creationId xmlns:a16="http://schemas.microsoft.com/office/drawing/2014/main" id="{B70FE746-E773-44FE-9C8C-F343C7A5BD62}"/>
              </a:ext>
            </a:extLst>
          </p:cNvPr>
          <p:cNvSpPr txBox="1"/>
          <p:nvPr/>
        </p:nvSpPr>
        <p:spPr>
          <a:xfrm>
            <a:off x="7218890" y="5016886"/>
            <a:ext cx="5198859" cy="338554"/>
          </a:xfrm>
          <a:prstGeom prst="rect">
            <a:avLst/>
          </a:prstGeom>
          <a:noFill/>
        </p:spPr>
        <p:txBody>
          <a:bodyPr wrap="none" rtlCol="0">
            <a:spAutoFit/>
          </a:bodyPr>
          <a:lstStyle/>
          <a:p>
            <a:r>
              <a:rPr lang="nb-NO" sz="1600" dirty="0"/>
              <a:t>Sterkeste område:  Styrke  |  Eksplosivitet  | Teknikk</a:t>
            </a:r>
            <a:endParaRPr lang="en-US" sz="1600" dirty="0"/>
          </a:p>
        </p:txBody>
      </p:sp>
      <p:sp>
        <p:nvSpPr>
          <p:cNvPr id="139" name="TextBox 138">
            <a:extLst>
              <a:ext uri="{FF2B5EF4-FFF2-40B4-BE49-F238E27FC236}">
                <a16:creationId xmlns:a16="http://schemas.microsoft.com/office/drawing/2014/main" id="{D2FBFDA8-FA6B-4725-808F-1ABE53E42192}"/>
              </a:ext>
            </a:extLst>
          </p:cNvPr>
          <p:cNvSpPr txBox="1"/>
          <p:nvPr/>
        </p:nvSpPr>
        <p:spPr>
          <a:xfrm>
            <a:off x="6752042" y="5384299"/>
            <a:ext cx="5625258" cy="338554"/>
          </a:xfrm>
          <a:prstGeom prst="rect">
            <a:avLst/>
          </a:prstGeom>
          <a:noFill/>
        </p:spPr>
        <p:txBody>
          <a:bodyPr wrap="none" rtlCol="0">
            <a:spAutoFit/>
          </a:bodyPr>
          <a:lstStyle/>
          <a:p>
            <a:r>
              <a:rPr lang="nb-NO" sz="1600" dirty="0"/>
              <a:t>Innhentingspotensiale:  Styrke  |  Eksplosivitet  | Teknikk</a:t>
            </a:r>
            <a:endParaRPr lang="en-US" sz="1600" dirty="0"/>
          </a:p>
        </p:txBody>
      </p:sp>
      <p:sp>
        <p:nvSpPr>
          <p:cNvPr id="140" name="TextBox 139">
            <a:extLst>
              <a:ext uri="{FF2B5EF4-FFF2-40B4-BE49-F238E27FC236}">
                <a16:creationId xmlns:a16="http://schemas.microsoft.com/office/drawing/2014/main" id="{4BD46EB7-9DD0-4FD3-99AC-70A6B20ECBC9}"/>
              </a:ext>
            </a:extLst>
          </p:cNvPr>
          <p:cNvSpPr txBox="1"/>
          <p:nvPr/>
        </p:nvSpPr>
        <p:spPr>
          <a:xfrm>
            <a:off x="2331585" y="123481"/>
            <a:ext cx="5522859" cy="584775"/>
          </a:xfrm>
          <a:prstGeom prst="rect">
            <a:avLst/>
          </a:prstGeom>
          <a:noFill/>
        </p:spPr>
        <p:txBody>
          <a:bodyPr wrap="none" rtlCol="0">
            <a:spAutoFit/>
          </a:bodyPr>
          <a:lstStyle/>
          <a:p>
            <a:r>
              <a:rPr lang="nb-NO" sz="3200" dirty="0"/>
              <a:t>Egenevaluering – Diskos - Jenter</a:t>
            </a:r>
            <a:endParaRPr lang="en-US" sz="3200" dirty="0"/>
          </a:p>
        </p:txBody>
      </p:sp>
      <p:cxnSp>
        <p:nvCxnSpPr>
          <p:cNvPr id="141" name="Straight Connector 140">
            <a:extLst>
              <a:ext uri="{FF2B5EF4-FFF2-40B4-BE49-F238E27FC236}">
                <a16:creationId xmlns:a16="http://schemas.microsoft.com/office/drawing/2014/main" id="{CD7557AC-4306-424A-A0C3-586589A40CE8}"/>
              </a:ext>
            </a:extLst>
          </p:cNvPr>
          <p:cNvCxnSpPr>
            <a:cxnSpLocks/>
          </p:cNvCxnSpPr>
          <p:nvPr/>
        </p:nvCxnSpPr>
        <p:spPr>
          <a:xfrm>
            <a:off x="6715351" y="85434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2" name="Straight Connector 141">
            <a:extLst>
              <a:ext uri="{FF2B5EF4-FFF2-40B4-BE49-F238E27FC236}">
                <a16:creationId xmlns:a16="http://schemas.microsoft.com/office/drawing/2014/main" id="{1F9B979E-3550-4CF2-A1A3-F8B85481C26F}"/>
              </a:ext>
            </a:extLst>
          </p:cNvPr>
          <p:cNvCxnSpPr>
            <a:cxnSpLocks/>
          </p:cNvCxnSpPr>
          <p:nvPr/>
        </p:nvCxnSpPr>
        <p:spPr>
          <a:xfrm flipV="1">
            <a:off x="6772275" y="4388641"/>
            <a:ext cx="5205609" cy="27245"/>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43" name="TextBox 142">
            <a:extLst>
              <a:ext uri="{FF2B5EF4-FFF2-40B4-BE49-F238E27FC236}">
                <a16:creationId xmlns:a16="http://schemas.microsoft.com/office/drawing/2014/main" id="{54D8342B-8302-4148-89C0-731C8BD847D7}"/>
              </a:ext>
            </a:extLst>
          </p:cNvPr>
          <p:cNvSpPr txBox="1"/>
          <p:nvPr/>
        </p:nvSpPr>
        <p:spPr>
          <a:xfrm rot="19736177">
            <a:off x="501821" y="399542"/>
            <a:ext cx="1698555" cy="369332"/>
          </a:xfrm>
          <a:prstGeom prst="rect">
            <a:avLst/>
          </a:prstGeom>
          <a:noFill/>
        </p:spPr>
        <p:txBody>
          <a:bodyPr wrap="square" rtlCol="0">
            <a:spAutoFit/>
          </a:bodyPr>
          <a:lstStyle/>
          <a:p>
            <a:r>
              <a:rPr lang="nb-NO" dirty="0">
                <a:solidFill>
                  <a:srgbClr val="FF0000"/>
                </a:solidFill>
              </a:rPr>
              <a:t>EKSEMPEL</a:t>
            </a:r>
            <a:endParaRPr lang="en-US" dirty="0">
              <a:solidFill>
                <a:srgbClr val="FF0000"/>
              </a:solidFill>
            </a:endParaRPr>
          </a:p>
        </p:txBody>
      </p:sp>
      <p:cxnSp>
        <p:nvCxnSpPr>
          <p:cNvPr id="144" name="Straight Connector 143">
            <a:extLst>
              <a:ext uri="{FF2B5EF4-FFF2-40B4-BE49-F238E27FC236}">
                <a16:creationId xmlns:a16="http://schemas.microsoft.com/office/drawing/2014/main" id="{1217C1A0-364F-45BC-9199-34C7947577BB}"/>
              </a:ext>
            </a:extLst>
          </p:cNvPr>
          <p:cNvCxnSpPr/>
          <p:nvPr/>
        </p:nvCxnSpPr>
        <p:spPr>
          <a:xfrm>
            <a:off x="3735314" y="2559320"/>
            <a:ext cx="1441537" cy="32550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a:extLst>
              <a:ext uri="{FF2B5EF4-FFF2-40B4-BE49-F238E27FC236}">
                <a16:creationId xmlns:a16="http://schemas.microsoft.com/office/drawing/2014/main" id="{F9233F2A-A135-4519-899B-E4EA335C57F2}"/>
              </a:ext>
            </a:extLst>
          </p:cNvPr>
          <p:cNvCxnSpPr>
            <a:cxnSpLocks/>
            <a:stCxn id="101" idx="2"/>
          </p:cNvCxnSpPr>
          <p:nvPr/>
        </p:nvCxnSpPr>
        <p:spPr>
          <a:xfrm flipH="1" flipV="1">
            <a:off x="5164891" y="2889731"/>
            <a:ext cx="483202" cy="152827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a:extLst>
              <a:ext uri="{FF2B5EF4-FFF2-40B4-BE49-F238E27FC236}">
                <a16:creationId xmlns:a16="http://schemas.microsoft.com/office/drawing/2014/main" id="{DE78C74B-F04E-4C43-B8A1-9AE222F65E62}"/>
              </a:ext>
            </a:extLst>
          </p:cNvPr>
          <p:cNvCxnSpPr>
            <a:cxnSpLocks/>
            <a:stCxn id="101" idx="2"/>
            <a:endCxn id="108" idx="2"/>
          </p:cNvCxnSpPr>
          <p:nvPr/>
        </p:nvCxnSpPr>
        <p:spPr>
          <a:xfrm flipH="1">
            <a:off x="4528970" y="4418001"/>
            <a:ext cx="1119123" cy="10945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a:extLst>
              <a:ext uri="{FF2B5EF4-FFF2-40B4-BE49-F238E27FC236}">
                <a16:creationId xmlns:a16="http://schemas.microsoft.com/office/drawing/2014/main" id="{FB42225F-D800-438B-87AD-86BED829E4B7}"/>
              </a:ext>
            </a:extLst>
          </p:cNvPr>
          <p:cNvCxnSpPr>
            <a:cxnSpLocks/>
            <a:stCxn id="115" idx="0"/>
            <a:endCxn id="108" idx="2"/>
          </p:cNvCxnSpPr>
          <p:nvPr/>
        </p:nvCxnSpPr>
        <p:spPr>
          <a:xfrm>
            <a:off x="3123986" y="5338605"/>
            <a:ext cx="1404984" cy="17396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a:extLst>
              <a:ext uri="{FF2B5EF4-FFF2-40B4-BE49-F238E27FC236}">
                <a16:creationId xmlns:a16="http://schemas.microsoft.com/office/drawing/2014/main" id="{57938BC0-C6F9-4D54-849A-6BD007CB1E7A}"/>
              </a:ext>
            </a:extLst>
          </p:cNvPr>
          <p:cNvCxnSpPr>
            <a:cxnSpLocks/>
            <a:stCxn id="115" idx="0"/>
          </p:cNvCxnSpPr>
          <p:nvPr/>
        </p:nvCxnSpPr>
        <p:spPr>
          <a:xfrm flipH="1" flipV="1">
            <a:off x="2206228" y="4401585"/>
            <a:ext cx="917758" cy="93702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a:extLst>
              <a:ext uri="{FF2B5EF4-FFF2-40B4-BE49-F238E27FC236}">
                <a16:creationId xmlns:a16="http://schemas.microsoft.com/office/drawing/2014/main" id="{976856B6-08C8-4EA0-A0A2-B12FEAB0DA4F}"/>
              </a:ext>
            </a:extLst>
          </p:cNvPr>
          <p:cNvCxnSpPr>
            <a:cxnSpLocks/>
            <a:endCxn id="131" idx="2"/>
          </p:cNvCxnSpPr>
          <p:nvPr/>
        </p:nvCxnSpPr>
        <p:spPr>
          <a:xfrm flipV="1">
            <a:off x="2206228" y="3255768"/>
            <a:ext cx="684826" cy="114220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a:extLst>
              <a:ext uri="{FF2B5EF4-FFF2-40B4-BE49-F238E27FC236}">
                <a16:creationId xmlns:a16="http://schemas.microsoft.com/office/drawing/2014/main" id="{EAEF3D44-1706-455D-BC7C-55916206E3B8}"/>
              </a:ext>
            </a:extLst>
          </p:cNvPr>
          <p:cNvCxnSpPr>
            <a:cxnSpLocks/>
            <a:stCxn id="83" idx="0"/>
            <a:endCxn id="131" idx="2"/>
          </p:cNvCxnSpPr>
          <p:nvPr/>
        </p:nvCxnSpPr>
        <p:spPr>
          <a:xfrm flipH="1">
            <a:off x="2891054" y="2584989"/>
            <a:ext cx="847636" cy="67077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51" name="TextBox 150">
            <a:extLst>
              <a:ext uri="{FF2B5EF4-FFF2-40B4-BE49-F238E27FC236}">
                <a16:creationId xmlns:a16="http://schemas.microsoft.com/office/drawing/2014/main" id="{F80448CB-1954-4A1E-B4F0-C35657752D96}"/>
              </a:ext>
            </a:extLst>
          </p:cNvPr>
          <p:cNvSpPr txBox="1"/>
          <p:nvPr/>
        </p:nvSpPr>
        <p:spPr>
          <a:xfrm>
            <a:off x="9336675" y="2653680"/>
            <a:ext cx="486030" cy="369332"/>
          </a:xfrm>
          <a:prstGeom prst="rect">
            <a:avLst/>
          </a:prstGeom>
          <a:noFill/>
        </p:spPr>
        <p:txBody>
          <a:bodyPr wrap="none" rtlCol="0">
            <a:spAutoFit/>
          </a:bodyPr>
          <a:lstStyle/>
          <a:p>
            <a:r>
              <a:rPr lang="nb-NO" dirty="0">
                <a:solidFill>
                  <a:srgbClr val="FF0000"/>
                </a:solidFill>
              </a:rPr>
              <a:t>4m</a:t>
            </a:r>
            <a:endParaRPr lang="en-US" dirty="0">
              <a:solidFill>
                <a:srgbClr val="FF0000"/>
              </a:solidFill>
            </a:endParaRPr>
          </a:p>
        </p:txBody>
      </p:sp>
      <p:sp>
        <p:nvSpPr>
          <p:cNvPr id="152" name="Oval 151">
            <a:extLst>
              <a:ext uri="{FF2B5EF4-FFF2-40B4-BE49-F238E27FC236}">
                <a16:creationId xmlns:a16="http://schemas.microsoft.com/office/drawing/2014/main" id="{F144E56E-6FF6-4003-BF1C-548D32551A21}"/>
              </a:ext>
            </a:extLst>
          </p:cNvPr>
          <p:cNvSpPr/>
          <p:nvPr/>
        </p:nvSpPr>
        <p:spPr>
          <a:xfrm>
            <a:off x="8856445" y="5016886"/>
            <a:ext cx="738057" cy="3328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8D0296C6-F181-44A5-8F15-5135C5A3EAA2}"/>
              </a:ext>
            </a:extLst>
          </p:cNvPr>
          <p:cNvSpPr/>
          <p:nvPr/>
        </p:nvSpPr>
        <p:spPr>
          <a:xfrm>
            <a:off x="10376593" y="5867185"/>
            <a:ext cx="1292384" cy="3328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4" name="Straight Arrow Connector 153">
            <a:extLst>
              <a:ext uri="{FF2B5EF4-FFF2-40B4-BE49-F238E27FC236}">
                <a16:creationId xmlns:a16="http://schemas.microsoft.com/office/drawing/2014/main" id="{C79D6B48-A874-43B5-B5C4-8711E5FC8C78}"/>
              </a:ext>
            </a:extLst>
          </p:cNvPr>
          <p:cNvCxnSpPr/>
          <p:nvPr/>
        </p:nvCxnSpPr>
        <p:spPr>
          <a:xfrm>
            <a:off x="5876026" y="5103519"/>
            <a:ext cx="896249" cy="28078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a:extLst>
              <a:ext uri="{FF2B5EF4-FFF2-40B4-BE49-F238E27FC236}">
                <a16:creationId xmlns:a16="http://schemas.microsoft.com/office/drawing/2014/main" id="{6E398E8E-266E-4B4B-B7A4-303951C7D09F}"/>
              </a:ext>
            </a:extLst>
          </p:cNvPr>
          <p:cNvCxnSpPr>
            <a:cxnSpLocks/>
          </p:cNvCxnSpPr>
          <p:nvPr/>
        </p:nvCxnSpPr>
        <p:spPr>
          <a:xfrm flipH="1">
            <a:off x="9001125" y="498887"/>
            <a:ext cx="704850" cy="33467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0" name="TextBox 159">
            <a:extLst>
              <a:ext uri="{FF2B5EF4-FFF2-40B4-BE49-F238E27FC236}">
                <a16:creationId xmlns:a16="http://schemas.microsoft.com/office/drawing/2014/main" id="{4EE68DE6-0BE4-4A3E-9C65-CC15B1FF1BC1}"/>
              </a:ext>
            </a:extLst>
          </p:cNvPr>
          <p:cNvSpPr txBox="1"/>
          <p:nvPr/>
        </p:nvSpPr>
        <p:spPr>
          <a:xfrm>
            <a:off x="8526680" y="2251"/>
            <a:ext cx="3665320" cy="461665"/>
          </a:xfrm>
          <a:prstGeom prst="rect">
            <a:avLst/>
          </a:prstGeom>
          <a:noFill/>
        </p:spPr>
        <p:txBody>
          <a:bodyPr wrap="square" rtlCol="0">
            <a:spAutoFit/>
          </a:bodyPr>
          <a:lstStyle/>
          <a:p>
            <a:r>
              <a:rPr lang="nb-NO" sz="1200" dirty="0">
                <a:solidFill>
                  <a:srgbClr val="FF0000"/>
                </a:solidFill>
              </a:rPr>
              <a:t>Drøfte fremgangskrav vs arbeidskrav</a:t>
            </a:r>
          </a:p>
          <a:p>
            <a:r>
              <a:rPr lang="nb-NO" sz="1200" dirty="0">
                <a:solidFill>
                  <a:srgbClr val="FF0000"/>
                </a:solidFill>
              </a:rPr>
              <a:t>Fremgangskrav er nivå- og teknikkuavhengig (Nesten)</a:t>
            </a:r>
            <a:endParaRPr lang="en-US" sz="1200" dirty="0">
              <a:solidFill>
                <a:srgbClr val="FF0000"/>
              </a:solidFill>
            </a:endParaRPr>
          </a:p>
        </p:txBody>
      </p:sp>
      <p:cxnSp>
        <p:nvCxnSpPr>
          <p:cNvPr id="3" name="Straight Arrow Connector 2">
            <a:extLst>
              <a:ext uri="{FF2B5EF4-FFF2-40B4-BE49-F238E27FC236}">
                <a16:creationId xmlns:a16="http://schemas.microsoft.com/office/drawing/2014/main" id="{F9AE8685-7C83-4BFC-9887-8B9509538E13}"/>
              </a:ext>
            </a:extLst>
          </p:cNvPr>
          <p:cNvCxnSpPr/>
          <p:nvPr/>
        </p:nvCxnSpPr>
        <p:spPr>
          <a:xfrm flipH="1" flipV="1">
            <a:off x="10617484" y="5658005"/>
            <a:ext cx="152774" cy="18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Arrow Connector 154">
            <a:extLst>
              <a:ext uri="{FF2B5EF4-FFF2-40B4-BE49-F238E27FC236}">
                <a16:creationId xmlns:a16="http://schemas.microsoft.com/office/drawing/2014/main" id="{EC6B4DE0-6536-4290-8716-CB031FA23379}"/>
              </a:ext>
            </a:extLst>
          </p:cNvPr>
          <p:cNvCxnSpPr>
            <a:cxnSpLocks/>
          </p:cNvCxnSpPr>
          <p:nvPr/>
        </p:nvCxnSpPr>
        <p:spPr>
          <a:xfrm flipV="1">
            <a:off x="11303374" y="5658005"/>
            <a:ext cx="79001" cy="1892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3AAF3877-F00D-4D70-A2DD-9C4DE4AB4100}"/>
              </a:ext>
            </a:extLst>
          </p:cNvPr>
          <p:cNvSpPr>
            <a:spLocks noGrp="1"/>
          </p:cNvSpPr>
          <p:nvPr>
            <p:ph type="dt" sz="half" idx="10"/>
          </p:nvPr>
        </p:nvSpPr>
        <p:spPr/>
        <p:txBody>
          <a:bodyPr/>
          <a:lstStyle/>
          <a:p>
            <a:r>
              <a:rPr lang="en-US"/>
              <a:t>02/11/2018</a:t>
            </a:r>
            <a:endParaRPr lang="en-US" dirty="0"/>
          </a:p>
        </p:txBody>
      </p:sp>
      <p:sp>
        <p:nvSpPr>
          <p:cNvPr id="9" name="Footer Placeholder 8">
            <a:extLst>
              <a:ext uri="{FF2B5EF4-FFF2-40B4-BE49-F238E27FC236}">
                <a16:creationId xmlns:a16="http://schemas.microsoft.com/office/drawing/2014/main" id="{CA33BBA1-DE2E-46E9-B8DD-A6B632B5B0EE}"/>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973107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100C8-9F4A-4367-BFD9-9AAC6E7FAEEB}"/>
              </a:ext>
            </a:extLst>
          </p:cNvPr>
          <p:cNvSpPr>
            <a:spLocks noGrp="1"/>
          </p:cNvSpPr>
          <p:nvPr>
            <p:ph type="title"/>
          </p:nvPr>
        </p:nvSpPr>
        <p:spPr/>
        <p:txBody>
          <a:bodyPr/>
          <a:lstStyle/>
          <a:p>
            <a:r>
              <a:rPr lang="nb-NO" dirty="0"/>
              <a:t>Ola Stunes Isene</a:t>
            </a:r>
            <a:endParaRPr lang="en-US" dirty="0"/>
          </a:p>
        </p:txBody>
      </p:sp>
      <p:pic>
        <p:nvPicPr>
          <p:cNvPr id="1026" name="Picture 2" descr="https://scontent.fsvg1-1.fna.fbcdn.net/v/t1.15752-9/41976603_309202923223110_7843416194454388736_n.png?_nc_cat=102&amp;_nc_ht=scontent.fsvg1-1.fna&amp;oh=31249781877d5490ee1ffd11cc942daa&amp;oe=5C85F3B2">
            <a:extLst>
              <a:ext uri="{FF2B5EF4-FFF2-40B4-BE49-F238E27FC236}">
                <a16:creationId xmlns:a16="http://schemas.microsoft.com/office/drawing/2014/main" id="{2451141B-C0B9-41F0-AE22-0E3997EE9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0976" y="1304924"/>
            <a:ext cx="9507499" cy="5362657"/>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a:extLst>
              <a:ext uri="{FF2B5EF4-FFF2-40B4-BE49-F238E27FC236}">
                <a16:creationId xmlns:a16="http://schemas.microsoft.com/office/drawing/2014/main" id="{31D1ADEF-CF71-4082-85BB-C600F44A6228}"/>
              </a:ext>
            </a:extLst>
          </p:cNvPr>
          <p:cNvCxnSpPr/>
          <p:nvPr/>
        </p:nvCxnSpPr>
        <p:spPr>
          <a:xfrm>
            <a:off x="838200" y="4876800"/>
            <a:ext cx="93345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4BD4E93B-A8A8-4E2D-983C-076E31E33FB8}"/>
              </a:ext>
            </a:extLst>
          </p:cNvPr>
          <p:cNvSpPr>
            <a:spLocks noGrp="1"/>
          </p:cNvSpPr>
          <p:nvPr>
            <p:ph type="dt" sz="half" idx="10"/>
          </p:nvPr>
        </p:nvSpPr>
        <p:spPr/>
        <p:txBody>
          <a:bodyPr/>
          <a:lstStyle/>
          <a:p>
            <a:r>
              <a:rPr lang="en-US"/>
              <a:t>02/11/2018</a:t>
            </a:r>
            <a:endParaRPr lang="en-US" dirty="0"/>
          </a:p>
        </p:txBody>
      </p:sp>
      <p:sp>
        <p:nvSpPr>
          <p:cNvPr id="8" name="Footer Placeholder 7">
            <a:extLst>
              <a:ext uri="{FF2B5EF4-FFF2-40B4-BE49-F238E27FC236}">
                <a16:creationId xmlns:a16="http://schemas.microsoft.com/office/drawing/2014/main" id="{740B5FB5-AC79-43F8-B966-A5A7FE0A0A43}"/>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4017953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5E372-42CC-4BA9-B80B-57741A34F42A}"/>
              </a:ext>
            </a:extLst>
          </p:cNvPr>
          <p:cNvSpPr>
            <a:spLocks noGrp="1"/>
          </p:cNvSpPr>
          <p:nvPr>
            <p:ph type="title"/>
          </p:nvPr>
        </p:nvSpPr>
        <p:spPr/>
        <p:txBody>
          <a:bodyPr/>
          <a:lstStyle/>
          <a:p>
            <a:r>
              <a:rPr lang="nb-NO" dirty="0"/>
              <a:t>Alle regler er til for å brytes</a:t>
            </a:r>
            <a:endParaRPr lang="en-US" dirty="0"/>
          </a:p>
        </p:txBody>
      </p:sp>
      <p:sp>
        <p:nvSpPr>
          <p:cNvPr id="3" name="Content Placeholder 2">
            <a:extLst>
              <a:ext uri="{FF2B5EF4-FFF2-40B4-BE49-F238E27FC236}">
                <a16:creationId xmlns:a16="http://schemas.microsoft.com/office/drawing/2014/main" id="{D555E1DE-805E-4D13-AB0C-9562E78D2F8A}"/>
              </a:ext>
            </a:extLst>
          </p:cNvPr>
          <p:cNvSpPr>
            <a:spLocks noGrp="1"/>
          </p:cNvSpPr>
          <p:nvPr>
            <p:ph idx="1"/>
          </p:nvPr>
        </p:nvSpPr>
        <p:spPr/>
        <p:txBody>
          <a:bodyPr/>
          <a:lstStyle/>
          <a:p>
            <a:r>
              <a:rPr lang="nb-NO" dirty="0"/>
              <a:t>Kaja Mørch Pettersens kapasitetsprofil</a:t>
            </a:r>
            <a:endParaRPr lang="en-US" dirty="0"/>
          </a:p>
        </p:txBody>
      </p:sp>
      <p:sp>
        <p:nvSpPr>
          <p:cNvPr id="4" name="Date Placeholder 3">
            <a:extLst>
              <a:ext uri="{FF2B5EF4-FFF2-40B4-BE49-F238E27FC236}">
                <a16:creationId xmlns:a16="http://schemas.microsoft.com/office/drawing/2014/main" id="{C859A55E-B25E-4791-A1CC-BC28CB130CB8}"/>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01ACACF5-96AC-4FED-A2AD-C8A3296490F6}"/>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4269675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AC81A45-BC48-42B1-94A8-3B618DF43B2E}"/>
              </a:ext>
            </a:extLst>
          </p:cNvPr>
          <p:cNvGraphicFramePr>
            <a:graphicFrameLocks noGrp="1"/>
          </p:cNvGraphicFramePr>
          <p:nvPr>
            <p:extLst>
              <p:ext uri="{D42A27DB-BD31-4B8C-83A1-F6EECF244321}">
                <p14:modId xmlns:p14="http://schemas.microsoft.com/office/powerpoint/2010/main" val="359054317"/>
              </p:ext>
            </p:extLst>
          </p:nvPr>
        </p:nvGraphicFramePr>
        <p:xfrm>
          <a:off x="6924690" y="1301534"/>
          <a:ext cx="5011339" cy="289905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spyd</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5kg</a:t>
                      </a:r>
                      <a:endParaRPr lang="en-US" sz="1200" dirty="0"/>
                    </a:p>
                  </a:txBody>
                  <a:tcPr/>
                </a:tc>
                <a:tc rowSpan="6">
                  <a:txBody>
                    <a:bodyPr/>
                    <a:lstStyle/>
                    <a:p>
                      <a:endParaRPr lang="en-US" sz="1200" dirty="0"/>
                    </a:p>
                  </a:txBody>
                  <a:tcPr/>
                </a:tc>
                <a:tc>
                  <a:txBody>
                    <a:bodyPr/>
                    <a:lstStyle/>
                    <a:p>
                      <a:r>
                        <a:rPr lang="nb-NO" sz="1200" dirty="0">
                          <a:solidFill>
                            <a:srgbClr val="FF0000"/>
                          </a:solidFill>
                        </a:rPr>
                        <a:t>10</a:t>
                      </a:r>
                      <a:endParaRPr lang="en-US" sz="1200" dirty="0">
                        <a:solidFill>
                          <a:srgbClr val="FF0000"/>
                        </a:solidFill>
                      </a:endParaRPr>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r>
                        <a:rPr lang="nb-NO" sz="1200" dirty="0">
                          <a:solidFill>
                            <a:srgbClr val="FF0000"/>
                          </a:solidFill>
                        </a:rPr>
                        <a:t>8</a:t>
                      </a:r>
                      <a:endParaRPr lang="en-US" sz="1200" dirty="0">
                        <a:solidFill>
                          <a:srgbClr val="FF0000"/>
                        </a:solidFill>
                      </a:endParaRPr>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r>
                        <a:rPr lang="nb-NO" sz="1200" dirty="0">
                          <a:solidFill>
                            <a:srgbClr val="FF0000"/>
                          </a:solidFill>
                        </a:rPr>
                        <a:t>6</a:t>
                      </a:r>
                      <a:endParaRPr lang="en-US" sz="1200" dirty="0">
                        <a:solidFill>
                          <a:srgbClr val="FF0000"/>
                        </a:solidFill>
                      </a:endParaRPr>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r>
                        <a:rPr lang="nb-NO" sz="1200" dirty="0">
                          <a:solidFill>
                            <a:srgbClr val="FF0000"/>
                          </a:solidFill>
                        </a:rPr>
                        <a:t>6</a:t>
                      </a:r>
                      <a:endParaRPr lang="en-US" sz="1200" dirty="0">
                        <a:solidFill>
                          <a:srgbClr val="FF0000"/>
                        </a:solidFill>
                      </a:endParaRPr>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30cm</a:t>
                      </a:r>
                      <a:endParaRPr lang="en-US" sz="1200" dirty="0"/>
                    </a:p>
                  </a:txBody>
                  <a:tcPr/>
                </a:tc>
                <a:tc vMerge="1">
                  <a:txBody>
                    <a:bodyPr/>
                    <a:lstStyle/>
                    <a:p>
                      <a:endParaRPr lang="en-US" sz="1200" dirty="0"/>
                    </a:p>
                  </a:txBody>
                  <a:tcPr/>
                </a:tc>
                <a:tc>
                  <a:txBody>
                    <a:bodyPr/>
                    <a:lstStyle/>
                    <a:p>
                      <a:r>
                        <a:rPr lang="nb-NO" sz="1200" dirty="0">
                          <a:solidFill>
                            <a:srgbClr val="FF0000"/>
                          </a:solidFill>
                        </a:rPr>
                        <a:t>60cm</a:t>
                      </a:r>
                      <a:endParaRPr lang="en-US" sz="1200" dirty="0">
                        <a:solidFill>
                          <a:srgbClr val="FF0000"/>
                        </a:solidFill>
                      </a:endParaRPr>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5cm</a:t>
                      </a:r>
                      <a:endParaRPr lang="en-US" sz="1200" dirty="0"/>
                    </a:p>
                  </a:txBody>
                  <a:tcPr/>
                </a:tc>
                <a:tc vMerge="1">
                  <a:txBody>
                    <a:bodyPr/>
                    <a:lstStyle/>
                    <a:p>
                      <a:endParaRPr lang="en-US" sz="1200" dirty="0"/>
                    </a:p>
                  </a:txBody>
                  <a:tcPr/>
                </a:tc>
                <a:tc>
                  <a:txBody>
                    <a:bodyPr/>
                    <a:lstStyle/>
                    <a:p>
                      <a:r>
                        <a:rPr lang="nb-NO" sz="1200" dirty="0">
                          <a:solidFill>
                            <a:srgbClr val="FF0000"/>
                          </a:solidFill>
                        </a:rPr>
                        <a:t>10cm</a:t>
                      </a:r>
                      <a:endParaRPr lang="en-US" sz="1200" dirty="0">
                        <a:solidFill>
                          <a:srgbClr val="FF0000"/>
                        </a:solidFill>
                      </a:endParaRPr>
                    </a:p>
                  </a:txBody>
                  <a:tcPr/>
                </a:tc>
                <a:extLst>
                  <a:ext uri="{0D108BD9-81ED-4DB2-BD59-A6C34878D82A}">
                    <a16:rowId xmlns:a16="http://schemas.microsoft.com/office/drawing/2014/main" val="864014089"/>
                  </a:ext>
                </a:extLst>
              </a:tr>
            </a:tbl>
          </a:graphicData>
        </a:graphic>
      </p:graphicFrame>
      <p:sp>
        <p:nvSpPr>
          <p:cNvPr id="5" name="Rectangle 4">
            <a:extLst>
              <a:ext uri="{FF2B5EF4-FFF2-40B4-BE49-F238E27FC236}">
                <a16:creationId xmlns:a16="http://schemas.microsoft.com/office/drawing/2014/main" id="{A98713A4-3A04-4AC7-82D5-D6ABDA1121D5}"/>
              </a:ext>
            </a:extLst>
          </p:cNvPr>
          <p:cNvSpPr/>
          <p:nvPr/>
        </p:nvSpPr>
        <p:spPr>
          <a:xfrm>
            <a:off x="9226733" y="250039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a:solidFill>
                  <a:srgbClr val="FF0000"/>
                </a:solidFill>
              </a:rPr>
              <a:t>2</a:t>
            </a:r>
            <a:endParaRPr lang="en-US" dirty="0">
              <a:solidFill>
                <a:srgbClr val="FF0000"/>
              </a:solidFill>
            </a:endParaRPr>
          </a:p>
        </p:txBody>
      </p:sp>
      <p:sp>
        <p:nvSpPr>
          <p:cNvPr id="6" name="TextBox 5">
            <a:extLst>
              <a:ext uri="{FF2B5EF4-FFF2-40B4-BE49-F238E27FC236}">
                <a16:creationId xmlns:a16="http://schemas.microsoft.com/office/drawing/2014/main" id="{5CAB9F5F-B5AB-4164-8E20-5A2F074401E8}"/>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 name="TextBox 6">
            <a:extLst>
              <a:ext uri="{FF2B5EF4-FFF2-40B4-BE49-F238E27FC236}">
                <a16:creationId xmlns:a16="http://schemas.microsoft.com/office/drawing/2014/main" id="{E42C1D21-7921-4A01-8D55-ED06D1A10D29}"/>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9" name="Straight Connector 8">
            <a:extLst>
              <a:ext uri="{FF2B5EF4-FFF2-40B4-BE49-F238E27FC236}">
                <a16:creationId xmlns:a16="http://schemas.microsoft.com/office/drawing/2014/main" id="{F06CDFA0-DF66-4D49-9504-CD343251F789}"/>
              </a:ext>
            </a:extLst>
          </p:cNvPr>
          <p:cNvCxnSpPr>
            <a:cxnSpLocks/>
          </p:cNvCxnSpPr>
          <p:nvPr/>
        </p:nvCxnSpPr>
        <p:spPr>
          <a:xfrm>
            <a:off x="6504392"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7882C08-362A-4422-B9DE-9269DEC1CF55}"/>
              </a:ext>
            </a:extLst>
          </p:cNvPr>
          <p:cNvSpPr txBox="1"/>
          <p:nvPr/>
        </p:nvSpPr>
        <p:spPr>
          <a:xfrm>
            <a:off x="3829935" y="76255"/>
            <a:ext cx="5267019" cy="584775"/>
          </a:xfrm>
          <a:prstGeom prst="rect">
            <a:avLst/>
          </a:prstGeom>
          <a:noFill/>
        </p:spPr>
        <p:txBody>
          <a:bodyPr wrap="none" rtlCol="0">
            <a:spAutoFit/>
          </a:bodyPr>
          <a:lstStyle/>
          <a:p>
            <a:r>
              <a:rPr lang="nb-NO" sz="3200" dirty="0"/>
              <a:t>Egenevaluering – Spyd - Jenter</a:t>
            </a:r>
            <a:endParaRPr lang="en-US" sz="3200" dirty="0"/>
          </a:p>
        </p:txBody>
      </p:sp>
      <p:graphicFrame>
        <p:nvGraphicFramePr>
          <p:cNvPr id="11" name="Chart 10">
            <a:extLst>
              <a:ext uri="{FF2B5EF4-FFF2-40B4-BE49-F238E27FC236}">
                <a16:creationId xmlns:a16="http://schemas.microsoft.com/office/drawing/2014/main" id="{79085082-B032-4BE6-BC6A-B522847927EB}"/>
              </a:ext>
            </a:extLst>
          </p:cNvPr>
          <p:cNvGraphicFramePr>
            <a:graphicFrameLocks/>
          </p:cNvGraphicFramePr>
          <p:nvPr>
            <p:extLst>
              <p:ext uri="{D42A27DB-BD31-4B8C-83A1-F6EECF244321}">
                <p14:modId xmlns:p14="http://schemas.microsoft.com/office/powerpoint/2010/main" val="304837324"/>
              </p:ext>
            </p:extLst>
          </p:nvPr>
        </p:nvGraphicFramePr>
        <p:xfrm>
          <a:off x="-167423" y="661030"/>
          <a:ext cx="7527868" cy="5851559"/>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37EBE12F-2969-4623-9885-14520D900BA1}"/>
              </a:ext>
            </a:extLst>
          </p:cNvPr>
          <p:cNvSpPr txBox="1"/>
          <p:nvPr/>
        </p:nvSpPr>
        <p:spPr>
          <a:xfrm>
            <a:off x="3501261" y="3239214"/>
            <a:ext cx="316112" cy="246221"/>
          </a:xfrm>
          <a:prstGeom prst="rect">
            <a:avLst/>
          </a:prstGeom>
          <a:noFill/>
        </p:spPr>
        <p:txBody>
          <a:bodyPr wrap="none" rtlCol="0">
            <a:spAutoFit/>
          </a:bodyPr>
          <a:lstStyle/>
          <a:p>
            <a:r>
              <a:rPr lang="nb-NO" sz="1000" dirty="0"/>
              <a:t>40</a:t>
            </a:r>
            <a:endParaRPr lang="en-US" sz="1000" dirty="0"/>
          </a:p>
        </p:txBody>
      </p:sp>
      <p:sp>
        <p:nvSpPr>
          <p:cNvPr id="12" name="TextBox 11">
            <a:extLst>
              <a:ext uri="{FF2B5EF4-FFF2-40B4-BE49-F238E27FC236}">
                <a16:creationId xmlns:a16="http://schemas.microsoft.com/office/drawing/2014/main" id="{ED7676B8-74CA-4C3D-B59A-B2FFEB4CFF67}"/>
              </a:ext>
            </a:extLst>
          </p:cNvPr>
          <p:cNvSpPr txBox="1"/>
          <p:nvPr/>
        </p:nvSpPr>
        <p:spPr>
          <a:xfrm>
            <a:off x="3501261" y="2875937"/>
            <a:ext cx="316112" cy="246221"/>
          </a:xfrm>
          <a:prstGeom prst="rect">
            <a:avLst/>
          </a:prstGeom>
          <a:noFill/>
        </p:spPr>
        <p:txBody>
          <a:bodyPr wrap="none" rtlCol="0">
            <a:spAutoFit/>
          </a:bodyPr>
          <a:lstStyle/>
          <a:p>
            <a:r>
              <a:rPr lang="nb-NO" sz="1000" dirty="0"/>
              <a:t>45</a:t>
            </a:r>
            <a:endParaRPr lang="en-US" sz="1000" dirty="0"/>
          </a:p>
        </p:txBody>
      </p:sp>
      <p:sp>
        <p:nvSpPr>
          <p:cNvPr id="13" name="TextBox 12">
            <a:extLst>
              <a:ext uri="{FF2B5EF4-FFF2-40B4-BE49-F238E27FC236}">
                <a16:creationId xmlns:a16="http://schemas.microsoft.com/office/drawing/2014/main" id="{CB02BA25-EAEA-477D-AA8C-2290CAACA22A}"/>
              </a:ext>
            </a:extLst>
          </p:cNvPr>
          <p:cNvSpPr txBox="1"/>
          <p:nvPr/>
        </p:nvSpPr>
        <p:spPr>
          <a:xfrm>
            <a:off x="3501261" y="2508060"/>
            <a:ext cx="316112" cy="246221"/>
          </a:xfrm>
          <a:prstGeom prst="rect">
            <a:avLst/>
          </a:prstGeom>
          <a:noFill/>
        </p:spPr>
        <p:txBody>
          <a:bodyPr wrap="none" rtlCol="0">
            <a:spAutoFit/>
          </a:bodyPr>
          <a:lstStyle/>
          <a:p>
            <a:r>
              <a:rPr lang="nb-NO" sz="1000" dirty="0"/>
              <a:t>50</a:t>
            </a:r>
            <a:endParaRPr lang="en-US" sz="1000" dirty="0"/>
          </a:p>
        </p:txBody>
      </p:sp>
      <p:sp>
        <p:nvSpPr>
          <p:cNvPr id="14" name="TextBox 13">
            <a:extLst>
              <a:ext uri="{FF2B5EF4-FFF2-40B4-BE49-F238E27FC236}">
                <a16:creationId xmlns:a16="http://schemas.microsoft.com/office/drawing/2014/main" id="{B0398E7F-67BD-40B2-99D2-68DC0E6CC023}"/>
              </a:ext>
            </a:extLst>
          </p:cNvPr>
          <p:cNvSpPr txBox="1"/>
          <p:nvPr/>
        </p:nvSpPr>
        <p:spPr>
          <a:xfrm>
            <a:off x="3501261" y="2140183"/>
            <a:ext cx="316112" cy="246221"/>
          </a:xfrm>
          <a:prstGeom prst="rect">
            <a:avLst/>
          </a:prstGeom>
          <a:noFill/>
        </p:spPr>
        <p:txBody>
          <a:bodyPr wrap="none" rtlCol="0">
            <a:spAutoFit/>
          </a:bodyPr>
          <a:lstStyle/>
          <a:p>
            <a:r>
              <a:rPr lang="nb-NO" sz="1000" dirty="0"/>
              <a:t>55</a:t>
            </a:r>
            <a:endParaRPr lang="en-US" sz="1000" dirty="0"/>
          </a:p>
        </p:txBody>
      </p:sp>
      <p:sp>
        <p:nvSpPr>
          <p:cNvPr id="16" name="TextBox 15">
            <a:extLst>
              <a:ext uri="{FF2B5EF4-FFF2-40B4-BE49-F238E27FC236}">
                <a16:creationId xmlns:a16="http://schemas.microsoft.com/office/drawing/2014/main" id="{E10F0633-85DC-4EA4-82FE-A62C9FD48D9A}"/>
              </a:ext>
            </a:extLst>
          </p:cNvPr>
          <p:cNvSpPr txBox="1"/>
          <p:nvPr/>
        </p:nvSpPr>
        <p:spPr>
          <a:xfrm>
            <a:off x="3501261" y="1774902"/>
            <a:ext cx="316112" cy="246221"/>
          </a:xfrm>
          <a:prstGeom prst="rect">
            <a:avLst/>
          </a:prstGeom>
          <a:noFill/>
        </p:spPr>
        <p:txBody>
          <a:bodyPr wrap="none" rtlCol="0">
            <a:spAutoFit/>
          </a:bodyPr>
          <a:lstStyle/>
          <a:p>
            <a:r>
              <a:rPr lang="nb-NO" sz="1000" dirty="0"/>
              <a:t>60</a:t>
            </a:r>
            <a:endParaRPr lang="en-US" sz="1000" dirty="0"/>
          </a:p>
        </p:txBody>
      </p:sp>
      <p:sp>
        <p:nvSpPr>
          <p:cNvPr id="18" name="TextBox 17">
            <a:extLst>
              <a:ext uri="{FF2B5EF4-FFF2-40B4-BE49-F238E27FC236}">
                <a16:creationId xmlns:a16="http://schemas.microsoft.com/office/drawing/2014/main" id="{5F12D3D3-7C02-4F0D-9091-870D77D6BDE1}"/>
              </a:ext>
            </a:extLst>
          </p:cNvPr>
          <p:cNvSpPr txBox="1"/>
          <p:nvPr/>
        </p:nvSpPr>
        <p:spPr>
          <a:xfrm>
            <a:off x="3495605" y="1436314"/>
            <a:ext cx="316112" cy="246221"/>
          </a:xfrm>
          <a:prstGeom prst="rect">
            <a:avLst/>
          </a:prstGeom>
          <a:noFill/>
        </p:spPr>
        <p:txBody>
          <a:bodyPr wrap="none" rtlCol="0">
            <a:spAutoFit/>
          </a:bodyPr>
          <a:lstStyle/>
          <a:p>
            <a:r>
              <a:rPr lang="nb-NO" sz="1000" dirty="0"/>
              <a:t>65</a:t>
            </a:r>
            <a:endParaRPr lang="en-US" sz="1000" dirty="0"/>
          </a:p>
        </p:txBody>
      </p:sp>
      <p:sp>
        <p:nvSpPr>
          <p:cNvPr id="19" name="TextBox 18">
            <a:extLst>
              <a:ext uri="{FF2B5EF4-FFF2-40B4-BE49-F238E27FC236}">
                <a16:creationId xmlns:a16="http://schemas.microsoft.com/office/drawing/2014/main" id="{68985250-3D08-439C-BD21-B4EA5FE97A26}"/>
              </a:ext>
            </a:extLst>
          </p:cNvPr>
          <p:cNvSpPr txBox="1"/>
          <p:nvPr/>
        </p:nvSpPr>
        <p:spPr>
          <a:xfrm>
            <a:off x="3540193" y="1093869"/>
            <a:ext cx="315980" cy="246221"/>
          </a:xfrm>
          <a:prstGeom prst="rect">
            <a:avLst/>
          </a:prstGeom>
          <a:noFill/>
        </p:spPr>
        <p:txBody>
          <a:bodyPr wrap="square" rtlCol="0">
            <a:spAutoFit/>
          </a:bodyPr>
          <a:lstStyle/>
          <a:p>
            <a:r>
              <a:rPr lang="nb-NO" sz="1000" dirty="0"/>
              <a:t>70</a:t>
            </a:r>
            <a:endParaRPr lang="en-US" sz="1000" dirty="0"/>
          </a:p>
        </p:txBody>
      </p:sp>
      <p:sp>
        <p:nvSpPr>
          <p:cNvPr id="20" name="TextBox 19">
            <a:extLst>
              <a:ext uri="{FF2B5EF4-FFF2-40B4-BE49-F238E27FC236}">
                <a16:creationId xmlns:a16="http://schemas.microsoft.com/office/drawing/2014/main" id="{568A30AB-A1F5-4D15-9D16-9C76518F5F4A}"/>
              </a:ext>
            </a:extLst>
          </p:cNvPr>
          <p:cNvSpPr txBox="1"/>
          <p:nvPr/>
        </p:nvSpPr>
        <p:spPr>
          <a:xfrm>
            <a:off x="3811717" y="3401753"/>
            <a:ext cx="479618" cy="246221"/>
          </a:xfrm>
          <a:prstGeom prst="rect">
            <a:avLst/>
          </a:prstGeom>
          <a:noFill/>
        </p:spPr>
        <p:txBody>
          <a:bodyPr wrap="none" rtlCol="0">
            <a:spAutoFit/>
          </a:bodyPr>
          <a:lstStyle/>
          <a:p>
            <a:r>
              <a:rPr lang="nb-NO" sz="1000" dirty="0"/>
              <a:t>13,50</a:t>
            </a:r>
            <a:endParaRPr lang="en-US" sz="1000" dirty="0"/>
          </a:p>
        </p:txBody>
      </p:sp>
      <p:sp>
        <p:nvSpPr>
          <p:cNvPr id="21" name="TextBox 20">
            <a:extLst>
              <a:ext uri="{FF2B5EF4-FFF2-40B4-BE49-F238E27FC236}">
                <a16:creationId xmlns:a16="http://schemas.microsoft.com/office/drawing/2014/main" id="{C693A64F-4548-479D-9F5B-83FAD944220F}"/>
              </a:ext>
            </a:extLst>
          </p:cNvPr>
          <p:cNvSpPr txBox="1"/>
          <p:nvPr/>
        </p:nvSpPr>
        <p:spPr>
          <a:xfrm>
            <a:off x="4742290" y="2863753"/>
            <a:ext cx="316112" cy="246221"/>
          </a:xfrm>
          <a:prstGeom prst="rect">
            <a:avLst/>
          </a:prstGeom>
          <a:noFill/>
        </p:spPr>
        <p:txBody>
          <a:bodyPr wrap="none" rtlCol="0">
            <a:spAutoFit/>
          </a:bodyPr>
          <a:lstStyle/>
          <a:p>
            <a:r>
              <a:rPr lang="nb-NO" sz="1000" dirty="0"/>
              <a:t>15</a:t>
            </a:r>
            <a:endParaRPr lang="en-US" sz="1000" dirty="0"/>
          </a:p>
        </p:txBody>
      </p:sp>
      <p:sp>
        <p:nvSpPr>
          <p:cNvPr id="22" name="TextBox 21">
            <a:extLst>
              <a:ext uri="{FF2B5EF4-FFF2-40B4-BE49-F238E27FC236}">
                <a16:creationId xmlns:a16="http://schemas.microsoft.com/office/drawing/2014/main" id="{C083FAE5-B2C1-440F-93DD-A53A9D4A6210}"/>
              </a:ext>
            </a:extLst>
          </p:cNvPr>
          <p:cNvSpPr txBox="1"/>
          <p:nvPr/>
        </p:nvSpPr>
        <p:spPr>
          <a:xfrm>
            <a:off x="4127829" y="3239214"/>
            <a:ext cx="316112" cy="246221"/>
          </a:xfrm>
          <a:prstGeom prst="rect">
            <a:avLst/>
          </a:prstGeom>
          <a:noFill/>
        </p:spPr>
        <p:txBody>
          <a:bodyPr wrap="none" rtlCol="0">
            <a:spAutoFit/>
          </a:bodyPr>
          <a:lstStyle/>
          <a:p>
            <a:r>
              <a:rPr lang="nb-NO" sz="1000" dirty="0"/>
              <a:t>14</a:t>
            </a:r>
            <a:endParaRPr lang="en-US" sz="1000" dirty="0"/>
          </a:p>
        </p:txBody>
      </p:sp>
      <p:sp>
        <p:nvSpPr>
          <p:cNvPr id="23" name="TextBox 22">
            <a:extLst>
              <a:ext uri="{FF2B5EF4-FFF2-40B4-BE49-F238E27FC236}">
                <a16:creationId xmlns:a16="http://schemas.microsoft.com/office/drawing/2014/main" id="{B3E70083-A4DC-4C9B-B9C6-66C5580108B0}"/>
              </a:ext>
            </a:extLst>
          </p:cNvPr>
          <p:cNvSpPr txBox="1"/>
          <p:nvPr/>
        </p:nvSpPr>
        <p:spPr>
          <a:xfrm>
            <a:off x="4429874" y="3059428"/>
            <a:ext cx="479618" cy="246221"/>
          </a:xfrm>
          <a:prstGeom prst="rect">
            <a:avLst/>
          </a:prstGeom>
          <a:noFill/>
        </p:spPr>
        <p:txBody>
          <a:bodyPr wrap="none" rtlCol="0">
            <a:spAutoFit/>
          </a:bodyPr>
          <a:lstStyle/>
          <a:p>
            <a:r>
              <a:rPr lang="nb-NO" sz="1000" dirty="0"/>
              <a:t>14,50</a:t>
            </a:r>
            <a:endParaRPr lang="en-US" sz="1000" dirty="0"/>
          </a:p>
        </p:txBody>
      </p:sp>
      <p:sp>
        <p:nvSpPr>
          <p:cNvPr id="24" name="TextBox 23">
            <a:extLst>
              <a:ext uri="{FF2B5EF4-FFF2-40B4-BE49-F238E27FC236}">
                <a16:creationId xmlns:a16="http://schemas.microsoft.com/office/drawing/2014/main" id="{956C5E19-0FB0-47E8-A554-276E5CB2FFF4}"/>
              </a:ext>
            </a:extLst>
          </p:cNvPr>
          <p:cNvSpPr txBox="1"/>
          <p:nvPr/>
        </p:nvSpPr>
        <p:spPr>
          <a:xfrm>
            <a:off x="5049783" y="2680451"/>
            <a:ext cx="316112" cy="246221"/>
          </a:xfrm>
          <a:prstGeom prst="rect">
            <a:avLst/>
          </a:prstGeom>
          <a:noFill/>
        </p:spPr>
        <p:txBody>
          <a:bodyPr wrap="none" rtlCol="0">
            <a:spAutoFit/>
          </a:bodyPr>
          <a:lstStyle/>
          <a:p>
            <a:r>
              <a:rPr lang="nb-NO" sz="1000" dirty="0"/>
              <a:t>40</a:t>
            </a:r>
            <a:endParaRPr lang="en-US" sz="1000" dirty="0"/>
          </a:p>
        </p:txBody>
      </p:sp>
      <p:sp>
        <p:nvSpPr>
          <p:cNvPr id="25" name="TextBox 24">
            <a:extLst>
              <a:ext uri="{FF2B5EF4-FFF2-40B4-BE49-F238E27FC236}">
                <a16:creationId xmlns:a16="http://schemas.microsoft.com/office/drawing/2014/main" id="{B3A1D169-E334-45A0-9AF8-50F0CC1A373F}"/>
              </a:ext>
            </a:extLst>
          </p:cNvPr>
          <p:cNvSpPr txBox="1"/>
          <p:nvPr/>
        </p:nvSpPr>
        <p:spPr>
          <a:xfrm>
            <a:off x="5362931" y="2511271"/>
            <a:ext cx="316112" cy="246221"/>
          </a:xfrm>
          <a:prstGeom prst="rect">
            <a:avLst/>
          </a:prstGeom>
          <a:noFill/>
        </p:spPr>
        <p:txBody>
          <a:bodyPr wrap="none" rtlCol="0">
            <a:spAutoFit/>
          </a:bodyPr>
          <a:lstStyle/>
          <a:p>
            <a:r>
              <a:rPr lang="nb-NO" sz="1000" dirty="0"/>
              <a:t>40</a:t>
            </a:r>
            <a:endParaRPr lang="en-US" sz="1000" dirty="0"/>
          </a:p>
        </p:txBody>
      </p:sp>
      <p:sp>
        <p:nvSpPr>
          <p:cNvPr id="26" name="TextBox 25">
            <a:extLst>
              <a:ext uri="{FF2B5EF4-FFF2-40B4-BE49-F238E27FC236}">
                <a16:creationId xmlns:a16="http://schemas.microsoft.com/office/drawing/2014/main" id="{5F5ED301-88B9-47E6-990D-45EBB854039C}"/>
              </a:ext>
            </a:extLst>
          </p:cNvPr>
          <p:cNvSpPr txBox="1"/>
          <p:nvPr/>
        </p:nvSpPr>
        <p:spPr>
          <a:xfrm>
            <a:off x="5721618" y="2434230"/>
            <a:ext cx="316112" cy="246221"/>
          </a:xfrm>
          <a:prstGeom prst="rect">
            <a:avLst/>
          </a:prstGeom>
          <a:noFill/>
        </p:spPr>
        <p:txBody>
          <a:bodyPr wrap="none" rtlCol="0">
            <a:spAutoFit/>
          </a:bodyPr>
          <a:lstStyle/>
          <a:p>
            <a:r>
              <a:rPr lang="nb-NO" sz="1000" dirty="0"/>
              <a:t>40</a:t>
            </a:r>
            <a:endParaRPr lang="en-US" sz="1000" dirty="0"/>
          </a:p>
        </p:txBody>
      </p:sp>
      <p:sp>
        <p:nvSpPr>
          <p:cNvPr id="27" name="TextBox 26">
            <a:extLst>
              <a:ext uri="{FF2B5EF4-FFF2-40B4-BE49-F238E27FC236}">
                <a16:creationId xmlns:a16="http://schemas.microsoft.com/office/drawing/2014/main" id="{31442A91-C048-4FF8-B335-31C2C33833F9}"/>
              </a:ext>
            </a:extLst>
          </p:cNvPr>
          <p:cNvSpPr txBox="1"/>
          <p:nvPr/>
        </p:nvSpPr>
        <p:spPr>
          <a:xfrm>
            <a:off x="3827862" y="3760659"/>
            <a:ext cx="316112" cy="246221"/>
          </a:xfrm>
          <a:prstGeom prst="rect">
            <a:avLst/>
          </a:prstGeom>
          <a:noFill/>
        </p:spPr>
        <p:txBody>
          <a:bodyPr wrap="none" rtlCol="0">
            <a:spAutoFit/>
          </a:bodyPr>
          <a:lstStyle/>
          <a:p>
            <a:r>
              <a:rPr lang="nb-NO" sz="1000" dirty="0"/>
              <a:t>45</a:t>
            </a:r>
            <a:endParaRPr lang="en-US" sz="1000" dirty="0"/>
          </a:p>
        </p:txBody>
      </p:sp>
      <p:sp>
        <p:nvSpPr>
          <p:cNvPr id="28" name="TextBox 27">
            <a:extLst>
              <a:ext uri="{FF2B5EF4-FFF2-40B4-BE49-F238E27FC236}">
                <a16:creationId xmlns:a16="http://schemas.microsoft.com/office/drawing/2014/main" id="{16C0CEC0-8178-46DE-AF67-F41B46B7BB2A}"/>
              </a:ext>
            </a:extLst>
          </p:cNvPr>
          <p:cNvSpPr txBox="1"/>
          <p:nvPr/>
        </p:nvSpPr>
        <p:spPr>
          <a:xfrm>
            <a:off x="4143974" y="3944188"/>
            <a:ext cx="316112" cy="246221"/>
          </a:xfrm>
          <a:prstGeom prst="rect">
            <a:avLst/>
          </a:prstGeom>
          <a:noFill/>
        </p:spPr>
        <p:txBody>
          <a:bodyPr wrap="none" rtlCol="0">
            <a:spAutoFit/>
          </a:bodyPr>
          <a:lstStyle/>
          <a:p>
            <a:r>
              <a:rPr lang="nb-NO" sz="1000" dirty="0"/>
              <a:t>50</a:t>
            </a:r>
            <a:endParaRPr lang="en-US" sz="1000" dirty="0"/>
          </a:p>
        </p:txBody>
      </p:sp>
      <p:sp>
        <p:nvSpPr>
          <p:cNvPr id="29" name="TextBox 28">
            <a:extLst>
              <a:ext uri="{FF2B5EF4-FFF2-40B4-BE49-F238E27FC236}">
                <a16:creationId xmlns:a16="http://schemas.microsoft.com/office/drawing/2014/main" id="{B7A44A4A-2671-40E1-9BE7-08E26685C545}"/>
              </a:ext>
            </a:extLst>
          </p:cNvPr>
          <p:cNvSpPr txBox="1"/>
          <p:nvPr/>
        </p:nvSpPr>
        <p:spPr>
          <a:xfrm>
            <a:off x="4449671" y="4140223"/>
            <a:ext cx="316112" cy="246221"/>
          </a:xfrm>
          <a:prstGeom prst="rect">
            <a:avLst/>
          </a:prstGeom>
          <a:noFill/>
        </p:spPr>
        <p:txBody>
          <a:bodyPr wrap="none" rtlCol="0">
            <a:spAutoFit/>
          </a:bodyPr>
          <a:lstStyle/>
          <a:p>
            <a:r>
              <a:rPr lang="nb-NO" sz="1000" dirty="0"/>
              <a:t>55</a:t>
            </a:r>
            <a:endParaRPr lang="en-US" sz="1000" dirty="0"/>
          </a:p>
        </p:txBody>
      </p:sp>
      <p:sp>
        <p:nvSpPr>
          <p:cNvPr id="30" name="TextBox 29">
            <a:extLst>
              <a:ext uri="{FF2B5EF4-FFF2-40B4-BE49-F238E27FC236}">
                <a16:creationId xmlns:a16="http://schemas.microsoft.com/office/drawing/2014/main" id="{4B5182BF-CCD7-4D24-AA10-C15A2B4549E0}"/>
              </a:ext>
            </a:extLst>
          </p:cNvPr>
          <p:cNvSpPr txBox="1"/>
          <p:nvPr/>
        </p:nvSpPr>
        <p:spPr>
          <a:xfrm>
            <a:off x="4765783" y="4305147"/>
            <a:ext cx="316112" cy="246221"/>
          </a:xfrm>
          <a:prstGeom prst="rect">
            <a:avLst/>
          </a:prstGeom>
          <a:noFill/>
        </p:spPr>
        <p:txBody>
          <a:bodyPr wrap="none" rtlCol="0">
            <a:spAutoFit/>
          </a:bodyPr>
          <a:lstStyle/>
          <a:p>
            <a:r>
              <a:rPr lang="nb-NO" sz="1000" dirty="0"/>
              <a:t>60</a:t>
            </a:r>
            <a:endParaRPr lang="en-US" sz="1000" dirty="0"/>
          </a:p>
        </p:txBody>
      </p:sp>
      <p:sp>
        <p:nvSpPr>
          <p:cNvPr id="31" name="TextBox 30">
            <a:extLst>
              <a:ext uri="{FF2B5EF4-FFF2-40B4-BE49-F238E27FC236}">
                <a16:creationId xmlns:a16="http://schemas.microsoft.com/office/drawing/2014/main" id="{D5304E82-FDE2-4500-B2EE-5EE71B7D1B5F}"/>
              </a:ext>
            </a:extLst>
          </p:cNvPr>
          <p:cNvSpPr txBox="1"/>
          <p:nvPr/>
        </p:nvSpPr>
        <p:spPr>
          <a:xfrm>
            <a:off x="5060956" y="4484622"/>
            <a:ext cx="316112" cy="246221"/>
          </a:xfrm>
          <a:prstGeom prst="rect">
            <a:avLst/>
          </a:prstGeom>
          <a:noFill/>
        </p:spPr>
        <p:txBody>
          <a:bodyPr wrap="none" rtlCol="0">
            <a:spAutoFit/>
          </a:bodyPr>
          <a:lstStyle/>
          <a:p>
            <a:r>
              <a:rPr lang="nb-NO" sz="1000" dirty="0"/>
              <a:t>70</a:t>
            </a:r>
            <a:endParaRPr lang="en-US" sz="1000" dirty="0"/>
          </a:p>
        </p:txBody>
      </p:sp>
      <p:sp>
        <p:nvSpPr>
          <p:cNvPr id="32" name="TextBox 31">
            <a:extLst>
              <a:ext uri="{FF2B5EF4-FFF2-40B4-BE49-F238E27FC236}">
                <a16:creationId xmlns:a16="http://schemas.microsoft.com/office/drawing/2014/main" id="{C352D2DF-F487-49C4-B2C6-6FCFFB572F84}"/>
              </a:ext>
            </a:extLst>
          </p:cNvPr>
          <p:cNvSpPr txBox="1"/>
          <p:nvPr/>
        </p:nvSpPr>
        <p:spPr>
          <a:xfrm>
            <a:off x="5376966" y="4664097"/>
            <a:ext cx="316112" cy="246221"/>
          </a:xfrm>
          <a:prstGeom prst="rect">
            <a:avLst/>
          </a:prstGeom>
          <a:noFill/>
        </p:spPr>
        <p:txBody>
          <a:bodyPr wrap="none" rtlCol="0">
            <a:spAutoFit/>
          </a:bodyPr>
          <a:lstStyle/>
          <a:p>
            <a:r>
              <a:rPr lang="nb-NO" sz="1000" dirty="0"/>
              <a:t>75</a:t>
            </a:r>
            <a:endParaRPr lang="en-US" sz="1000" dirty="0"/>
          </a:p>
        </p:txBody>
      </p:sp>
      <p:sp>
        <p:nvSpPr>
          <p:cNvPr id="33" name="TextBox 32">
            <a:extLst>
              <a:ext uri="{FF2B5EF4-FFF2-40B4-BE49-F238E27FC236}">
                <a16:creationId xmlns:a16="http://schemas.microsoft.com/office/drawing/2014/main" id="{9231A8A4-86DB-4E92-8AD1-A608F96C7995}"/>
              </a:ext>
            </a:extLst>
          </p:cNvPr>
          <p:cNvSpPr txBox="1"/>
          <p:nvPr/>
        </p:nvSpPr>
        <p:spPr>
          <a:xfrm>
            <a:off x="5708798" y="4802389"/>
            <a:ext cx="316112" cy="246221"/>
          </a:xfrm>
          <a:prstGeom prst="rect">
            <a:avLst/>
          </a:prstGeom>
          <a:noFill/>
        </p:spPr>
        <p:txBody>
          <a:bodyPr wrap="none" rtlCol="0">
            <a:spAutoFit/>
          </a:bodyPr>
          <a:lstStyle/>
          <a:p>
            <a:r>
              <a:rPr lang="nb-NO" sz="1000" dirty="0"/>
              <a:t>80</a:t>
            </a:r>
            <a:endParaRPr lang="en-US" sz="1000" dirty="0"/>
          </a:p>
        </p:txBody>
      </p:sp>
      <p:sp>
        <p:nvSpPr>
          <p:cNvPr id="34" name="TextBox 33">
            <a:extLst>
              <a:ext uri="{FF2B5EF4-FFF2-40B4-BE49-F238E27FC236}">
                <a16:creationId xmlns:a16="http://schemas.microsoft.com/office/drawing/2014/main" id="{88FE5B7E-9995-47BA-8C87-DBF576335F74}"/>
              </a:ext>
            </a:extLst>
          </p:cNvPr>
          <p:cNvSpPr txBox="1"/>
          <p:nvPr/>
        </p:nvSpPr>
        <p:spPr>
          <a:xfrm>
            <a:off x="3516709" y="4018186"/>
            <a:ext cx="479618" cy="246221"/>
          </a:xfrm>
          <a:prstGeom prst="rect">
            <a:avLst/>
          </a:prstGeom>
          <a:noFill/>
        </p:spPr>
        <p:txBody>
          <a:bodyPr wrap="none" rtlCol="0">
            <a:spAutoFit/>
          </a:bodyPr>
          <a:lstStyle/>
          <a:p>
            <a:r>
              <a:rPr lang="nb-NO" sz="1000" dirty="0"/>
              <a:t>16,50</a:t>
            </a:r>
            <a:endParaRPr lang="en-US" sz="1000" dirty="0"/>
          </a:p>
        </p:txBody>
      </p:sp>
      <p:sp>
        <p:nvSpPr>
          <p:cNvPr id="35" name="TextBox 34">
            <a:extLst>
              <a:ext uri="{FF2B5EF4-FFF2-40B4-BE49-F238E27FC236}">
                <a16:creationId xmlns:a16="http://schemas.microsoft.com/office/drawing/2014/main" id="{67630DE3-7C74-4402-8A54-B91E45722D26}"/>
              </a:ext>
            </a:extLst>
          </p:cNvPr>
          <p:cNvSpPr txBox="1"/>
          <p:nvPr/>
        </p:nvSpPr>
        <p:spPr>
          <a:xfrm>
            <a:off x="3516709" y="4388398"/>
            <a:ext cx="316112" cy="246221"/>
          </a:xfrm>
          <a:prstGeom prst="rect">
            <a:avLst/>
          </a:prstGeom>
          <a:noFill/>
        </p:spPr>
        <p:txBody>
          <a:bodyPr wrap="none" rtlCol="0">
            <a:spAutoFit/>
          </a:bodyPr>
          <a:lstStyle/>
          <a:p>
            <a:r>
              <a:rPr lang="nb-NO" sz="1000" dirty="0"/>
              <a:t>18</a:t>
            </a:r>
            <a:endParaRPr lang="en-US" sz="1000" dirty="0"/>
          </a:p>
        </p:txBody>
      </p:sp>
      <p:sp>
        <p:nvSpPr>
          <p:cNvPr id="36" name="TextBox 35">
            <a:extLst>
              <a:ext uri="{FF2B5EF4-FFF2-40B4-BE49-F238E27FC236}">
                <a16:creationId xmlns:a16="http://schemas.microsoft.com/office/drawing/2014/main" id="{9EB258A5-FD25-48BB-B48A-BA6BD94719F8}"/>
              </a:ext>
            </a:extLst>
          </p:cNvPr>
          <p:cNvSpPr txBox="1"/>
          <p:nvPr/>
        </p:nvSpPr>
        <p:spPr>
          <a:xfrm>
            <a:off x="3529547" y="4730843"/>
            <a:ext cx="479618" cy="246221"/>
          </a:xfrm>
          <a:prstGeom prst="rect">
            <a:avLst/>
          </a:prstGeom>
          <a:noFill/>
        </p:spPr>
        <p:txBody>
          <a:bodyPr wrap="none" rtlCol="0">
            <a:spAutoFit/>
          </a:bodyPr>
          <a:lstStyle/>
          <a:p>
            <a:r>
              <a:rPr lang="nb-NO" sz="1000" dirty="0"/>
              <a:t>19,50</a:t>
            </a:r>
            <a:endParaRPr lang="en-US" sz="1000" dirty="0"/>
          </a:p>
        </p:txBody>
      </p:sp>
      <p:sp>
        <p:nvSpPr>
          <p:cNvPr id="37" name="TextBox 36">
            <a:extLst>
              <a:ext uri="{FF2B5EF4-FFF2-40B4-BE49-F238E27FC236}">
                <a16:creationId xmlns:a16="http://schemas.microsoft.com/office/drawing/2014/main" id="{2BEE2F1C-9D66-414D-8E5E-3FDCB178BE62}"/>
              </a:ext>
            </a:extLst>
          </p:cNvPr>
          <p:cNvSpPr txBox="1"/>
          <p:nvPr/>
        </p:nvSpPr>
        <p:spPr>
          <a:xfrm>
            <a:off x="3529547" y="5101055"/>
            <a:ext cx="479618" cy="246221"/>
          </a:xfrm>
          <a:prstGeom prst="rect">
            <a:avLst/>
          </a:prstGeom>
          <a:noFill/>
        </p:spPr>
        <p:txBody>
          <a:bodyPr wrap="none" rtlCol="0">
            <a:spAutoFit/>
          </a:bodyPr>
          <a:lstStyle/>
          <a:p>
            <a:r>
              <a:rPr lang="nb-NO" sz="1000" dirty="0"/>
              <a:t>20,50</a:t>
            </a:r>
            <a:endParaRPr lang="en-US" sz="1000" dirty="0"/>
          </a:p>
        </p:txBody>
      </p:sp>
      <p:sp>
        <p:nvSpPr>
          <p:cNvPr id="38" name="TextBox 37">
            <a:extLst>
              <a:ext uri="{FF2B5EF4-FFF2-40B4-BE49-F238E27FC236}">
                <a16:creationId xmlns:a16="http://schemas.microsoft.com/office/drawing/2014/main" id="{E5301A40-4899-4384-99C6-DAB1992611CF}"/>
              </a:ext>
            </a:extLst>
          </p:cNvPr>
          <p:cNvSpPr txBox="1"/>
          <p:nvPr/>
        </p:nvSpPr>
        <p:spPr>
          <a:xfrm>
            <a:off x="3529547" y="5462644"/>
            <a:ext cx="479618" cy="246221"/>
          </a:xfrm>
          <a:prstGeom prst="rect">
            <a:avLst/>
          </a:prstGeom>
          <a:noFill/>
        </p:spPr>
        <p:txBody>
          <a:bodyPr wrap="none" rtlCol="0">
            <a:spAutoFit/>
          </a:bodyPr>
          <a:lstStyle/>
          <a:p>
            <a:r>
              <a:rPr lang="nb-NO" sz="1000" dirty="0"/>
              <a:t>21,50</a:t>
            </a:r>
            <a:endParaRPr lang="en-US" sz="1000" dirty="0"/>
          </a:p>
        </p:txBody>
      </p:sp>
      <p:sp>
        <p:nvSpPr>
          <p:cNvPr id="39" name="TextBox 38">
            <a:extLst>
              <a:ext uri="{FF2B5EF4-FFF2-40B4-BE49-F238E27FC236}">
                <a16:creationId xmlns:a16="http://schemas.microsoft.com/office/drawing/2014/main" id="{2843ADD8-5E36-4CAB-A1B5-98C005AAEB2A}"/>
              </a:ext>
            </a:extLst>
          </p:cNvPr>
          <p:cNvSpPr txBox="1"/>
          <p:nvPr/>
        </p:nvSpPr>
        <p:spPr>
          <a:xfrm>
            <a:off x="3518376" y="5808940"/>
            <a:ext cx="316112" cy="246221"/>
          </a:xfrm>
          <a:prstGeom prst="rect">
            <a:avLst/>
          </a:prstGeom>
          <a:noFill/>
        </p:spPr>
        <p:txBody>
          <a:bodyPr wrap="none" rtlCol="0">
            <a:spAutoFit/>
          </a:bodyPr>
          <a:lstStyle/>
          <a:p>
            <a:r>
              <a:rPr lang="nb-NO" sz="1000" dirty="0"/>
              <a:t>22</a:t>
            </a:r>
            <a:endParaRPr lang="en-US" sz="1000" dirty="0"/>
          </a:p>
        </p:txBody>
      </p:sp>
      <p:sp>
        <p:nvSpPr>
          <p:cNvPr id="40" name="TextBox 39">
            <a:extLst>
              <a:ext uri="{FF2B5EF4-FFF2-40B4-BE49-F238E27FC236}">
                <a16:creationId xmlns:a16="http://schemas.microsoft.com/office/drawing/2014/main" id="{986BDD4E-729E-4016-A772-4F2BC7DEFA9E}"/>
              </a:ext>
            </a:extLst>
          </p:cNvPr>
          <p:cNvSpPr txBox="1"/>
          <p:nvPr/>
        </p:nvSpPr>
        <p:spPr>
          <a:xfrm>
            <a:off x="3535524" y="6160764"/>
            <a:ext cx="479618" cy="246221"/>
          </a:xfrm>
          <a:prstGeom prst="rect">
            <a:avLst/>
          </a:prstGeom>
          <a:noFill/>
        </p:spPr>
        <p:txBody>
          <a:bodyPr wrap="none" rtlCol="0">
            <a:spAutoFit/>
          </a:bodyPr>
          <a:lstStyle/>
          <a:p>
            <a:r>
              <a:rPr lang="nb-NO" sz="1000" dirty="0"/>
              <a:t>22,50</a:t>
            </a:r>
            <a:endParaRPr lang="en-US" sz="1000" dirty="0"/>
          </a:p>
        </p:txBody>
      </p:sp>
      <p:sp>
        <p:nvSpPr>
          <p:cNvPr id="41" name="TextBox 40">
            <a:extLst>
              <a:ext uri="{FF2B5EF4-FFF2-40B4-BE49-F238E27FC236}">
                <a16:creationId xmlns:a16="http://schemas.microsoft.com/office/drawing/2014/main" id="{CE646620-5DCF-4C18-A841-E6DE3BDD17DC}"/>
              </a:ext>
            </a:extLst>
          </p:cNvPr>
          <p:cNvSpPr txBox="1"/>
          <p:nvPr/>
        </p:nvSpPr>
        <p:spPr>
          <a:xfrm>
            <a:off x="3052956" y="3817885"/>
            <a:ext cx="348172" cy="246221"/>
          </a:xfrm>
          <a:prstGeom prst="rect">
            <a:avLst/>
          </a:prstGeom>
          <a:noFill/>
        </p:spPr>
        <p:txBody>
          <a:bodyPr wrap="none" rtlCol="0">
            <a:spAutoFit/>
          </a:bodyPr>
          <a:lstStyle/>
          <a:p>
            <a:r>
              <a:rPr lang="nb-NO" sz="1000" dirty="0"/>
              <a:t>2,2</a:t>
            </a:r>
            <a:endParaRPr lang="en-US" sz="1000" dirty="0"/>
          </a:p>
        </p:txBody>
      </p:sp>
      <p:sp>
        <p:nvSpPr>
          <p:cNvPr id="42" name="TextBox 41">
            <a:extLst>
              <a:ext uri="{FF2B5EF4-FFF2-40B4-BE49-F238E27FC236}">
                <a16:creationId xmlns:a16="http://schemas.microsoft.com/office/drawing/2014/main" id="{A5C3CBB9-EF9C-477E-8A69-89C6E09527C7}"/>
              </a:ext>
            </a:extLst>
          </p:cNvPr>
          <p:cNvSpPr txBox="1"/>
          <p:nvPr/>
        </p:nvSpPr>
        <p:spPr>
          <a:xfrm>
            <a:off x="2737438" y="4018186"/>
            <a:ext cx="348172" cy="246221"/>
          </a:xfrm>
          <a:prstGeom prst="rect">
            <a:avLst/>
          </a:prstGeom>
          <a:noFill/>
        </p:spPr>
        <p:txBody>
          <a:bodyPr wrap="none" rtlCol="0">
            <a:spAutoFit/>
          </a:bodyPr>
          <a:lstStyle/>
          <a:p>
            <a:r>
              <a:rPr lang="nb-NO" sz="1000" dirty="0"/>
              <a:t>2,3</a:t>
            </a:r>
            <a:endParaRPr lang="en-US" sz="1000" dirty="0"/>
          </a:p>
        </p:txBody>
      </p:sp>
      <p:sp>
        <p:nvSpPr>
          <p:cNvPr id="43" name="TextBox 42">
            <a:extLst>
              <a:ext uri="{FF2B5EF4-FFF2-40B4-BE49-F238E27FC236}">
                <a16:creationId xmlns:a16="http://schemas.microsoft.com/office/drawing/2014/main" id="{CB87D4FC-AEC2-4B24-A3ED-56C1C9CC2857}"/>
              </a:ext>
            </a:extLst>
          </p:cNvPr>
          <p:cNvSpPr txBox="1"/>
          <p:nvPr/>
        </p:nvSpPr>
        <p:spPr>
          <a:xfrm>
            <a:off x="2442265" y="4182036"/>
            <a:ext cx="348172" cy="246221"/>
          </a:xfrm>
          <a:prstGeom prst="rect">
            <a:avLst/>
          </a:prstGeom>
          <a:noFill/>
        </p:spPr>
        <p:txBody>
          <a:bodyPr wrap="none" rtlCol="0">
            <a:spAutoFit/>
          </a:bodyPr>
          <a:lstStyle/>
          <a:p>
            <a:r>
              <a:rPr lang="nb-NO" sz="1000" dirty="0"/>
              <a:t>2,4</a:t>
            </a:r>
            <a:endParaRPr lang="en-US" sz="1000" dirty="0"/>
          </a:p>
        </p:txBody>
      </p:sp>
      <p:sp>
        <p:nvSpPr>
          <p:cNvPr id="44" name="TextBox 43">
            <a:extLst>
              <a:ext uri="{FF2B5EF4-FFF2-40B4-BE49-F238E27FC236}">
                <a16:creationId xmlns:a16="http://schemas.microsoft.com/office/drawing/2014/main" id="{9AD11BE1-4D9B-4C01-8E3E-88777B5D4EB6}"/>
              </a:ext>
            </a:extLst>
          </p:cNvPr>
          <p:cNvSpPr txBox="1"/>
          <p:nvPr/>
        </p:nvSpPr>
        <p:spPr>
          <a:xfrm>
            <a:off x="2137326" y="4357644"/>
            <a:ext cx="348172" cy="246221"/>
          </a:xfrm>
          <a:prstGeom prst="rect">
            <a:avLst/>
          </a:prstGeom>
          <a:noFill/>
        </p:spPr>
        <p:txBody>
          <a:bodyPr wrap="none" rtlCol="0">
            <a:spAutoFit/>
          </a:bodyPr>
          <a:lstStyle/>
          <a:p>
            <a:r>
              <a:rPr lang="nb-NO" sz="1000" dirty="0"/>
              <a:t>2,5</a:t>
            </a:r>
            <a:endParaRPr lang="en-US" sz="1000" dirty="0"/>
          </a:p>
        </p:txBody>
      </p:sp>
      <p:sp>
        <p:nvSpPr>
          <p:cNvPr id="45" name="TextBox 44">
            <a:extLst>
              <a:ext uri="{FF2B5EF4-FFF2-40B4-BE49-F238E27FC236}">
                <a16:creationId xmlns:a16="http://schemas.microsoft.com/office/drawing/2014/main" id="{71271C75-EE7F-4F46-842D-4413A495F1D2}"/>
              </a:ext>
            </a:extLst>
          </p:cNvPr>
          <p:cNvSpPr txBox="1"/>
          <p:nvPr/>
        </p:nvSpPr>
        <p:spPr>
          <a:xfrm>
            <a:off x="1804476" y="4530593"/>
            <a:ext cx="413896" cy="246221"/>
          </a:xfrm>
          <a:prstGeom prst="rect">
            <a:avLst/>
          </a:prstGeom>
          <a:noFill/>
        </p:spPr>
        <p:txBody>
          <a:bodyPr wrap="none" rtlCol="0">
            <a:spAutoFit/>
          </a:bodyPr>
          <a:lstStyle/>
          <a:p>
            <a:r>
              <a:rPr lang="nb-NO" sz="1000" dirty="0"/>
              <a:t>2,55</a:t>
            </a:r>
            <a:endParaRPr lang="en-US" sz="1000" dirty="0"/>
          </a:p>
        </p:txBody>
      </p:sp>
      <p:sp>
        <p:nvSpPr>
          <p:cNvPr id="46" name="TextBox 45">
            <a:extLst>
              <a:ext uri="{FF2B5EF4-FFF2-40B4-BE49-F238E27FC236}">
                <a16:creationId xmlns:a16="http://schemas.microsoft.com/office/drawing/2014/main" id="{461E3A49-5662-4FE1-84F7-DAA03A5BE85B}"/>
              </a:ext>
            </a:extLst>
          </p:cNvPr>
          <p:cNvSpPr txBox="1"/>
          <p:nvPr/>
        </p:nvSpPr>
        <p:spPr>
          <a:xfrm>
            <a:off x="1523006" y="4682296"/>
            <a:ext cx="348172" cy="246221"/>
          </a:xfrm>
          <a:prstGeom prst="rect">
            <a:avLst/>
          </a:prstGeom>
          <a:noFill/>
        </p:spPr>
        <p:txBody>
          <a:bodyPr wrap="none" rtlCol="0">
            <a:spAutoFit/>
          </a:bodyPr>
          <a:lstStyle/>
          <a:p>
            <a:r>
              <a:rPr lang="nb-NO" sz="1000" dirty="0"/>
              <a:t>2,6</a:t>
            </a:r>
            <a:endParaRPr lang="en-US" sz="1000" dirty="0"/>
          </a:p>
        </p:txBody>
      </p:sp>
      <p:sp>
        <p:nvSpPr>
          <p:cNvPr id="47" name="TextBox 46">
            <a:extLst>
              <a:ext uri="{FF2B5EF4-FFF2-40B4-BE49-F238E27FC236}">
                <a16:creationId xmlns:a16="http://schemas.microsoft.com/office/drawing/2014/main" id="{A2ED2A83-2004-4B3C-B2D4-CA2611D7A8F5}"/>
              </a:ext>
            </a:extLst>
          </p:cNvPr>
          <p:cNvSpPr txBox="1"/>
          <p:nvPr/>
        </p:nvSpPr>
        <p:spPr>
          <a:xfrm>
            <a:off x="1089060" y="4802388"/>
            <a:ext cx="413896" cy="246221"/>
          </a:xfrm>
          <a:prstGeom prst="rect">
            <a:avLst/>
          </a:prstGeom>
          <a:noFill/>
        </p:spPr>
        <p:txBody>
          <a:bodyPr wrap="none" rtlCol="0">
            <a:spAutoFit/>
          </a:bodyPr>
          <a:lstStyle/>
          <a:p>
            <a:r>
              <a:rPr lang="nb-NO" sz="1000" dirty="0"/>
              <a:t>2,65</a:t>
            </a:r>
            <a:endParaRPr lang="en-US" sz="1000" dirty="0"/>
          </a:p>
        </p:txBody>
      </p:sp>
      <p:sp>
        <p:nvSpPr>
          <p:cNvPr id="48" name="TextBox 47">
            <a:extLst>
              <a:ext uri="{FF2B5EF4-FFF2-40B4-BE49-F238E27FC236}">
                <a16:creationId xmlns:a16="http://schemas.microsoft.com/office/drawing/2014/main" id="{3C52C351-9F50-44B0-ABDA-E348D53F4FCB}"/>
              </a:ext>
            </a:extLst>
          </p:cNvPr>
          <p:cNvSpPr txBox="1"/>
          <p:nvPr/>
        </p:nvSpPr>
        <p:spPr>
          <a:xfrm>
            <a:off x="3086316" y="3406153"/>
            <a:ext cx="413896" cy="246221"/>
          </a:xfrm>
          <a:prstGeom prst="rect">
            <a:avLst/>
          </a:prstGeom>
          <a:noFill/>
        </p:spPr>
        <p:txBody>
          <a:bodyPr wrap="none" rtlCol="0">
            <a:spAutoFit/>
          </a:bodyPr>
          <a:lstStyle/>
          <a:p>
            <a:r>
              <a:rPr lang="nb-NO" sz="1000" dirty="0"/>
              <a:t>10,8</a:t>
            </a:r>
            <a:endParaRPr lang="en-US" sz="1000" dirty="0"/>
          </a:p>
        </p:txBody>
      </p:sp>
      <p:sp>
        <p:nvSpPr>
          <p:cNvPr id="49" name="TextBox 48">
            <a:extLst>
              <a:ext uri="{FF2B5EF4-FFF2-40B4-BE49-F238E27FC236}">
                <a16:creationId xmlns:a16="http://schemas.microsoft.com/office/drawing/2014/main" id="{21B3B945-7DE7-4AC6-8F1F-1AC8BDA744D1}"/>
              </a:ext>
            </a:extLst>
          </p:cNvPr>
          <p:cNvSpPr txBox="1"/>
          <p:nvPr/>
        </p:nvSpPr>
        <p:spPr>
          <a:xfrm>
            <a:off x="2793251" y="3213387"/>
            <a:ext cx="413896" cy="246221"/>
          </a:xfrm>
          <a:prstGeom prst="rect">
            <a:avLst/>
          </a:prstGeom>
          <a:noFill/>
        </p:spPr>
        <p:txBody>
          <a:bodyPr wrap="none" rtlCol="0">
            <a:spAutoFit/>
          </a:bodyPr>
          <a:lstStyle/>
          <a:p>
            <a:r>
              <a:rPr lang="nb-NO" sz="1000" dirty="0"/>
              <a:t>11,7</a:t>
            </a:r>
            <a:endParaRPr lang="en-US" sz="1000" dirty="0"/>
          </a:p>
        </p:txBody>
      </p:sp>
      <p:sp>
        <p:nvSpPr>
          <p:cNvPr id="50" name="TextBox 49">
            <a:extLst>
              <a:ext uri="{FF2B5EF4-FFF2-40B4-BE49-F238E27FC236}">
                <a16:creationId xmlns:a16="http://schemas.microsoft.com/office/drawing/2014/main" id="{BE4B9E0D-031C-431C-B720-F205E6A6390C}"/>
              </a:ext>
            </a:extLst>
          </p:cNvPr>
          <p:cNvSpPr txBox="1"/>
          <p:nvPr/>
        </p:nvSpPr>
        <p:spPr>
          <a:xfrm>
            <a:off x="2478987" y="3037779"/>
            <a:ext cx="413896" cy="246221"/>
          </a:xfrm>
          <a:prstGeom prst="rect">
            <a:avLst/>
          </a:prstGeom>
          <a:noFill/>
        </p:spPr>
        <p:txBody>
          <a:bodyPr wrap="none" rtlCol="0">
            <a:spAutoFit/>
          </a:bodyPr>
          <a:lstStyle/>
          <a:p>
            <a:r>
              <a:rPr lang="nb-NO" sz="1000" dirty="0"/>
              <a:t>12,6</a:t>
            </a:r>
            <a:endParaRPr lang="en-US" sz="1000" dirty="0"/>
          </a:p>
        </p:txBody>
      </p:sp>
      <p:sp>
        <p:nvSpPr>
          <p:cNvPr id="51" name="TextBox 50">
            <a:extLst>
              <a:ext uri="{FF2B5EF4-FFF2-40B4-BE49-F238E27FC236}">
                <a16:creationId xmlns:a16="http://schemas.microsoft.com/office/drawing/2014/main" id="{386D69C0-57D7-4C75-B3C2-9FB07E131336}"/>
              </a:ext>
            </a:extLst>
          </p:cNvPr>
          <p:cNvSpPr txBox="1"/>
          <p:nvPr/>
        </p:nvSpPr>
        <p:spPr>
          <a:xfrm>
            <a:off x="2164723" y="2875936"/>
            <a:ext cx="413896" cy="246221"/>
          </a:xfrm>
          <a:prstGeom prst="rect">
            <a:avLst/>
          </a:prstGeom>
          <a:noFill/>
        </p:spPr>
        <p:txBody>
          <a:bodyPr wrap="none" rtlCol="0">
            <a:spAutoFit/>
          </a:bodyPr>
          <a:lstStyle/>
          <a:p>
            <a:r>
              <a:rPr lang="nb-NO" sz="1000" dirty="0"/>
              <a:t>13,5</a:t>
            </a:r>
            <a:endParaRPr lang="en-US" sz="1000" dirty="0"/>
          </a:p>
        </p:txBody>
      </p:sp>
      <p:sp>
        <p:nvSpPr>
          <p:cNvPr id="52" name="TextBox 51">
            <a:extLst>
              <a:ext uri="{FF2B5EF4-FFF2-40B4-BE49-F238E27FC236}">
                <a16:creationId xmlns:a16="http://schemas.microsoft.com/office/drawing/2014/main" id="{B10E29DD-649E-40CE-93E0-70BC66BC5B35}"/>
              </a:ext>
            </a:extLst>
          </p:cNvPr>
          <p:cNvSpPr txBox="1"/>
          <p:nvPr/>
        </p:nvSpPr>
        <p:spPr>
          <a:xfrm>
            <a:off x="1860955" y="2686300"/>
            <a:ext cx="316112" cy="246221"/>
          </a:xfrm>
          <a:prstGeom prst="rect">
            <a:avLst/>
          </a:prstGeom>
          <a:noFill/>
        </p:spPr>
        <p:txBody>
          <a:bodyPr wrap="none" rtlCol="0">
            <a:spAutoFit/>
          </a:bodyPr>
          <a:lstStyle/>
          <a:p>
            <a:r>
              <a:rPr lang="nb-NO" sz="1000" dirty="0"/>
              <a:t>14</a:t>
            </a:r>
            <a:endParaRPr lang="en-US" sz="1000" dirty="0"/>
          </a:p>
        </p:txBody>
      </p:sp>
      <p:sp>
        <p:nvSpPr>
          <p:cNvPr id="53" name="TextBox 52">
            <a:extLst>
              <a:ext uri="{FF2B5EF4-FFF2-40B4-BE49-F238E27FC236}">
                <a16:creationId xmlns:a16="http://schemas.microsoft.com/office/drawing/2014/main" id="{3A049D7A-D0F3-45DE-A427-10C79D640A7B}"/>
              </a:ext>
            </a:extLst>
          </p:cNvPr>
          <p:cNvSpPr txBox="1"/>
          <p:nvPr/>
        </p:nvSpPr>
        <p:spPr>
          <a:xfrm>
            <a:off x="1564530" y="2508059"/>
            <a:ext cx="413896" cy="246221"/>
          </a:xfrm>
          <a:prstGeom prst="rect">
            <a:avLst/>
          </a:prstGeom>
          <a:noFill/>
        </p:spPr>
        <p:txBody>
          <a:bodyPr wrap="none" rtlCol="0">
            <a:spAutoFit/>
          </a:bodyPr>
          <a:lstStyle/>
          <a:p>
            <a:r>
              <a:rPr lang="nb-NO" sz="1000" dirty="0"/>
              <a:t>14,5</a:t>
            </a:r>
            <a:endParaRPr lang="en-US" sz="1000" dirty="0"/>
          </a:p>
        </p:txBody>
      </p:sp>
      <p:sp>
        <p:nvSpPr>
          <p:cNvPr id="54" name="TextBox 53">
            <a:extLst>
              <a:ext uri="{FF2B5EF4-FFF2-40B4-BE49-F238E27FC236}">
                <a16:creationId xmlns:a16="http://schemas.microsoft.com/office/drawing/2014/main" id="{105485FE-9EC4-4000-9528-F854C975FEB2}"/>
              </a:ext>
            </a:extLst>
          </p:cNvPr>
          <p:cNvSpPr txBox="1"/>
          <p:nvPr/>
        </p:nvSpPr>
        <p:spPr>
          <a:xfrm>
            <a:off x="1131526" y="2465071"/>
            <a:ext cx="316112" cy="246221"/>
          </a:xfrm>
          <a:prstGeom prst="rect">
            <a:avLst/>
          </a:prstGeom>
          <a:noFill/>
        </p:spPr>
        <p:txBody>
          <a:bodyPr wrap="none" rtlCol="0">
            <a:spAutoFit/>
          </a:bodyPr>
          <a:lstStyle/>
          <a:p>
            <a:r>
              <a:rPr lang="nb-NO" sz="1000" dirty="0"/>
              <a:t>15</a:t>
            </a:r>
            <a:endParaRPr lang="en-US" sz="1000" dirty="0"/>
          </a:p>
        </p:txBody>
      </p:sp>
      <p:sp>
        <p:nvSpPr>
          <p:cNvPr id="58" name="TextBox 57">
            <a:extLst>
              <a:ext uri="{FF2B5EF4-FFF2-40B4-BE49-F238E27FC236}">
                <a16:creationId xmlns:a16="http://schemas.microsoft.com/office/drawing/2014/main" id="{075029BA-D1A4-4182-8AD1-E99C8A4DAB31}"/>
              </a:ext>
            </a:extLst>
          </p:cNvPr>
          <p:cNvSpPr txBox="1"/>
          <p:nvPr/>
        </p:nvSpPr>
        <p:spPr>
          <a:xfrm>
            <a:off x="645173" y="-21457"/>
            <a:ext cx="2790123" cy="369332"/>
          </a:xfrm>
          <a:prstGeom prst="rect">
            <a:avLst/>
          </a:prstGeom>
          <a:noFill/>
        </p:spPr>
        <p:txBody>
          <a:bodyPr wrap="none" rtlCol="0">
            <a:spAutoFit/>
          </a:bodyPr>
          <a:lstStyle/>
          <a:p>
            <a:r>
              <a:rPr lang="nb-NO" dirty="0"/>
              <a:t>Navn: Kaja Mørch Pettersen</a:t>
            </a:r>
            <a:endParaRPr lang="en-US" dirty="0"/>
          </a:p>
        </p:txBody>
      </p:sp>
      <p:sp>
        <p:nvSpPr>
          <p:cNvPr id="59" name="TextBox 58">
            <a:extLst>
              <a:ext uri="{FF2B5EF4-FFF2-40B4-BE49-F238E27FC236}">
                <a16:creationId xmlns:a16="http://schemas.microsoft.com/office/drawing/2014/main" id="{CE10744B-A7D4-4B8B-8025-9ABF856B2CFF}"/>
              </a:ext>
            </a:extLst>
          </p:cNvPr>
          <p:cNvSpPr txBox="1"/>
          <p:nvPr/>
        </p:nvSpPr>
        <p:spPr>
          <a:xfrm>
            <a:off x="653295" y="248745"/>
            <a:ext cx="2302362" cy="369332"/>
          </a:xfrm>
          <a:prstGeom prst="rect">
            <a:avLst/>
          </a:prstGeom>
          <a:noFill/>
        </p:spPr>
        <p:txBody>
          <a:bodyPr wrap="none" rtlCol="0">
            <a:spAutoFit/>
          </a:bodyPr>
          <a:lstStyle/>
          <a:p>
            <a:r>
              <a:rPr lang="nb-NO" dirty="0"/>
              <a:t>Dato: September 2018</a:t>
            </a:r>
            <a:endParaRPr lang="en-US" dirty="0"/>
          </a:p>
        </p:txBody>
      </p:sp>
      <p:sp>
        <p:nvSpPr>
          <p:cNvPr id="55" name="TextBox 54">
            <a:extLst>
              <a:ext uri="{FF2B5EF4-FFF2-40B4-BE49-F238E27FC236}">
                <a16:creationId xmlns:a16="http://schemas.microsoft.com/office/drawing/2014/main" id="{EA9A3275-243B-47A3-A1D1-C6BC389154D8}"/>
              </a:ext>
            </a:extLst>
          </p:cNvPr>
          <p:cNvSpPr txBox="1"/>
          <p:nvPr/>
        </p:nvSpPr>
        <p:spPr>
          <a:xfrm>
            <a:off x="669247" y="6573350"/>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cxnSp>
        <p:nvCxnSpPr>
          <p:cNvPr id="15" name="Straight Connector 14">
            <a:extLst>
              <a:ext uri="{FF2B5EF4-FFF2-40B4-BE49-F238E27FC236}">
                <a16:creationId xmlns:a16="http://schemas.microsoft.com/office/drawing/2014/main" id="{68817F5E-DC7A-449C-99FE-A7B5413C4F34}"/>
              </a:ext>
            </a:extLst>
          </p:cNvPr>
          <p:cNvCxnSpPr>
            <a:stCxn id="14" idx="0"/>
          </p:cNvCxnSpPr>
          <p:nvPr/>
        </p:nvCxnSpPr>
        <p:spPr>
          <a:xfrm>
            <a:off x="3659317" y="2140183"/>
            <a:ext cx="263663" cy="15077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7955BED-99A3-42EA-A098-25F10F94923A}"/>
              </a:ext>
            </a:extLst>
          </p:cNvPr>
          <p:cNvCxnSpPr>
            <a:cxnSpLocks/>
          </p:cNvCxnSpPr>
          <p:nvPr/>
        </p:nvCxnSpPr>
        <p:spPr>
          <a:xfrm flipH="1">
            <a:off x="3659317" y="3647974"/>
            <a:ext cx="263663" cy="11268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E6A7D6EF-4CEB-44C9-AB18-891A66E03B91}"/>
              </a:ext>
            </a:extLst>
          </p:cNvPr>
          <p:cNvCxnSpPr>
            <a:cxnSpLocks/>
          </p:cNvCxnSpPr>
          <p:nvPr/>
        </p:nvCxnSpPr>
        <p:spPr>
          <a:xfrm flipV="1">
            <a:off x="3659317" y="3760660"/>
            <a:ext cx="0" cy="36039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37B7A4DB-DD1A-4E9D-8B60-83472B07EF96}"/>
              </a:ext>
            </a:extLst>
          </p:cNvPr>
          <p:cNvCxnSpPr>
            <a:cxnSpLocks/>
            <a:stCxn id="41" idx="2"/>
          </p:cNvCxnSpPr>
          <p:nvPr/>
        </p:nvCxnSpPr>
        <p:spPr>
          <a:xfrm>
            <a:off x="3227042" y="4064106"/>
            <a:ext cx="432275" cy="5694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C0F53E66-0EF4-4C65-AD46-4586ADE882F0}"/>
              </a:ext>
            </a:extLst>
          </p:cNvPr>
          <p:cNvCxnSpPr>
            <a:cxnSpLocks/>
            <a:stCxn id="48" idx="2"/>
          </p:cNvCxnSpPr>
          <p:nvPr/>
        </p:nvCxnSpPr>
        <p:spPr>
          <a:xfrm flipH="1">
            <a:off x="3249582" y="3652374"/>
            <a:ext cx="43682" cy="41145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E522A882-6740-4A44-925D-FE484CEA674D}"/>
              </a:ext>
            </a:extLst>
          </p:cNvPr>
          <p:cNvCxnSpPr>
            <a:cxnSpLocks/>
            <a:stCxn id="48" idx="2"/>
            <a:endCxn id="14" idx="0"/>
          </p:cNvCxnSpPr>
          <p:nvPr/>
        </p:nvCxnSpPr>
        <p:spPr>
          <a:xfrm flipV="1">
            <a:off x="3293264" y="2140183"/>
            <a:ext cx="366053" cy="15121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65DEB347-DD1C-41D9-BCC3-D22BA2D04C27}"/>
              </a:ext>
            </a:extLst>
          </p:cNvPr>
          <p:cNvSpPr/>
          <p:nvPr/>
        </p:nvSpPr>
        <p:spPr>
          <a:xfrm>
            <a:off x="11045250" y="5048609"/>
            <a:ext cx="890779" cy="2986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5" name="Oval 74">
            <a:extLst>
              <a:ext uri="{FF2B5EF4-FFF2-40B4-BE49-F238E27FC236}">
                <a16:creationId xmlns:a16="http://schemas.microsoft.com/office/drawing/2014/main" id="{05CAC010-C9BB-428D-859E-969CBB654B1A}"/>
              </a:ext>
            </a:extLst>
          </p:cNvPr>
          <p:cNvSpPr/>
          <p:nvPr/>
        </p:nvSpPr>
        <p:spPr>
          <a:xfrm>
            <a:off x="8740766" y="5410198"/>
            <a:ext cx="2165359" cy="2986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cxnSp>
        <p:nvCxnSpPr>
          <p:cNvPr id="8" name="Straight Connector 7">
            <a:extLst>
              <a:ext uri="{FF2B5EF4-FFF2-40B4-BE49-F238E27FC236}">
                <a16:creationId xmlns:a16="http://schemas.microsoft.com/office/drawing/2014/main" id="{C1D68E07-089E-44AF-A9BE-F8261534E18A}"/>
              </a:ext>
            </a:extLst>
          </p:cNvPr>
          <p:cNvCxnSpPr>
            <a:cxnSpLocks/>
          </p:cNvCxnSpPr>
          <p:nvPr/>
        </p:nvCxnSpPr>
        <p:spPr>
          <a:xfrm>
            <a:off x="6458556" y="795416"/>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84" name="Date Placeholder 83">
            <a:extLst>
              <a:ext uri="{FF2B5EF4-FFF2-40B4-BE49-F238E27FC236}">
                <a16:creationId xmlns:a16="http://schemas.microsoft.com/office/drawing/2014/main" id="{7697C54A-F565-4A11-91F5-15927CCD740C}"/>
              </a:ext>
            </a:extLst>
          </p:cNvPr>
          <p:cNvSpPr>
            <a:spLocks noGrp="1"/>
          </p:cNvSpPr>
          <p:nvPr>
            <p:ph type="dt" sz="half" idx="10"/>
          </p:nvPr>
        </p:nvSpPr>
        <p:spPr/>
        <p:txBody>
          <a:bodyPr/>
          <a:lstStyle/>
          <a:p>
            <a:r>
              <a:rPr lang="en-US"/>
              <a:t>02/11/2018</a:t>
            </a:r>
            <a:endParaRPr lang="en-US" dirty="0"/>
          </a:p>
        </p:txBody>
      </p:sp>
      <p:sp>
        <p:nvSpPr>
          <p:cNvPr id="85" name="Footer Placeholder 84">
            <a:extLst>
              <a:ext uri="{FF2B5EF4-FFF2-40B4-BE49-F238E27FC236}">
                <a16:creationId xmlns:a16="http://schemas.microsoft.com/office/drawing/2014/main" id="{B7C0367D-8B2D-4871-9C38-AC0011E39856}"/>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735215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C8792-764A-4D64-8E4B-6838F558E347}"/>
              </a:ext>
            </a:extLst>
          </p:cNvPr>
          <p:cNvSpPr>
            <a:spLocks noGrp="1"/>
          </p:cNvSpPr>
          <p:nvPr>
            <p:ph type="title"/>
          </p:nvPr>
        </p:nvSpPr>
        <p:spPr/>
        <p:txBody>
          <a:bodyPr/>
          <a:lstStyle/>
          <a:p>
            <a:r>
              <a:rPr lang="nb-NO" dirty="0"/>
              <a:t>Ressurser</a:t>
            </a:r>
            <a:endParaRPr lang="en-US" dirty="0"/>
          </a:p>
        </p:txBody>
      </p:sp>
      <p:sp>
        <p:nvSpPr>
          <p:cNvPr id="3" name="Content Placeholder 2">
            <a:extLst>
              <a:ext uri="{FF2B5EF4-FFF2-40B4-BE49-F238E27FC236}">
                <a16:creationId xmlns:a16="http://schemas.microsoft.com/office/drawing/2014/main" id="{75D68BA6-281D-4243-8287-E84A2C0D37FB}"/>
              </a:ext>
            </a:extLst>
          </p:cNvPr>
          <p:cNvSpPr>
            <a:spLocks noGrp="1"/>
          </p:cNvSpPr>
          <p:nvPr>
            <p:ph idx="1"/>
          </p:nvPr>
        </p:nvSpPr>
        <p:spPr/>
        <p:txBody>
          <a:bodyPr>
            <a:normAutofit/>
          </a:bodyPr>
          <a:lstStyle/>
          <a:p>
            <a:r>
              <a:rPr lang="nb-NO" dirty="0"/>
              <a:t>Olympiatoppens forslag til arbeidskrav:</a:t>
            </a:r>
          </a:p>
          <a:p>
            <a:pPr lvl="1"/>
            <a:r>
              <a:rPr lang="en-US" dirty="0">
                <a:hlinkClick r:id="rId2"/>
              </a:rPr>
              <a:t>https://www.olympiatoppen.no/fagstoff/treningsplanlegging/arbeidskrav/friidrett/page3603.html</a:t>
            </a:r>
            <a:endParaRPr lang="en-US" dirty="0"/>
          </a:p>
          <a:p>
            <a:r>
              <a:rPr lang="de-DE" dirty="0"/>
              <a:t>Jugendleichtathletik Wurf: Rahmentrainingsplan des Deutschen Leichtathletik-Verbandes für die Wurfdisziplinen im Aufbautraining</a:t>
            </a:r>
            <a:r>
              <a:rPr lang="de-DE" b="1" dirty="0"/>
              <a:t> </a:t>
            </a:r>
            <a:br>
              <a:rPr lang="de-DE" b="1" dirty="0"/>
            </a:br>
            <a:r>
              <a:rPr lang="de-DE" dirty="0"/>
              <a:t>(Bok)</a:t>
            </a:r>
          </a:p>
          <a:p>
            <a:r>
              <a:rPr lang="de-DE" dirty="0"/>
              <a:t>Foredraget “Overføring av Styrke og Kraft i Diskos“ fra trenerseminaret 2016.</a:t>
            </a:r>
          </a:p>
          <a:p>
            <a:endParaRPr lang="en-US" dirty="0"/>
          </a:p>
        </p:txBody>
      </p:sp>
      <p:sp>
        <p:nvSpPr>
          <p:cNvPr id="4" name="Date Placeholder 3">
            <a:extLst>
              <a:ext uri="{FF2B5EF4-FFF2-40B4-BE49-F238E27FC236}">
                <a16:creationId xmlns:a16="http://schemas.microsoft.com/office/drawing/2014/main" id="{1FA01B09-EFF4-4DC0-8A8E-B8BC03E57F22}"/>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35A7A131-2D5A-4862-BD96-823FE0A1173F}"/>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565496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A9ACF-2DB7-467A-9CBF-B2DBE2B14A81}"/>
              </a:ext>
            </a:extLst>
          </p:cNvPr>
          <p:cNvSpPr>
            <a:spLocks noGrp="1"/>
          </p:cNvSpPr>
          <p:nvPr>
            <p:ph type="title"/>
          </p:nvPr>
        </p:nvSpPr>
        <p:spPr>
          <a:xfrm>
            <a:off x="-137604" y="1215303"/>
            <a:ext cx="10515600" cy="2852737"/>
          </a:xfrm>
        </p:spPr>
        <p:txBody>
          <a:bodyPr>
            <a:normAutofit fontScale="90000"/>
          </a:bodyPr>
          <a:lstStyle/>
          <a:p>
            <a:r>
              <a:rPr lang="nb-NO" sz="5400" dirty="0"/>
              <a:t>Arbeidskrav og evalueringsskjema for ungdom og juniorutøvere i kast</a:t>
            </a:r>
            <a:endParaRPr lang="en-US" sz="5400" dirty="0"/>
          </a:p>
        </p:txBody>
      </p:sp>
      <p:sp>
        <p:nvSpPr>
          <p:cNvPr id="3" name="Text Placeholder 2">
            <a:extLst>
              <a:ext uri="{FF2B5EF4-FFF2-40B4-BE49-F238E27FC236}">
                <a16:creationId xmlns:a16="http://schemas.microsoft.com/office/drawing/2014/main" id="{A639BC6E-3BFB-4F99-99F1-D80AABA36FB2}"/>
              </a:ext>
            </a:extLst>
          </p:cNvPr>
          <p:cNvSpPr>
            <a:spLocks noGrp="1"/>
          </p:cNvSpPr>
          <p:nvPr>
            <p:ph type="body" idx="1"/>
          </p:nvPr>
        </p:nvSpPr>
        <p:spPr/>
        <p:txBody>
          <a:bodyPr>
            <a:normAutofit fontScale="85000" lnSpcReduction="10000"/>
          </a:bodyPr>
          <a:lstStyle/>
          <a:p>
            <a:r>
              <a:rPr lang="nb-NO" dirty="0"/>
              <a:t>Egenevalueringsskjema utarbeidet med nåværende datagrunnlag og drøfting med utøvere og trenere før rekrutteringslandslagssamling september 2018.</a:t>
            </a:r>
          </a:p>
          <a:p>
            <a:r>
              <a:rPr lang="nb-NO" dirty="0"/>
              <a:t>Vil forbedres kontinuerlig når mer data og erfaringsgrunnlag blir tilgjengelig over tid.</a:t>
            </a:r>
            <a:endParaRPr lang="en-US" dirty="0"/>
          </a:p>
        </p:txBody>
      </p:sp>
      <p:sp>
        <p:nvSpPr>
          <p:cNvPr id="4" name="Date Placeholder 3">
            <a:extLst>
              <a:ext uri="{FF2B5EF4-FFF2-40B4-BE49-F238E27FC236}">
                <a16:creationId xmlns:a16="http://schemas.microsoft.com/office/drawing/2014/main" id="{F91B2CF7-5E7E-4735-B324-497E9FF7164C}"/>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EAF87E12-612D-4A82-A3D6-B74E0BCAB842}"/>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217456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CFA942-31C3-414A-990D-1454A95C6025}"/>
              </a:ext>
            </a:extLst>
          </p:cNvPr>
          <p:cNvSpPr>
            <a:spLocks noGrp="1"/>
          </p:cNvSpPr>
          <p:nvPr>
            <p:ph type="title"/>
          </p:nvPr>
        </p:nvSpPr>
        <p:spPr/>
        <p:txBody>
          <a:bodyPr/>
          <a:lstStyle/>
          <a:p>
            <a:r>
              <a:rPr lang="nb-NO" dirty="0"/>
              <a:t>Tema</a:t>
            </a:r>
            <a:endParaRPr lang="en-US" dirty="0"/>
          </a:p>
        </p:txBody>
      </p:sp>
      <p:sp>
        <p:nvSpPr>
          <p:cNvPr id="3" name="Content Placeholder 2">
            <a:extLst>
              <a:ext uri="{FF2B5EF4-FFF2-40B4-BE49-F238E27FC236}">
                <a16:creationId xmlns:a16="http://schemas.microsoft.com/office/drawing/2014/main" id="{7AF320D0-3C82-4B33-ADE9-9ABD7D5E0E37}"/>
              </a:ext>
            </a:extLst>
          </p:cNvPr>
          <p:cNvSpPr>
            <a:spLocks noGrp="1"/>
          </p:cNvSpPr>
          <p:nvPr>
            <p:ph idx="1"/>
          </p:nvPr>
        </p:nvSpPr>
        <p:spPr/>
        <p:txBody>
          <a:bodyPr/>
          <a:lstStyle/>
          <a:p>
            <a:r>
              <a:rPr lang="nb-NO" dirty="0"/>
              <a:t>Arbeidskrav</a:t>
            </a:r>
          </a:p>
          <a:p>
            <a:pPr lvl="1"/>
            <a:r>
              <a:rPr lang="nb-NO" dirty="0"/>
              <a:t>Begrepet Arbeidskrav</a:t>
            </a:r>
          </a:p>
          <a:p>
            <a:pPr lvl="1"/>
            <a:r>
              <a:rPr lang="nb-NO" dirty="0"/>
              <a:t>Hvorfor er arbeidskrav relevant</a:t>
            </a:r>
          </a:p>
          <a:p>
            <a:pPr lvl="1"/>
            <a:r>
              <a:rPr lang="nb-NO" dirty="0"/>
              <a:t>Er arbeidskrav presise? Et eksempel fra diskos</a:t>
            </a:r>
          </a:p>
          <a:p>
            <a:r>
              <a:rPr lang="nb-NO" dirty="0"/>
              <a:t>Kapasitetsprofiler</a:t>
            </a:r>
          </a:p>
          <a:p>
            <a:pPr lvl="1"/>
            <a:r>
              <a:rPr lang="nb-NO" dirty="0"/>
              <a:t>Mal for utoverprofilering</a:t>
            </a:r>
          </a:p>
          <a:p>
            <a:pPr lvl="1"/>
            <a:r>
              <a:rPr lang="nb-NO" dirty="0"/>
              <a:t>Eksempler og diskusjon</a:t>
            </a:r>
          </a:p>
        </p:txBody>
      </p:sp>
      <p:sp>
        <p:nvSpPr>
          <p:cNvPr id="4" name="Date Placeholder 3">
            <a:extLst>
              <a:ext uri="{FF2B5EF4-FFF2-40B4-BE49-F238E27FC236}">
                <a16:creationId xmlns:a16="http://schemas.microsoft.com/office/drawing/2014/main" id="{BD975B7A-46A3-4EEB-ADCD-8704DACA6A2C}"/>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08EC57F2-ABA6-487A-A937-6F2EC44B12C9}"/>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540399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864FA170-4EC5-4DDE-9BB2-2C2AB14A36D0}"/>
              </a:ext>
            </a:extLst>
          </p:cNvPr>
          <p:cNvGraphicFramePr>
            <a:graphicFrameLocks/>
          </p:cNvGraphicFramePr>
          <p:nvPr>
            <p:extLst/>
          </p:nvPr>
        </p:nvGraphicFramePr>
        <p:xfrm>
          <a:off x="-2774107" y="655329"/>
          <a:ext cx="12477749" cy="59578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a:extLst>
              <a:ext uri="{FF2B5EF4-FFF2-40B4-BE49-F238E27FC236}">
                <a16:creationId xmlns:a16="http://schemas.microsoft.com/office/drawing/2014/main" id="{4919C5D4-4E1E-4B77-BBA4-5975994BE9ED}"/>
              </a:ext>
            </a:extLst>
          </p:cNvPr>
          <p:cNvGraphicFramePr>
            <a:graphicFrameLocks noGrp="1"/>
          </p:cNvGraphicFramePr>
          <p:nvPr>
            <p:extLst/>
          </p:nvPr>
        </p:nvGraphicFramePr>
        <p:xfrm>
          <a:off x="6924690" y="1301534"/>
          <a:ext cx="5011339" cy="289905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kule</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15kg</a:t>
                      </a:r>
                      <a:endParaRPr lang="en-US" sz="1200" dirty="0"/>
                    </a:p>
                  </a:txBody>
                  <a:tcPr/>
                </a:tc>
                <a:tc rowSpan="6">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15kg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15kg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10kg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1,3m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10cm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4" name="Rectangle 3">
            <a:extLst>
              <a:ext uri="{FF2B5EF4-FFF2-40B4-BE49-F238E27FC236}">
                <a16:creationId xmlns:a16="http://schemas.microsoft.com/office/drawing/2014/main" id="{7B05ABB7-1566-4035-8DA9-91F6423C65BE}"/>
              </a:ext>
            </a:extLst>
          </p:cNvPr>
          <p:cNvSpPr/>
          <p:nvPr/>
        </p:nvSpPr>
        <p:spPr>
          <a:xfrm>
            <a:off x="9226733" y="250039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B2EADDE-4EA5-4656-85EA-F27A6DCFAF23}"/>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6" name="TextBox 5">
            <a:extLst>
              <a:ext uri="{FF2B5EF4-FFF2-40B4-BE49-F238E27FC236}">
                <a16:creationId xmlns:a16="http://schemas.microsoft.com/office/drawing/2014/main" id="{068E747E-7A36-4E38-82D2-0AE741A1B079}"/>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8" name="Straight Connector 7">
            <a:extLst>
              <a:ext uri="{FF2B5EF4-FFF2-40B4-BE49-F238E27FC236}">
                <a16:creationId xmlns:a16="http://schemas.microsoft.com/office/drawing/2014/main" id="{DBC57DF7-824E-4D9B-BBB6-A646A794187C}"/>
              </a:ext>
            </a:extLst>
          </p:cNvPr>
          <p:cNvCxnSpPr>
            <a:cxnSpLocks/>
          </p:cNvCxnSpPr>
          <p:nvPr/>
        </p:nvCxnSpPr>
        <p:spPr>
          <a:xfrm>
            <a:off x="6401847" y="801223"/>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AF2852-D59D-42DC-B2B6-915FF9368E87}"/>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1EC62D-DFE1-4AC2-ACCC-658146A6225A}"/>
              </a:ext>
            </a:extLst>
          </p:cNvPr>
          <p:cNvSpPr txBox="1"/>
          <p:nvPr/>
        </p:nvSpPr>
        <p:spPr>
          <a:xfrm>
            <a:off x="3829935" y="76255"/>
            <a:ext cx="5187254" cy="584775"/>
          </a:xfrm>
          <a:prstGeom prst="rect">
            <a:avLst/>
          </a:prstGeom>
          <a:noFill/>
        </p:spPr>
        <p:txBody>
          <a:bodyPr wrap="none" rtlCol="0">
            <a:spAutoFit/>
          </a:bodyPr>
          <a:lstStyle/>
          <a:p>
            <a:r>
              <a:rPr lang="nb-NO" sz="3200" dirty="0"/>
              <a:t>Egenevaluering – Kule - Jenter</a:t>
            </a:r>
            <a:endParaRPr lang="en-US" sz="3200" dirty="0"/>
          </a:p>
        </p:txBody>
      </p:sp>
      <p:sp>
        <p:nvSpPr>
          <p:cNvPr id="11" name="TextBox 10">
            <a:extLst>
              <a:ext uri="{FF2B5EF4-FFF2-40B4-BE49-F238E27FC236}">
                <a16:creationId xmlns:a16="http://schemas.microsoft.com/office/drawing/2014/main" id="{44045370-0FF6-41BA-8D71-2F49A5451470}"/>
              </a:ext>
            </a:extLst>
          </p:cNvPr>
          <p:cNvSpPr txBox="1"/>
          <p:nvPr/>
        </p:nvSpPr>
        <p:spPr>
          <a:xfrm>
            <a:off x="3377044" y="3236634"/>
            <a:ext cx="316112" cy="246221"/>
          </a:xfrm>
          <a:prstGeom prst="rect">
            <a:avLst/>
          </a:prstGeom>
          <a:noFill/>
        </p:spPr>
        <p:txBody>
          <a:bodyPr wrap="none" rtlCol="0">
            <a:spAutoFit/>
          </a:bodyPr>
          <a:lstStyle/>
          <a:p>
            <a:r>
              <a:rPr lang="nb-NO" sz="1000" dirty="0"/>
              <a:t>13</a:t>
            </a:r>
            <a:endParaRPr lang="en-US" sz="1000" dirty="0"/>
          </a:p>
        </p:txBody>
      </p:sp>
      <p:sp>
        <p:nvSpPr>
          <p:cNvPr id="12" name="TextBox 11">
            <a:extLst>
              <a:ext uri="{FF2B5EF4-FFF2-40B4-BE49-F238E27FC236}">
                <a16:creationId xmlns:a16="http://schemas.microsoft.com/office/drawing/2014/main" id="{5E4F6FF7-DBE9-41EC-A4E7-B35F82427325}"/>
              </a:ext>
            </a:extLst>
          </p:cNvPr>
          <p:cNvSpPr txBox="1"/>
          <p:nvPr/>
        </p:nvSpPr>
        <p:spPr>
          <a:xfrm>
            <a:off x="3393246" y="2896487"/>
            <a:ext cx="413896" cy="246221"/>
          </a:xfrm>
          <a:prstGeom prst="rect">
            <a:avLst/>
          </a:prstGeom>
          <a:noFill/>
        </p:spPr>
        <p:txBody>
          <a:bodyPr wrap="none" rtlCol="0">
            <a:spAutoFit/>
          </a:bodyPr>
          <a:lstStyle/>
          <a:p>
            <a:r>
              <a:rPr lang="nb-NO" sz="1000" dirty="0"/>
              <a:t>13,5</a:t>
            </a:r>
            <a:endParaRPr lang="en-US" sz="1000" dirty="0"/>
          </a:p>
        </p:txBody>
      </p:sp>
      <p:sp>
        <p:nvSpPr>
          <p:cNvPr id="13" name="TextBox 12">
            <a:extLst>
              <a:ext uri="{FF2B5EF4-FFF2-40B4-BE49-F238E27FC236}">
                <a16:creationId xmlns:a16="http://schemas.microsoft.com/office/drawing/2014/main" id="{A8942A6F-3B94-4367-8D6C-CA658A1B7437}"/>
              </a:ext>
            </a:extLst>
          </p:cNvPr>
          <p:cNvSpPr txBox="1"/>
          <p:nvPr/>
        </p:nvSpPr>
        <p:spPr>
          <a:xfrm>
            <a:off x="3381742" y="2514647"/>
            <a:ext cx="316112" cy="246221"/>
          </a:xfrm>
          <a:prstGeom prst="rect">
            <a:avLst/>
          </a:prstGeom>
          <a:noFill/>
        </p:spPr>
        <p:txBody>
          <a:bodyPr wrap="none" rtlCol="0">
            <a:spAutoFit/>
          </a:bodyPr>
          <a:lstStyle/>
          <a:p>
            <a:r>
              <a:rPr lang="nb-NO" sz="1000" dirty="0"/>
              <a:t>14</a:t>
            </a:r>
            <a:endParaRPr lang="en-US" sz="1000" dirty="0"/>
          </a:p>
        </p:txBody>
      </p:sp>
      <p:sp>
        <p:nvSpPr>
          <p:cNvPr id="14" name="TextBox 13">
            <a:extLst>
              <a:ext uri="{FF2B5EF4-FFF2-40B4-BE49-F238E27FC236}">
                <a16:creationId xmlns:a16="http://schemas.microsoft.com/office/drawing/2014/main" id="{90EFDE30-31C3-4C99-9B4F-22F1893C9270}"/>
              </a:ext>
            </a:extLst>
          </p:cNvPr>
          <p:cNvSpPr txBox="1"/>
          <p:nvPr/>
        </p:nvSpPr>
        <p:spPr>
          <a:xfrm>
            <a:off x="3393246" y="2149987"/>
            <a:ext cx="413896" cy="246221"/>
          </a:xfrm>
          <a:prstGeom prst="rect">
            <a:avLst/>
          </a:prstGeom>
          <a:noFill/>
        </p:spPr>
        <p:txBody>
          <a:bodyPr wrap="none" rtlCol="0">
            <a:spAutoFit/>
          </a:bodyPr>
          <a:lstStyle/>
          <a:p>
            <a:r>
              <a:rPr lang="nb-NO" sz="1000" dirty="0"/>
              <a:t>14,5</a:t>
            </a:r>
            <a:endParaRPr lang="en-US" sz="1000" dirty="0"/>
          </a:p>
        </p:txBody>
      </p:sp>
      <p:sp>
        <p:nvSpPr>
          <p:cNvPr id="15" name="TextBox 14">
            <a:extLst>
              <a:ext uri="{FF2B5EF4-FFF2-40B4-BE49-F238E27FC236}">
                <a16:creationId xmlns:a16="http://schemas.microsoft.com/office/drawing/2014/main" id="{054C74E0-22C0-4131-A002-A3A58280EC33}"/>
              </a:ext>
            </a:extLst>
          </p:cNvPr>
          <p:cNvSpPr txBox="1"/>
          <p:nvPr/>
        </p:nvSpPr>
        <p:spPr>
          <a:xfrm>
            <a:off x="3396704" y="1798701"/>
            <a:ext cx="316112" cy="246221"/>
          </a:xfrm>
          <a:prstGeom prst="rect">
            <a:avLst/>
          </a:prstGeom>
          <a:noFill/>
        </p:spPr>
        <p:txBody>
          <a:bodyPr wrap="none" rtlCol="0">
            <a:spAutoFit/>
          </a:bodyPr>
          <a:lstStyle/>
          <a:p>
            <a:r>
              <a:rPr lang="nb-NO" sz="1000" dirty="0"/>
              <a:t>15</a:t>
            </a:r>
            <a:endParaRPr lang="en-US" sz="1000" dirty="0"/>
          </a:p>
        </p:txBody>
      </p:sp>
      <p:sp>
        <p:nvSpPr>
          <p:cNvPr id="16" name="TextBox 15">
            <a:extLst>
              <a:ext uri="{FF2B5EF4-FFF2-40B4-BE49-F238E27FC236}">
                <a16:creationId xmlns:a16="http://schemas.microsoft.com/office/drawing/2014/main" id="{3659450C-74AC-4EF9-8182-BD49FD527149}"/>
              </a:ext>
            </a:extLst>
          </p:cNvPr>
          <p:cNvSpPr txBox="1"/>
          <p:nvPr/>
        </p:nvSpPr>
        <p:spPr>
          <a:xfrm>
            <a:off x="3385556" y="1389784"/>
            <a:ext cx="413896" cy="246221"/>
          </a:xfrm>
          <a:prstGeom prst="rect">
            <a:avLst/>
          </a:prstGeom>
          <a:noFill/>
        </p:spPr>
        <p:txBody>
          <a:bodyPr wrap="none" rtlCol="0">
            <a:spAutoFit/>
          </a:bodyPr>
          <a:lstStyle/>
          <a:p>
            <a:r>
              <a:rPr lang="nb-NO" sz="1000" dirty="0"/>
              <a:t>15,5</a:t>
            </a:r>
            <a:endParaRPr lang="en-US" sz="1000" dirty="0"/>
          </a:p>
        </p:txBody>
      </p:sp>
      <p:sp>
        <p:nvSpPr>
          <p:cNvPr id="17" name="TextBox 16">
            <a:extLst>
              <a:ext uri="{FF2B5EF4-FFF2-40B4-BE49-F238E27FC236}">
                <a16:creationId xmlns:a16="http://schemas.microsoft.com/office/drawing/2014/main" id="{A8066E31-A0A5-4CF5-A962-BC91B1CC6EEE}"/>
              </a:ext>
            </a:extLst>
          </p:cNvPr>
          <p:cNvSpPr txBox="1"/>
          <p:nvPr/>
        </p:nvSpPr>
        <p:spPr>
          <a:xfrm>
            <a:off x="3436788" y="1097019"/>
            <a:ext cx="316112" cy="246221"/>
          </a:xfrm>
          <a:prstGeom prst="rect">
            <a:avLst/>
          </a:prstGeom>
          <a:noFill/>
        </p:spPr>
        <p:txBody>
          <a:bodyPr wrap="none" rtlCol="0">
            <a:spAutoFit/>
          </a:bodyPr>
          <a:lstStyle/>
          <a:p>
            <a:r>
              <a:rPr lang="nb-NO" sz="1000" dirty="0"/>
              <a:t>16</a:t>
            </a:r>
            <a:endParaRPr lang="en-US" sz="1000" dirty="0"/>
          </a:p>
        </p:txBody>
      </p:sp>
      <p:sp>
        <p:nvSpPr>
          <p:cNvPr id="19" name="TextBox 18">
            <a:extLst>
              <a:ext uri="{FF2B5EF4-FFF2-40B4-BE49-F238E27FC236}">
                <a16:creationId xmlns:a16="http://schemas.microsoft.com/office/drawing/2014/main" id="{8CE7EEA6-4D59-4751-BBC6-5EBDEEB3E208}"/>
              </a:ext>
            </a:extLst>
          </p:cNvPr>
          <p:cNvSpPr txBox="1"/>
          <p:nvPr/>
        </p:nvSpPr>
        <p:spPr>
          <a:xfrm>
            <a:off x="3651437" y="3397754"/>
            <a:ext cx="316112" cy="246221"/>
          </a:xfrm>
          <a:prstGeom prst="rect">
            <a:avLst/>
          </a:prstGeom>
          <a:noFill/>
        </p:spPr>
        <p:txBody>
          <a:bodyPr wrap="none" rtlCol="0">
            <a:spAutoFit/>
          </a:bodyPr>
          <a:lstStyle/>
          <a:p>
            <a:r>
              <a:rPr lang="nb-NO" sz="1000" dirty="0"/>
              <a:t>50</a:t>
            </a:r>
            <a:endParaRPr lang="en-US" sz="1000" dirty="0"/>
          </a:p>
        </p:txBody>
      </p:sp>
      <p:sp>
        <p:nvSpPr>
          <p:cNvPr id="20" name="TextBox 19">
            <a:extLst>
              <a:ext uri="{FF2B5EF4-FFF2-40B4-BE49-F238E27FC236}">
                <a16:creationId xmlns:a16="http://schemas.microsoft.com/office/drawing/2014/main" id="{123A7200-49FC-4317-BD7E-42C215E2B8CA}"/>
              </a:ext>
            </a:extLst>
          </p:cNvPr>
          <p:cNvSpPr txBox="1"/>
          <p:nvPr/>
        </p:nvSpPr>
        <p:spPr>
          <a:xfrm>
            <a:off x="3911763" y="3156044"/>
            <a:ext cx="316112" cy="246221"/>
          </a:xfrm>
          <a:prstGeom prst="rect">
            <a:avLst/>
          </a:prstGeom>
          <a:noFill/>
        </p:spPr>
        <p:txBody>
          <a:bodyPr wrap="none" rtlCol="0">
            <a:spAutoFit/>
          </a:bodyPr>
          <a:lstStyle/>
          <a:p>
            <a:r>
              <a:rPr lang="nb-NO" sz="1000" dirty="0"/>
              <a:t>55</a:t>
            </a:r>
            <a:endParaRPr lang="en-US" sz="1000" dirty="0"/>
          </a:p>
        </p:txBody>
      </p:sp>
      <p:sp>
        <p:nvSpPr>
          <p:cNvPr id="21" name="TextBox 20">
            <a:extLst>
              <a:ext uri="{FF2B5EF4-FFF2-40B4-BE49-F238E27FC236}">
                <a16:creationId xmlns:a16="http://schemas.microsoft.com/office/drawing/2014/main" id="{FC0DFB03-0E04-4B1F-894E-51A3233ED4CD}"/>
              </a:ext>
            </a:extLst>
          </p:cNvPr>
          <p:cNvSpPr txBox="1"/>
          <p:nvPr/>
        </p:nvSpPr>
        <p:spPr>
          <a:xfrm>
            <a:off x="4176651" y="2908555"/>
            <a:ext cx="316112" cy="246221"/>
          </a:xfrm>
          <a:prstGeom prst="rect">
            <a:avLst/>
          </a:prstGeom>
          <a:noFill/>
        </p:spPr>
        <p:txBody>
          <a:bodyPr wrap="none" rtlCol="0">
            <a:spAutoFit/>
          </a:bodyPr>
          <a:lstStyle/>
          <a:p>
            <a:r>
              <a:rPr lang="nb-NO" sz="1000" dirty="0"/>
              <a:t>62</a:t>
            </a:r>
            <a:endParaRPr lang="en-US" sz="1000" dirty="0"/>
          </a:p>
        </p:txBody>
      </p:sp>
      <p:sp>
        <p:nvSpPr>
          <p:cNvPr id="22" name="TextBox 21">
            <a:extLst>
              <a:ext uri="{FF2B5EF4-FFF2-40B4-BE49-F238E27FC236}">
                <a16:creationId xmlns:a16="http://schemas.microsoft.com/office/drawing/2014/main" id="{9247E6EC-86BA-4EAE-BB59-DDE927FDAB29}"/>
              </a:ext>
            </a:extLst>
          </p:cNvPr>
          <p:cNvSpPr txBox="1"/>
          <p:nvPr/>
        </p:nvSpPr>
        <p:spPr>
          <a:xfrm>
            <a:off x="4487228" y="2698370"/>
            <a:ext cx="316112" cy="246221"/>
          </a:xfrm>
          <a:prstGeom prst="rect">
            <a:avLst/>
          </a:prstGeom>
          <a:noFill/>
        </p:spPr>
        <p:txBody>
          <a:bodyPr wrap="none" rtlCol="0">
            <a:spAutoFit/>
          </a:bodyPr>
          <a:lstStyle/>
          <a:p>
            <a:r>
              <a:rPr lang="nb-NO" sz="1000" dirty="0"/>
              <a:t>70</a:t>
            </a:r>
            <a:endParaRPr lang="en-US" sz="1000" dirty="0"/>
          </a:p>
        </p:txBody>
      </p:sp>
      <p:sp>
        <p:nvSpPr>
          <p:cNvPr id="23" name="TextBox 22">
            <a:extLst>
              <a:ext uri="{FF2B5EF4-FFF2-40B4-BE49-F238E27FC236}">
                <a16:creationId xmlns:a16="http://schemas.microsoft.com/office/drawing/2014/main" id="{3E7ED7DD-C88C-406B-A995-3C69E22A57A0}"/>
              </a:ext>
            </a:extLst>
          </p:cNvPr>
          <p:cNvSpPr txBox="1"/>
          <p:nvPr/>
        </p:nvSpPr>
        <p:spPr>
          <a:xfrm>
            <a:off x="4747696" y="2462959"/>
            <a:ext cx="316112" cy="246221"/>
          </a:xfrm>
          <a:prstGeom prst="rect">
            <a:avLst/>
          </a:prstGeom>
          <a:noFill/>
        </p:spPr>
        <p:txBody>
          <a:bodyPr wrap="none" rtlCol="0">
            <a:spAutoFit/>
          </a:bodyPr>
          <a:lstStyle/>
          <a:p>
            <a:r>
              <a:rPr lang="nb-NO" sz="1000" dirty="0"/>
              <a:t>80</a:t>
            </a:r>
            <a:endParaRPr lang="en-US" sz="1000" dirty="0"/>
          </a:p>
        </p:txBody>
      </p:sp>
      <p:sp>
        <p:nvSpPr>
          <p:cNvPr id="24" name="TextBox 23">
            <a:extLst>
              <a:ext uri="{FF2B5EF4-FFF2-40B4-BE49-F238E27FC236}">
                <a16:creationId xmlns:a16="http://schemas.microsoft.com/office/drawing/2014/main" id="{F2A86039-3B3C-47B5-8674-C0210AF18F05}"/>
              </a:ext>
            </a:extLst>
          </p:cNvPr>
          <p:cNvSpPr txBox="1"/>
          <p:nvPr/>
        </p:nvSpPr>
        <p:spPr>
          <a:xfrm>
            <a:off x="5032963" y="2198166"/>
            <a:ext cx="316112" cy="246221"/>
          </a:xfrm>
          <a:prstGeom prst="rect">
            <a:avLst/>
          </a:prstGeom>
          <a:noFill/>
        </p:spPr>
        <p:txBody>
          <a:bodyPr wrap="none" rtlCol="0">
            <a:spAutoFit/>
          </a:bodyPr>
          <a:lstStyle/>
          <a:p>
            <a:r>
              <a:rPr lang="nb-NO" sz="1000" dirty="0"/>
              <a:t>90</a:t>
            </a:r>
            <a:endParaRPr lang="en-US" sz="1000" dirty="0"/>
          </a:p>
        </p:txBody>
      </p:sp>
      <p:sp>
        <p:nvSpPr>
          <p:cNvPr id="25" name="TextBox 24">
            <a:extLst>
              <a:ext uri="{FF2B5EF4-FFF2-40B4-BE49-F238E27FC236}">
                <a16:creationId xmlns:a16="http://schemas.microsoft.com/office/drawing/2014/main" id="{A4A5B0C5-DFCB-4BAC-AA39-46F13CB2BEB8}"/>
              </a:ext>
            </a:extLst>
          </p:cNvPr>
          <p:cNvSpPr txBox="1"/>
          <p:nvPr/>
        </p:nvSpPr>
        <p:spPr>
          <a:xfrm>
            <a:off x="5256459" y="1959707"/>
            <a:ext cx="381836" cy="246221"/>
          </a:xfrm>
          <a:prstGeom prst="rect">
            <a:avLst/>
          </a:prstGeom>
          <a:noFill/>
        </p:spPr>
        <p:txBody>
          <a:bodyPr wrap="none" rtlCol="0">
            <a:spAutoFit/>
          </a:bodyPr>
          <a:lstStyle/>
          <a:p>
            <a:r>
              <a:rPr lang="nb-NO" sz="1000" dirty="0"/>
              <a:t>100</a:t>
            </a:r>
            <a:endParaRPr lang="en-US" sz="1000" dirty="0"/>
          </a:p>
        </p:txBody>
      </p:sp>
      <p:sp>
        <p:nvSpPr>
          <p:cNvPr id="27" name="TextBox 26">
            <a:extLst>
              <a:ext uri="{FF2B5EF4-FFF2-40B4-BE49-F238E27FC236}">
                <a16:creationId xmlns:a16="http://schemas.microsoft.com/office/drawing/2014/main" id="{05778209-4CD3-4341-8834-C346E1EE1F89}"/>
              </a:ext>
            </a:extLst>
          </p:cNvPr>
          <p:cNvSpPr txBox="1"/>
          <p:nvPr/>
        </p:nvSpPr>
        <p:spPr>
          <a:xfrm>
            <a:off x="3764619" y="3690190"/>
            <a:ext cx="316112" cy="246221"/>
          </a:xfrm>
          <a:prstGeom prst="rect">
            <a:avLst/>
          </a:prstGeom>
          <a:noFill/>
        </p:spPr>
        <p:txBody>
          <a:bodyPr wrap="none" rtlCol="0">
            <a:spAutoFit/>
          </a:bodyPr>
          <a:lstStyle/>
          <a:p>
            <a:r>
              <a:rPr lang="nb-NO" sz="1000" dirty="0"/>
              <a:t>50</a:t>
            </a:r>
            <a:endParaRPr lang="en-US" sz="1000" dirty="0"/>
          </a:p>
        </p:txBody>
      </p:sp>
      <p:sp>
        <p:nvSpPr>
          <p:cNvPr id="28" name="TextBox 27">
            <a:extLst>
              <a:ext uri="{FF2B5EF4-FFF2-40B4-BE49-F238E27FC236}">
                <a16:creationId xmlns:a16="http://schemas.microsoft.com/office/drawing/2014/main" id="{02E2E684-04BC-4A8E-B767-E3A857AD9FD5}"/>
              </a:ext>
            </a:extLst>
          </p:cNvPr>
          <p:cNvSpPr txBox="1"/>
          <p:nvPr/>
        </p:nvSpPr>
        <p:spPr>
          <a:xfrm>
            <a:off x="4080049" y="3781708"/>
            <a:ext cx="316112" cy="246221"/>
          </a:xfrm>
          <a:prstGeom prst="rect">
            <a:avLst/>
          </a:prstGeom>
          <a:noFill/>
        </p:spPr>
        <p:txBody>
          <a:bodyPr wrap="none" rtlCol="0">
            <a:spAutoFit/>
          </a:bodyPr>
          <a:lstStyle/>
          <a:p>
            <a:r>
              <a:rPr lang="nb-NO" sz="1000" dirty="0"/>
              <a:t>60</a:t>
            </a:r>
            <a:endParaRPr lang="en-US" sz="1000" dirty="0"/>
          </a:p>
        </p:txBody>
      </p:sp>
      <p:sp>
        <p:nvSpPr>
          <p:cNvPr id="29" name="TextBox 28">
            <a:extLst>
              <a:ext uri="{FF2B5EF4-FFF2-40B4-BE49-F238E27FC236}">
                <a16:creationId xmlns:a16="http://schemas.microsoft.com/office/drawing/2014/main" id="{B5368898-335D-47B1-AA47-F74AD8EFE461}"/>
              </a:ext>
            </a:extLst>
          </p:cNvPr>
          <p:cNvSpPr txBox="1"/>
          <p:nvPr/>
        </p:nvSpPr>
        <p:spPr>
          <a:xfrm>
            <a:off x="4457038" y="3850469"/>
            <a:ext cx="316112" cy="246221"/>
          </a:xfrm>
          <a:prstGeom prst="rect">
            <a:avLst/>
          </a:prstGeom>
          <a:noFill/>
        </p:spPr>
        <p:txBody>
          <a:bodyPr wrap="none" rtlCol="0">
            <a:spAutoFit/>
          </a:bodyPr>
          <a:lstStyle/>
          <a:p>
            <a:r>
              <a:rPr lang="nb-NO" sz="1000" dirty="0"/>
              <a:t>70</a:t>
            </a:r>
            <a:endParaRPr lang="en-US" sz="1000" dirty="0"/>
          </a:p>
        </p:txBody>
      </p:sp>
      <p:sp>
        <p:nvSpPr>
          <p:cNvPr id="30" name="TextBox 29">
            <a:extLst>
              <a:ext uri="{FF2B5EF4-FFF2-40B4-BE49-F238E27FC236}">
                <a16:creationId xmlns:a16="http://schemas.microsoft.com/office/drawing/2014/main" id="{18DFD2CD-B746-44EB-9B61-3C8C23455080}"/>
              </a:ext>
            </a:extLst>
          </p:cNvPr>
          <p:cNvSpPr txBox="1"/>
          <p:nvPr/>
        </p:nvSpPr>
        <p:spPr>
          <a:xfrm>
            <a:off x="4803174" y="3931234"/>
            <a:ext cx="316112" cy="246221"/>
          </a:xfrm>
          <a:prstGeom prst="rect">
            <a:avLst/>
          </a:prstGeom>
          <a:noFill/>
        </p:spPr>
        <p:txBody>
          <a:bodyPr wrap="none" rtlCol="0">
            <a:spAutoFit/>
          </a:bodyPr>
          <a:lstStyle/>
          <a:p>
            <a:r>
              <a:rPr lang="nb-NO" sz="1000" dirty="0"/>
              <a:t>80</a:t>
            </a:r>
            <a:endParaRPr lang="en-US" sz="1000" dirty="0"/>
          </a:p>
        </p:txBody>
      </p:sp>
      <p:sp>
        <p:nvSpPr>
          <p:cNvPr id="31" name="TextBox 30">
            <a:extLst>
              <a:ext uri="{FF2B5EF4-FFF2-40B4-BE49-F238E27FC236}">
                <a16:creationId xmlns:a16="http://schemas.microsoft.com/office/drawing/2014/main" id="{66EDA1D7-526D-47BF-8680-9EDD59F0A03E}"/>
              </a:ext>
            </a:extLst>
          </p:cNvPr>
          <p:cNvSpPr txBox="1"/>
          <p:nvPr/>
        </p:nvSpPr>
        <p:spPr>
          <a:xfrm>
            <a:off x="5160590" y="4011070"/>
            <a:ext cx="316112" cy="246221"/>
          </a:xfrm>
          <a:prstGeom prst="rect">
            <a:avLst/>
          </a:prstGeom>
          <a:noFill/>
        </p:spPr>
        <p:txBody>
          <a:bodyPr wrap="none" rtlCol="0">
            <a:spAutoFit/>
          </a:bodyPr>
          <a:lstStyle/>
          <a:p>
            <a:r>
              <a:rPr lang="nb-NO" sz="1000" dirty="0"/>
              <a:t>90</a:t>
            </a:r>
            <a:endParaRPr lang="en-US" sz="1000" dirty="0"/>
          </a:p>
        </p:txBody>
      </p:sp>
      <p:sp>
        <p:nvSpPr>
          <p:cNvPr id="32" name="TextBox 31">
            <a:extLst>
              <a:ext uri="{FF2B5EF4-FFF2-40B4-BE49-F238E27FC236}">
                <a16:creationId xmlns:a16="http://schemas.microsoft.com/office/drawing/2014/main" id="{3F8B4C63-BF57-4785-9DFD-12918C58DF46}"/>
              </a:ext>
            </a:extLst>
          </p:cNvPr>
          <p:cNvSpPr txBox="1"/>
          <p:nvPr/>
        </p:nvSpPr>
        <p:spPr>
          <a:xfrm>
            <a:off x="5534254" y="4087025"/>
            <a:ext cx="381836" cy="246221"/>
          </a:xfrm>
          <a:prstGeom prst="rect">
            <a:avLst/>
          </a:prstGeom>
          <a:noFill/>
        </p:spPr>
        <p:txBody>
          <a:bodyPr wrap="none" rtlCol="0">
            <a:spAutoFit/>
          </a:bodyPr>
          <a:lstStyle/>
          <a:p>
            <a:r>
              <a:rPr lang="nb-NO" sz="1000" dirty="0"/>
              <a:t>100</a:t>
            </a:r>
            <a:endParaRPr lang="en-US" sz="1000" dirty="0"/>
          </a:p>
        </p:txBody>
      </p:sp>
      <p:sp>
        <p:nvSpPr>
          <p:cNvPr id="33" name="TextBox 32">
            <a:extLst>
              <a:ext uri="{FF2B5EF4-FFF2-40B4-BE49-F238E27FC236}">
                <a16:creationId xmlns:a16="http://schemas.microsoft.com/office/drawing/2014/main" id="{8D618865-FCD5-49E3-8CB5-604AD78C421C}"/>
              </a:ext>
            </a:extLst>
          </p:cNvPr>
          <p:cNvSpPr txBox="1"/>
          <p:nvPr/>
        </p:nvSpPr>
        <p:spPr>
          <a:xfrm>
            <a:off x="5859136" y="4117167"/>
            <a:ext cx="381836" cy="246221"/>
          </a:xfrm>
          <a:prstGeom prst="rect">
            <a:avLst/>
          </a:prstGeom>
          <a:noFill/>
        </p:spPr>
        <p:txBody>
          <a:bodyPr wrap="square" rtlCol="0">
            <a:spAutoFit/>
          </a:bodyPr>
          <a:lstStyle/>
          <a:p>
            <a:r>
              <a:rPr lang="nb-NO" sz="1000" dirty="0"/>
              <a:t>110</a:t>
            </a:r>
            <a:endParaRPr lang="en-US" sz="1000" dirty="0"/>
          </a:p>
        </p:txBody>
      </p:sp>
      <p:sp>
        <p:nvSpPr>
          <p:cNvPr id="35" name="TextBox 34">
            <a:extLst>
              <a:ext uri="{FF2B5EF4-FFF2-40B4-BE49-F238E27FC236}">
                <a16:creationId xmlns:a16="http://schemas.microsoft.com/office/drawing/2014/main" id="{5B43FABE-E27A-44F4-91C7-ACDD903935ED}"/>
              </a:ext>
            </a:extLst>
          </p:cNvPr>
          <p:cNvSpPr txBox="1"/>
          <p:nvPr/>
        </p:nvSpPr>
        <p:spPr>
          <a:xfrm>
            <a:off x="3590605" y="4039682"/>
            <a:ext cx="316112" cy="246221"/>
          </a:xfrm>
          <a:prstGeom prst="rect">
            <a:avLst/>
          </a:prstGeom>
          <a:noFill/>
        </p:spPr>
        <p:txBody>
          <a:bodyPr wrap="none" rtlCol="0">
            <a:spAutoFit/>
          </a:bodyPr>
          <a:lstStyle/>
          <a:p>
            <a:r>
              <a:rPr lang="nb-NO" sz="1000" dirty="0"/>
              <a:t>40</a:t>
            </a:r>
            <a:endParaRPr lang="en-US" sz="1000" dirty="0"/>
          </a:p>
        </p:txBody>
      </p:sp>
      <p:sp>
        <p:nvSpPr>
          <p:cNvPr id="36" name="TextBox 35">
            <a:extLst>
              <a:ext uri="{FF2B5EF4-FFF2-40B4-BE49-F238E27FC236}">
                <a16:creationId xmlns:a16="http://schemas.microsoft.com/office/drawing/2014/main" id="{6B6F0C55-98D8-4523-918C-78628B412825}"/>
              </a:ext>
            </a:extLst>
          </p:cNvPr>
          <p:cNvSpPr txBox="1"/>
          <p:nvPr/>
        </p:nvSpPr>
        <p:spPr>
          <a:xfrm>
            <a:off x="3757752" y="4326827"/>
            <a:ext cx="316112" cy="246221"/>
          </a:xfrm>
          <a:prstGeom prst="rect">
            <a:avLst/>
          </a:prstGeom>
          <a:noFill/>
        </p:spPr>
        <p:txBody>
          <a:bodyPr wrap="none" rtlCol="0">
            <a:spAutoFit/>
          </a:bodyPr>
          <a:lstStyle/>
          <a:p>
            <a:r>
              <a:rPr lang="nb-NO" sz="1000" dirty="0"/>
              <a:t>45</a:t>
            </a:r>
            <a:endParaRPr lang="en-US" sz="1000" dirty="0"/>
          </a:p>
        </p:txBody>
      </p:sp>
      <p:sp>
        <p:nvSpPr>
          <p:cNvPr id="37" name="TextBox 36">
            <a:extLst>
              <a:ext uri="{FF2B5EF4-FFF2-40B4-BE49-F238E27FC236}">
                <a16:creationId xmlns:a16="http://schemas.microsoft.com/office/drawing/2014/main" id="{EFB0E0DE-6A0A-4BB4-AEF5-467E7FEDF338}"/>
              </a:ext>
            </a:extLst>
          </p:cNvPr>
          <p:cNvSpPr txBox="1"/>
          <p:nvPr/>
        </p:nvSpPr>
        <p:spPr>
          <a:xfrm>
            <a:off x="3921993" y="4670382"/>
            <a:ext cx="316112" cy="246221"/>
          </a:xfrm>
          <a:prstGeom prst="rect">
            <a:avLst/>
          </a:prstGeom>
          <a:noFill/>
        </p:spPr>
        <p:txBody>
          <a:bodyPr wrap="none" rtlCol="0">
            <a:spAutoFit/>
          </a:bodyPr>
          <a:lstStyle/>
          <a:p>
            <a:r>
              <a:rPr lang="nb-NO" sz="1000" dirty="0"/>
              <a:t>50</a:t>
            </a:r>
            <a:endParaRPr lang="en-US" sz="1000" dirty="0"/>
          </a:p>
        </p:txBody>
      </p:sp>
      <p:sp>
        <p:nvSpPr>
          <p:cNvPr id="38" name="TextBox 37">
            <a:extLst>
              <a:ext uri="{FF2B5EF4-FFF2-40B4-BE49-F238E27FC236}">
                <a16:creationId xmlns:a16="http://schemas.microsoft.com/office/drawing/2014/main" id="{15C745A1-01B1-4854-80F1-937B13BD723D}"/>
              </a:ext>
            </a:extLst>
          </p:cNvPr>
          <p:cNvSpPr txBox="1"/>
          <p:nvPr/>
        </p:nvSpPr>
        <p:spPr>
          <a:xfrm>
            <a:off x="4067069" y="4999454"/>
            <a:ext cx="316112" cy="246221"/>
          </a:xfrm>
          <a:prstGeom prst="rect">
            <a:avLst/>
          </a:prstGeom>
          <a:noFill/>
        </p:spPr>
        <p:txBody>
          <a:bodyPr wrap="none" rtlCol="0">
            <a:spAutoFit/>
          </a:bodyPr>
          <a:lstStyle/>
          <a:p>
            <a:r>
              <a:rPr lang="nb-NO" sz="1000" dirty="0"/>
              <a:t>60</a:t>
            </a:r>
            <a:endParaRPr lang="en-US" sz="1000" dirty="0"/>
          </a:p>
        </p:txBody>
      </p:sp>
      <p:sp>
        <p:nvSpPr>
          <p:cNvPr id="39" name="TextBox 38">
            <a:extLst>
              <a:ext uri="{FF2B5EF4-FFF2-40B4-BE49-F238E27FC236}">
                <a16:creationId xmlns:a16="http://schemas.microsoft.com/office/drawing/2014/main" id="{5BF65A7D-7082-4E03-A68C-917EDC61421A}"/>
              </a:ext>
            </a:extLst>
          </p:cNvPr>
          <p:cNvSpPr txBox="1"/>
          <p:nvPr/>
        </p:nvSpPr>
        <p:spPr>
          <a:xfrm>
            <a:off x="4238105" y="5328876"/>
            <a:ext cx="316112" cy="246221"/>
          </a:xfrm>
          <a:prstGeom prst="rect">
            <a:avLst/>
          </a:prstGeom>
          <a:noFill/>
        </p:spPr>
        <p:txBody>
          <a:bodyPr wrap="none" rtlCol="0">
            <a:spAutoFit/>
          </a:bodyPr>
          <a:lstStyle/>
          <a:p>
            <a:r>
              <a:rPr lang="nb-NO" sz="1000" dirty="0"/>
              <a:t>67</a:t>
            </a:r>
            <a:endParaRPr lang="en-US" sz="1000" dirty="0"/>
          </a:p>
        </p:txBody>
      </p:sp>
      <p:sp>
        <p:nvSpPr>
          <p:cNvPr id="40" name="TextBox 39">
            <a:extLst>
              <a:ext uri="{FF2B5EF4-FFF2-40B4-BE49-F238E27FC236}">
                <a16:creationId xmlns:a16="http://schemas.microsoft.com/office/drawing/2014/main" id="{688DEB36-6F9E-423E-8F8E-E674F6EFD717}"/>
              </a:ext>
            </a:extLst>
          </p:cNvPr>
          <p:cNvSpPr txBox="1"/>
          <p:nvPr/>
        </p:nvSpPr>
        <p:spPr>
          <a:xfrm>
            <a:off x="4389181" y="5652613"/>
            <a:ext cx="316112" cy="246221"/>
          </a:xfrm>
          <a:prstGeom prst="rect">
            <a:avLst/>
          </a:prstGeom>
          <a:noFill/>
        </p:spPr>
        <p:txBody>
          <a:bodyPr wrap="none" rtlCol="0">
            <a:spAutoFit/>
          </a:bodyPr>
          <a:lstStyle/>
          <a:p>
            <a:r>
              <a:rPr lang="nb-NO" sz="1000" dirty="0"/>
              <a:t>75</a:t>
            </a:r>
            <a:endParaRPr lang="en-US" sz="1000" dirty="0"/>
          </a:p>
        </p:txBody>
      </p:sp>
      <p:sp>
        <p:nvSpPr>
          <p:cNvPr id="42" name="TextBox 41">
            <a:extLst>
              <a:ext uri="{FF2B5EF4-FFF2-40B4-BE49-F238E27FC236}">
                <a16:creationId xmlns:a16="http://schemas.microsoft.com/office/drawing/2014/main" id="{46A5F3FE-105C-44DA-9ED6-575DD02C0CB6}"/>
              </a:ext>
            </a:extLst>
          </p:cNvPr>
          <p:cNvSpPr txBox="1"/>
          <p:nvPr/>
        </p:nvSpPr>
        <p:spPr>
          <a:xfrm>
            <a:off x="2890776" y="3743694"/>
            <a:ext cx="316112" cy="246221"/>
          </a:xfrm>
          <a:prstGeom prst="rect">
            <a:avLst/>
          </a:prstGeom>
          <a:noFill/>
        </p:spPr>
        <p:txBody>
          <a:bodyPr wrap="none" rtlCol="0">
            <a:spAutoFit/>
          </a:bodyPr>
          <a:lstStyle/>
          <a:p>
            <a:r>
              <a:rPr lang="nb-NO" sz="1000" dirty="0"/>
              <a:t>13</a:t>
            </a:r>
            <a:endParaRPr lang="en-US" sz="1000" dirty="0"/>
          </a:p>
        </p:txBody>
      </p:sp>
      <p:sp>
        <p:nvSpPr>
          <p:cNvPr id="43" name="TextBox 42">
            <a:extLst>
              <a:ext uri="{FF2B5EF4-FFF2-40B4-BE49-F238E27FC236}">
                <a16:creationId xmlns:a16="http://schemas.microsoft.com/office/drawing/2014/main" id="{CCDD4E0F-CA40-4318-BABF-CEDE84007789}"/>
              </a:ext>
            </a:extLst>
          </p:cNvPr>
          <p:cNvSpPr txBox="1"/>
          <p:nvPr/>
        </p:nvSpPr>
        <p:spPr>
          <a:xfrm>
            <a:off x="4565388" y="5956450"/>
            <a:ext cx="316112" cy="246221"/>
          </a:xfrm>
          <a:prstGeom prst="rect">
            <a:avLst/>
          </a:prstGeom>
          <a:noFill/>
        </p:spPr>
        <p:txBody>
          <a:bodyPr wrap="none" rtlCol="0">
            <a:spAutoFit/>
          </a:bodyPr>
          <a:lstStyle/>
          <a:p>
            <a:r>
              <a:rPr lang="nb-NO" sz="1000" dirty="0"/>
              <a:t>80</a:t>
            </a:r>
            <a:endParaRPr lang="en-US" sz="1000" dirty="0"/>
          </a:p>
        </p:txBody>
      </p:sp>
      <p:sp>
        <p:nvSpPr>
          <p:cNvPr id="44" name="TextBox 43">
            <a:extLst>
              <a:ext uri="{FF2B5EF4-FFF2-40B4-BE49-F238E27FC236}">
                <a16:creationId xmlns:a16="http://schemas.microsoft.com/office/drawing/2014/main" id="{8043AE3B-B934-4658-91D4-F9B171D6FD9B}"/>
              </a:ext>
            </a:extLst>
          </p:cNvPr>
          <p:cNvSpPr txBox="1"/>
          <p:nvPr/>
        </p:nvSpPr>
        <p:spPr>
          <a:xfrm>
            <a:off x="3188514" y="4065705"/>
            <a:ext cx="316112" cy="246221"/>
          </a:xfrm>
          <a:prstGeom prst="rect">
            <a:avLst/>
          </a:prstGeom>
          <a:noFill/>
        </p:spPr>
        <p:txBody>
          <a:bodyPr wrap="none" rtlCol="0">
            <a:spAutoFit/>
          </a:bodyPr>
          <a:lstStyle/>
          <a:p>
            <a:r>
              <a:rPr lang="nb-NO" sz="1000" dirty="0"/>
              <a:t>35</a:t>
            </a:r>
            <a:endParaRPr lang="en-US" sz="1000" dirty="0"/>
          </a:p>
        </p:txBody>
      </p:sp>
      <p:sp>
        <p:nvSpPr>
          <p:cNvPr id="45" name="TextBox 44">
            <a:extLst>
              <a:ext uri="{FF2B5EF4-FFF2-40B4-BE49-F238E27FC236}">
                <a16:creationId xmlns:a16="http://schemas.microsoft.com/office/drawing/2014/main" id="{034EB033-0854-485E-B05E-3BAE15319E62}"/>
              </a:ext>
            </a:extLst>
          </p:cNvPr>
          <p:cNvSpPr txBox="1"/>
          <p:nvPr/>
        </p:nvSpPr>
        <p:spPr>
          <a:xfrm>
            <a:off x="3077134" y="4402975"/>
            <a:ext cx="316112" cy="246221"/>
          </a:xfrm>
          <a:prstGeom prst="rect">
            <a:avLst/>
          </a:prstGeom>
          <a:noFill/>
        </p:spPr>
        <p:txBody>
          <a:bodyPr wrap="none" rtlCol="0">
            <a:spAutoFit/>
          </a:bodyPr>
          <a:lstStyle/>
          <a:p>
            <a:r>
              <a:rPr lang="nb-NO" sz="1000" dirty="0"/>
              <a:t>40</a:t>
            </a:r>
            <a:endParaRPr lang="en-US" sz="1000" dirty="0"/>
          </a:p>
        </p:txBody>
      </p:sp>
      <p:sp>
        <p:nvSpPr>
          <p:cNvPr id="46" name="TextBox 45">
            <a:extLst>
              <a:ext uri="{FF2B5EF4-FFF2-40B4-BE49-F238E27FC236}">
                <a16:creationId xmlns:a16="http://schemas.microsoft.com/office/drawing/2014/main" id="{481B79E4-41CD-4BA4-B681-CF8030B196B1}"/>
              </a:ext>
            </a:extLst>
          </p:cNvPr>
          <p:cNvSpPr txBox="1"/>
          <p:nvPr/>
        </p:nvSpPr>
        <p:spPr>
          <a:xfrm>
            <a:off x="2600709" y="5399111"/>
            <a:ext cx="316112" cy="246221"/>
          </a:xfrm>
          <a:prstGeom prst="rect">
            <a:avLst/>
          </a:prstGeom>
          <a:noFill/>
        </p:spPr>
        <p:txBody>
          <a:bodyPr wrap="none" rtlCol="0">
            <a:spAutoFit/>
          </a:bodyPr>
          <a:lstStyle/>
          <a:p>
            <a:r>
              <a:rPr lang="nb-NO" sz="1000" dirty="0"/>
              <a:t>55</a:t>
            </a:r>
            <a:endParaRPr lang="en-US" sz="1000" dirty="0"/>
          </a:p>
        </p:txBody>
      </p:sp>
      <p:sp>
        <p:nvSpPr>
          <p:cNvPr id="47" name="TextBox 46">
            <a:extLst>
              <a:ext uri="{FF2B5EF4-FFF2-40B4-BE49-F238E27FC236}">
                <a16:creationId xmlns:a16="http://schemas.microsoft.com/office/drawing/2014/main" id="{B0A02C2D-BEB2-45AF-B8C8-DFCBF3D70628}"/>
              </a:ext>
            </a:extLst>
          </p:cNvPr>
          <p:cNvSpPr txBox="1"/>
          <p:nvPr/>
        </p:nvSpPr>
        <p:spPr>
          <a:xfrm>
            <a:off x="2916821" y="4740985"/>
            <a:ext cx="316112" cy="246221"/>
          </a:xfrm>
          <a:prstGeom prst="rect">
            <a:avLst/>
          </a:prstGeom>
          <a:noFill/>
        </p:spPr>
        <p:txBody>
          <a:bodyPr wrap="none" rtlCol="0">
            <a:spAutoFit/>
          </a:bodyPr>
          <a:lstStyle/>
          <a:p>
            <a:r>
              <a:rPr lang="nb-NO" sz="1000" dirty="0"/>
              <a:t>45</a:t>
            </a:r>
            <a:endParaRPr lang="en-US" sz="1000" dirty="0"/>
          </a:p>
        </p:txBody>
      </p:sp>
      <p:sp>
        <p:nvSpPr>
          <p:cNvPr id="48" name="TextBox 47">
            <a:extLst>
              <a:ext uri="{FF2B5EF4-FFF2-40B4-BE49-F238E27FC236}">
                <a16:creationId xmlns:a16="http://schemas.microsoft.com/office/drawing/2014/main" id="{8F5EF629-1729-4647-9673-1B880F72B96F}"/>
              </a:ext>
            </a:extLst>
          </p:cNvPr>
          <p:cNvSpPr txBox="1"/>
          <p:nvPr/>
        </p:nvSpPr>
        <p:spPr>
          <a:xfrm>
            <a:off x="2735393" y="5042434"/>
            <a:ext cx="316112" cy="246221"/>
          </a:xfrm>
          <a:prstGeom prst="rect">
            <a:avLst/>
          </a:prstGeom>
          <a:noFill/>
        </p:spPr>
        <p:txBody>
          <a:bodyPr wrap="none" rtlCol="0">
            <a:spAutoFit/>
          </a:bodyPr>
          <a:lstStyle/>
          <a:p>
            <a:r>
              <a:rPr lang="nb-NO" sz="1000" dirty="0"/>
              <a:t>50</a:t>
            </a:r>
            <a:endParaRPr lang="en-US" sz="1000" dirty="0"/>
          </a:p>
        </p:txBody>
      </p:sp>
      <p:sp>
        <p:nvSpPr>
          <p:cNvPr id="49" name="TextBox 48">
            <a:extLst>
              <a:ext uri="{FF2B5EF4-FFF2-40B4-BE49-F238E27FC236}">
                <a16:creationId xmlns:a16="http://schemas.microsoft.com/office/drawing/2014/main" id="{0608D194-4E87-4B2C-BC92-A8FCEC6351DD}"/>
              </a:ext>
            </a:extLst>
          </p:cNvPr>
          <p:cNvSpPr txBox="1"/>
          <p:nvPr/>
        </p:nvSpPr>
        <p:spPr>
          <a:xfrm>
            <a:off x="2452277" y="5713076"/>
            <a:ext cx="316112" cy="246221"/>
          </a:xfrm>
          <a:prstGeom prst="rect">
            <a:avLst/>
          </a:prstGeom>
          <a:noFill/>
        </p:spPr>
        <p:txBody>
          <a:bodyPr wrap="none" rtlCol="0">
            <a:spAutoFit/>
          </a:bodyPr>
          <a:lstStyle/>
          <a:p>
            <a:r>
              <a:rPr lang="nb-NO" sz="1000" dirty="0"/>
              <a:t>60</a:t>
            </a:r>
            <a:endParaRPr lang="en-US" sz="1000" dirty="0"/>
          </a:p>
        </p:txBody>
      </p:sp>
      <p:sp>
        <p:nvSpPr>
          <p:cNvPr id="50" name="TextBox 49">
            <a:extLst>
              <a:ext uri="{FF2B5EF4-FFF2-40B4-BE49-F238E27FC236}">
                <a16:creationId xmlns:a16="http://schemas.microsoft.com/office/drawing/2014/main" id="{076A3776-88BE-4107-9D8D-986E5210D2E4}"/>
              </a:ext>
            </a:extLst>
          </p:cNvPr>
          <p:cNvSpPr txBox="1"/>
          <p:nvPr/>
        </p:nvSpPr>
        <p:spPr>
          <a:xfrm>
            <a:off x="2333000" y="6071602"/>
            <a:ext cx="316112" cy="246221"/>
          </a:xfrm>
          <a:prstGeom prst="rect">
            <a:avLst/>
          </a:prstGeom>
          <a:noFill/>
        </p:spPr>
        <p:txBody>
          <a:bodyPr wrap="none" rtlCol="0">
            <a:spAutoFit/>
          </a:bodyPr>
          <a:lstStyle/>
          <a:p>
            <a:r>
              <a:rPr lang="nb-NO" sz="1000" dirty="0"/>
              <a:t>65</a:t>
            </a:r>
            <a:endParaRPr lang="en-US" sz="1000" dirty="0"/>
          </a:p>
        </p:txBody>
      </p:sp>
      <p:sp>
        <p:nvSpPr>
          <p:cNvPr id="52" name="TextBox 51">
            <a:extLst>
              <a:ext uri="{FF2B5EF4-FFF2-40B4-BE49-F238E27FC236}">
                <a16:creationId xmlns:a16="http://schemas.microsoft.com/office/drawing/2014/main" id="{18CE61EE-F046-44DC-800F-C4265ABFF220}"/>
              </a:ext>
            </a:extLst>
          </p:cNvPr>
          <p:cNvSpPr txBox="1"/>
          <p:nvPr/>
        </p:nvSpPr>
        <p:spPr>
          <a:xfrm>
            <a:off x="2527371" y="3771589"/>
            <a:ext cx="316112" cy="246221"/>
          </a:xfrm>
          <a:prstGeom prst="rect">
            <a:avLst/>
          </a:prstGeom>
          <a:noFill/>
        </p:spPr>
        <p:txBody>
          <a:bodyPr wrap="none" rtlCol="0">
            <a:spAutoFit/>
          </a:bodyPr>
          <a:lstStyle/>
          <a:p>
            <a:r>
              <a:rPr lang="nb-NO" sz="1000" dirty="0"/>
              <a:t>14</a:t>
            </a:r>
            <a:endParaRPr lang="en-US" sz="1000" dirty="0"/>
          </a:p>
        </p:txBody>
      </p:sp>
      <p:sp>
        <p:nvSpPr>
          <p:cNvPr id="53" name="TextBox 52">
            <a:extLst>
              <a:ext uri="{FF2B5EF4-FFF2-40B4-BE49-F238E27FC236}">
                <a16:creationId xmlns:a16="http://schemas.microsoft.com/office/drawing/2014/main" id="{E4DC9556-CB1F-4C2B-99CC-8C9F4408C25B}"/>
              </a:ext>
            </a:extLst>
          </p:cNvPr>
          <p:cNvSpPr txBox="1"/>
          <p:nvPr/>
        </p:nvSpPr>
        <p:spPr>
          <a:xfrm>
            <a:off x="2165497" y="3837809"/>
            <a:ext cx="455888" cy="246221"/>
          </a:xfrm>
          <a:prstGeom prst="rect">
            <a:avLst/>
          </a:prstGeom>
          <a:noFill/>
        </p:spPr>
        <p:txBody>
          <a:bodyPr wrap="square" rtlCol="0">
            <a:spAutoFit/>
          </a:bodyPr>
          <a:lstStyle/>
          <a:p>
            <a:r>
              <a:rPr lang="nb-NO" sz="1000" dirty="0"/>
              <a:t>15</a:t>
            </a:r>
            <a:endParaRPr lang="en-US" sz="1000" dirty="0"/>
          </a:p>
        </p:txBody>
      </p:sp>
      <p:sp>
        <p:nvSpPr>
          <p:cNvPr id="54" name="TextBox 53">
            <a:extLst>
              <a:ext uri="{FF2B5EF4-FFF2-40B4-BE49-F238E27FC236}">
                <a16:creationId xmlns:a16="http://schemas.microsoft.com/office/drawing/2014/main" id="{8C12C2AF-66D2-4420-AA14-B3D9BCC7668C}"/>
              </a:ext>
            </a:extLst>
          </p:cNvPr>
          <p:cNvSpPr txBox="1"/>
          <p:nvPr/>
        </p:nvSpPr>
        <p:spPr>
          <a:xfrm>
            <a:off x="1835499" y="3922100"/>
            <a:ext cx="316112" cy="246221"/>
          </a:xfrm>
          <a:prstGeom prst="rect">
            <a:avLst/>
          </a:prstGeom>
          <a:noFill/>
        </p:spPr>
        <p:txBody>
          <a:bodyPr wrap="none" rtlCol="0">
            <a:spAutoFit/>
          </a:bodyPr>
          <a:lstStyle/>
          <a:p>
            <a:r>
              <a:rPr lang="nb-NO" sz="1000" dirty="0"/>
              <a:t>16</a:t>
            </a:r>
            <a:endParaRPr lang="en-US" sz="1000" dirty="0"/>
          </a:p>
        </p:txBody>
      </p:sp>
      <p:sp>
        <p:nvSpPr>
          <p:cNvPr id="55" name="TextBox 54">
            <a:extLst>
              <a:ext uri="{FF2B5EF4-FFF2-40B4-BE49-F238E27FC236}">
                <a16:creationId xmlns:a16="http://schemas.microsoft.com/office/drawing/2014/main" id="{1E48739C-0F78-4069-B1F7-83C4F484776E}"/>
              </a:ext>
            </a:extLst>
          </p:cNvPr>
          <p:cNvSpPr txBox="1"/>
          <p:nvPr/>
        </p:nvSpPr>
        <p:spPr>
          <a:xfrm>
            <a:off x="1466109" y="4024613"/>
            <a:ext cx="316112" cy="246221"/>
          </a:xfrm>
          <a:prstGeom prst="rect">
            <a:avLst/>
          </a:prstGeom>
          <a:noFill/>
        </p:spPr>
        <p:txBody>
          <a:bodyPr wrap="none" rtlCol="0">
            <a:spAutoFit/>
          </a:bodyPr>
          <a:lstStyle/>
          <a:p>
            <a:r>
              <a:rPr lang="nb-NO" sz="1000" dirty="0"/>
              <a:t>17</a:t>
            </a:r>
            <a:endParaRPr lang="en-US" sz="1000" dirty="0"/>
          </a:p>
        </p:txBody>
      </p:sp>
      <p:sp>
        <p:nvSpPr>
          <p:cNvPr id="56" name="TextBox 55">
            <a:extLst>
              <a:ext uri="{FF2B5EF4-FFF2-40B4-BE49-F238E27FC236}">
                <a16:creationId xmlns:a16="http://schemas.microsoft.com/office/drawing/2014/main" id="{EC645C82-696A-49E4-A86E-08194FC9540A}"/>
              </a:ext>
            </a:extLst>
          </p:cNvPr>
          <p:cNvSpPr txBox="1"/>
          <p:nvPr/>
        </p:nvSpPr>
        <p:spPr>
          <a:xfrm>
            <a:off x="1104588" y="4072679"/>
            <a:ext cx="316112" cy="246221"/>
          </a:xfrm>
          <a:prstGeom prst="rect">
            <a:avLst/>
          </a:prstGeom>
          <a:noFill/>
        </p:spPr>
        <p:txBody>
          <a:bodyPr wrap="none" rtlCol="0">
            <a:spAutoFit/>
          </a:bodyPr>
          <a:lstStyle/>
          <a:p>
            <a:r>
              <a:rPr lang="nb-NO" sz="1000" dirty="0"/>
              <a:t>18</a:t>
            </a:r>
            <a:endParaRPr lang="en-US" sz="1000" dirty="0"/>
          </a:p>
        </p:txBody>
      </p:sp>
      <p:sp>
        <p:nvSpPr>
          <p:cNvPr id="57" name="TextBox 56">
            <a:extLst>
              <a:ext uri="{FF2B5EF4-FFF2-40B4-BE49-F238E27FC236}">
                <a16:creationId xmlns:a16="http://schemas.microsoft.com/office/drawing/2014/main" id="{14B080D9-B9A0-4845-BE6D-FA22A51478DD}"/>
              </a:ext>
            </a:extLst>
          </p:cNvPr>
          <p:cNvSpPr txBox="1"/>
          <p:nvPr/>
        </p:nvSpPr>
        <p:spPr>
          <a:xfrm>
            <a:off x="726975" y="4117168"/>
            <a:ext cx="316112" cy="246221"/>
          </a:xfrm>
          <a:prstGeom prst="rect">
            <a:avLst/>
          </a:prstGeom>
          <a:noFill/>
        </p:spPr>
        <p:txBody>
          <a:bodyPr wrap="none" rtlCol="0">
            <a:spAutoFit/>
          </a:bodyPr>
          <a:lstStyle/>
          <a:p>
            <a:r>
              <a:rPr lang="nb-NO" sz="1000" dirty="0"/>
              <a:t>19</a:t>
            </a:r>
            <a:endParaRPr lang="en-US" sz="1000" dirty="0"/>
          </a:p>
        </p:txBody>
      </p:sp>
      <p:sp>
        <p:nvSpPr>
          <p:cNvPr id="59" name="TextBox 58">
            <a:extLst>
              <a:ext uri="{FF2B5EF4-FFF2-40B4-BE49-F238E27FC236}">
                <a16:creationId xmlns:a16="http://schemas.microsoft.com/office/drawing/2014/main" id="{A5B56CCA-EBBA-4923-904D-3A51AB6799BE}"/>
              </a:ext>
            </a:extLst>
          </p:cNvPr>
          <p:cNvSpPr txBox="1"/>
          <p:nvPr/>
        </p:nvSpPr>
        <p:spPr>
          <a:xfrm>
            <a:off x="2688755" y="3143301"/>
            <a:ext cx="413896" cy="246221"/>
          </a:xfrm>
          <a:prstGeom prst="rect">
            <a:avLst/>
          </a:prstGeom>
          <a:noFill/>
        </p:spPr>
        <p:txBody>
          <a:bodyPr wrap="none" rtlCol="0">
            <a:spAutoFit/>
          </a:bodyPr>
          <a:lstStyle/>
          <a:p>
            <a:r>
              <a:rPr lang="nb-NO" sz="1000" dirty="0"/>
              <a:t>2,18</a:t>
            </a:r>
            <a:endParaRPr lang="en-US" sz="1000" dirty="0"/>
          </a:p>
        </p:txBody>
      </p:sp>
      <p:sp>
        <p:nvSpPr>
          <p:cNvPr id="60" name="TextBox 59">
            <a:extLst>
              <a:ext uri="{FF2B5EF4-FFF2-40B4-BE49-F238E27FC236}">
                <a16:creationId xmlns:a16="http://schemas.microsoft.com/office/drawing/2014/main" id="{66DEF157-05EF-4180-BDE8-7E4250787B1D}"/>
              </a:ext>
            </a:extLst>
          </p:cNvPr>
          <p:cNvSpPr txBox="1"/>
          <p:nvPr/>
        </p:nvSpPr>
        <p:spPr>
          <a:xfrm>
            <a:off x="3027977" y="3324348"/>
            <a:ext cx="348172" cy="246221"/>
          </a:xfrm>
          <a:prstGeom prst="rect">
            <a:avLst/>
          </a:prstGeom>
          <a:noFill/>
        </p:spPr>
        <p:txBody>
          <a:bodyPr wrap="none" rtlCol="0">
            <a:spAutoFit/>
          </a:bodyPr>
          <a:lstStyle/>
          <a:p>
            <a:r>
              <a:rPr lang="nb-NO" sz="1000" dirty="0"/>
              <a:t>2,1</a:t>
            </a:r>
            <a:endParaRPr lang="en-US" sz="1000" dirty="0"/>
          </a:p>
        </p:txBody>
      </p:sp>
      <p:sp>
        <p:nvSpPr>
          <p:cNvPr id="61" name="TextBox 60">
            <a:extLst>
              <a:ext uri="{FF2B5EF4-FFF2-40B4-BE49-F238E27FC236}">
                <a16:creationId xmlns:a16="http://schemas.microsoft.com/office/drawing/2014/main" id="{A67CFAA1-B004-4BED-A9AF-032AF1CB5A59}"/>
              </a:ext>
            </a:extLst>
          </p:cNvPr>
          <p:cNvSpPr txBox="1"/>
          <p:nvPr/>
        </p:nvSpPr>
        <p:spPr>
          <a:xfrm>
            <a:off x="2371836" y="2897080"/>
            <a:ext cx="413896" cy="246221"/>
          </a:xfrm>
          <a:prstGeom prst="rect">
            <a:avLst/>
          </a:prstGeom>
          <a:noFill/>
        </p:spPr>
        <p:txBody>
          <a:bodyPr wrap="none" rtlCol="0">
            <a:spAutoFit/>
          </a:bodyPr>
          <a:lstStyle/>
          <a:p>
            <a:r>
              <a:rPr lang="nb-NO" sz="1000" dirty="0"/>
              <a:t>2,25</a:t>
            </a:r>
            <a:endParaRPr lang="en-US" sz="1000" dirty="0"/>
          </a:p>
        </p:txBody>
      </p:sp>
      <p:sp>
        <p:nvSpPr>
          <p:cNvPr id="62" name="TextBox 61">
            <a:extLst>
              <a:ext uri="{FF2B5EF4-FFF2-40B4-BE49-F238E27FC236}">
                <a16:creationId xmlns:a16="http://schemas.microsoft.com/office/drawing/2014/main" id="{3CC444D9-8D37-4A41-9417-08896CB04E71}"/>
              </a:ext>
            </a:extLst>
          </p:cNvPr>
          <p:cNvSpPr txBox="1"/>
          <p:nvPr/>
        </p:nvSpPr>
        <p:spPr>
          <a:xfrm>
            <a:off x="2116775" y="2664918"/>
            <a:ext cx="508396" cy="246221"/>
          </a:xfrm>
          <a:prstGeom prst="rect">
            <a:avLst/>
          </a:prstGeom>
          <a:noFill/>
        </p:spPr>
        <p:txBody>
          <a:bodyPr wrap="square" rtlCol="0">
            <a:spAutoFit/>
          </a:bodyPr>
          <a:lstStyle/>
          <a:p>
            <a:r>
              <a:rPr lang="nb-NO" sz="1000" dirty="0"/>
              <a:t>2,32</a:t>
            </a:r>
            <a:endParaRPr lang="en-US" sz="1000" dirty="0"/>
          </a:p>
        </p:txBody>
      </p:sp>
      <p:sp>
        <p:nvSpPr>
          <p:cNvPr id="63" name="TextBox 62">
            <a:extLst>
              <a:ext uri="{FF2B5EF4-FFF2-40B4-BE49-F238E27FC236}">
                <a16:creationId xmlns:a16="http://schemas.microsoft.com/office/drawing/2014/main" id="{28252969-F908-44C4-8529-70BD39A2CA5A}"/>
              </a:ext>
            </a:extLst>
          </p:cNvPr>
          <p:cNvSpPr txBox="1"/>
          <p:nvPr/>
        </p:nvSpPr>
        <p:spPr>
          <a:xfrm>
            <a:off x="1901295" y="2452149"/>
            <a:ext cx="516572" cy="246221"/>
          </a:xfrm>
          <a:prstGeom prst="rect">
            <a:avLst/>
          </a:prstGeom>
          <a:noFill/>
        </p:spPr>
        <p:txBody>
          <a:bodyPr wrap="square" rtlCol="0">
            <a:spAutoFit/>
          </a:bodyPr>
          <a:lstStyle/>
          <a:p>
            <a:r>
              <a:rPr lang="nb-NO" sz="1000" dirty="0"/>
              <a:t>2,4</a:t>
            </a:r>
            <a:endParaRPr lang="en-US" sz="1000" dirty="0"/>
          </a:p>
        </p:txBody>
      </p:sp>
      <p:sp>
        <p:nvSpPr>
          <p:cNvPr id="64" name="TextBox 63">
            <a:extLst>
              <a:ext uri="{FF2B5EF4-FFF2-40B4-BE49-F238E27FC236}">
                <a16:creationId xmlns:a16="http://schemas.microsoft.com/office/drawing/2014/main" id="{58FEF743-56B5-4FC0-BB14-A64E3175E463}"/>
              </a:ext>
            </a:extLst>
          </p:cNvPr>
          <p:cNvSpPr txBox="1"/>
          <p:nvPr/>
        </p:nvSpPr>
        <p:spPr>
          <a:xfrm>
            <a:off x="1601194" y="2205928"/>
            <a:ext cx="413896" cy="246221"/>
          </a:xfrm>
          <a:prstGeom prst="rect">
            <a:avLst/>
          </a:prstGeom>
          <a:noFill/>
        </p:spPr>
        <p:txBody>
          <a:bodyPr wrap="none" rtlCol="0">
            <a:spAutoFit/>
          </a:bodyPr>
          <a:lstStyle/>
          <a:p>
            <a:r>
              <a:rPr lang="nb-NO" sz="1000" dirty="0"/>
              <a:t>2,48</a:t>
            </a:r>
            <a:endParaRPr lang="en-US" sz="1000" dirty="0"/>
          </a:p>
        </p:txBody>
      </p:sp>
      <p:sp>
        <p:nvSpPr>
          <p:cNvPr id="65" name="TextBox 64">
            <a:extLst>
              <a:ext uri="{FF2B5EF4-FFF2-40B4-BE49-F238E27FC236}">
                <a16:creationId xmlns:a16="http://schemas.microsoft.com/office/drawing/2014/main" id="{9A921AAE-8E15-45FF-BA2D-C6AC37DF7E0D}"/>
              </a:ext>
            </a:extLst>
          </p:cNvPr>
          <p:cNvSpPr txBox="1"/>
          <p:nvPr/>
        </p:nvSpPr>
        <p:spPr>
          <a:xfrm>
            <a:off x="1334503" y="1927262"/>
            <a:ext cx="413896" cy="246221"/>
          </a:xfrm>
          <a:prstGeom prst="rect">
            <a:avLst/>
          </a:prstGeom>
          <a:noFill/>
        </p:spPr>
        <p:txBody>
          <a:bodyPr wrap="none" rtlCol="0">
            <a:spAutoFit/>
          </a:bodyPr>
          <a:lstStyle/>
          <a:p>
            <a:r>
              <a:rPr lang="nb-NO" sz="1000" dirty="0"/>
              <a:t>2,54</a:t>
            </a:r>
            <a:endParaRPr lang="en-US" sz="1000" dirty="0"/>
          </a:p>
        </p:txBody>
      </p:sp>
      <p:sp>
        <p:nvSpPr>
          <p:cNvPr id="2" name="TextBox 1">
            <a:extLst>
              <a:ext uri="{FF2B5EF4-FFF2-40B4-BE49-F238E27FC236}">
                <a16:creationId xmlns:a16="http://schemas.microsoft.com/office/drawing/2014/main" id="{763D7C17-A678-4C37-9BCE-D39D1917A717}"/>
              </a:ext>
            </a:extLst>
          </p:cNvPr>
          <p:cNvSpPr txBox="1"/>
          <p:nvPr/>
        </p:nvSpPr>
        <p:spPr>
          <a:xfrm>
            <a:off x="2364316" y="6377178"/>
            <a:ext cx="2104679" cy="307777"/>
          </a:xfrm>
          <a:prstGeom prst="rect">
            <a:avLst/>
          </a:prstGeom>
          <a:noFill/>
        </p:spPr>
        <p:txBody>
          <a:bodyPr wrap="none" rtlCol="0">
            <a:spAutoFit/>
          </a:bodyPr>
          <a:lstStyle/>
          <a:p>
            <a:r>
              <a:rPr lang="nb-NO" sz="1400" dirty="0"/>
              <a:t>Kuleomregning: 2m per kg</a:t>
            </a:r>
            <a:endParaRPr lang="en-US" sz="1400" dirty="0"/>
          </a:p>
        </p:txBody>
      </p:sp>
      <p:sp>
        <p:nvSpPr>
          <p:cNvPr id="68" name="TextBox 67">
            <a:extLst>
              <a:ext uri="{FF2B5EF4-FFF2-40B4-BE49-F238E27FC236}">
                <a16:creationId xmlns:a16="http://schemas.microsoft.com/office/drawing/2014/main" id="{10B22144-5D2E-4F6E-906C-4BBC79D45C74}"/>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69" name="TextBox 68">
            <a:extLst>
              <a:ext uri="{FF2B5EF4-FFF2-40B4-BE49-F238E27FC236}">
                <a16:creationId xmlns:a16="http://schemas.microsoft.com/office/drawing/2014/main" id="{A7835FB5-5EC8-46D9-9226-40FD67D85642}"/>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18" name="TextBox 17">
            <a:extLst>
              <a:ext uri="{FF2B5EF4-FFF2-40B4-BE49-F238E27FC236}">
                <a16:creationId xmlns:a16="http://schemas.microsoft.com/office/drawing/2014/main" id="{63A35F15-860B-422F-AA47-A50CB9F574E0}"/>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26" name="Date Placeholder 25">
            <a:extLst>
              <a:ext uri="{FF2B5EF4-FFF2-40B4-BE49-F238E27FC236}">
                <a16:creationId xmlns:a16="http://schemas.microsoft.com/office/drawing/2014/main" id="{BF72DC68-6713-4383-8244-43F4BADAE056}"/>
              </a:ext>
            </a:extLst>
          </p:cNvPr>
          <p:cNvSpPr>
            <a:spLocks noGrp="1"/>
          </p:cNvSpPr>
          <p:nvPr>
            <p:ph type="dt" sz="half" idx="10"/>
          </p:nvPr>
        </p:nvSpPr>
        <p:spPr/>
        <p:txBody>
          <a:bodyPr/>
          <a:lstStyle/>
          <a:p>
            <a:r>
              <a:rPr lang="en-US"/>
              <a:t>02/11/2018</a:t>
            </a:r>
            <a:endParaRPr lang="en-US" dirty="0"/>
          </a:p>
        </p:txBody>
      </p:sp>
      <p:sp>
        <p:nvSpPr>
          <p:cNvPr id="34" name="Footer Placeholder 33">
            <a:extLst>
              <a:ext uri="{FF2B5EF4-FFF2-40B4-BE49-F238E27FC236}">
                <a16:creationId xmlns:a16="http://schemas.microsoft.com/office/drawing/2014/main" id="{E96A89C3-5AB4-4009-9C21-FBBCDE5E526B}"/>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15896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7" name="Chart 56">
            <a:extLst>
              <a:ext uri="{FF2B5EF4-FFF2-40B4-BE49-F238E27FC236}">
                <a16:creationId xmlns:a16="http://schemas.microsoft.com/office/drawing/2014/main" id="{5AFBFFBC-DCCE-4842-886D-E61145506962}"/>
              </a:ext>
            </a:extLst>
          </p:cNvPr>
          <p:cNvGraphicFramePr>
            <a:graphicFrameLocks/>
          </p:cNvGraphicFramePr>
          <p:nvPr>
            <p:extLst/>
          </p:nvPr>
        </p:nvGraphicFramePr>
        <p:xfrm>
          <a:off x="-424529" y="515402"/>
          <a:ext cx="7381537" cy="611973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Table 3">
            <a:extLst>
              <a:ext uri="{FF2B5EF4-FFF2-40B4-BE49-F238E27FC236}">
                <a16:creationId xmlns:a16="http://schemas.microsoft.com/office/drawing/2014/main" id="{D47C213A-D6F0-4CED-A4B0-70FF5AB2526A}"/>
              </a:ext>
            </a:extLst>
          </p:cNvPr>
          <p:cNvGraphicFramePr>
            <a:graphicFrameLocks noGrp="1"/>
          </p:cNvGraphicFramePr>
          <p:nvPr>
            <p:extLst/>
          </p:nvPr>
        </p:nvGraphicFramePr>
        <p:xfrm>
          <a:off x="6924690" y="1301534"/>
          <a:ext cx="5011339" cy="289905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kule</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15kg</a:t>
                      </a:r>
                      <a:endParaRPr lang="en-US" sz="1200" dirty="0"/>
                    </a:p>
                  </a:txBody>
                  <a:tcPr/>
                </a:tc>
                <a:tc rowSpan="6">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15kg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10kg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10kg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1,3m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10cm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5" name="Rectangle 4">
            <a:extLst>
              <a:ext uri="{FF2B5EF4-FFF2-40B4-BE49-F238E27FC236}">
                <a16:creationId xmlns:a16="http://schemas.microsoft.com/office/drawing/2014/main" id="{4849DEBD-149F-41AC-8A37-DBEDAED63CF3}"/>
              </a:ext>
            </a:extLst>
          </p:cNvPr>
          <p:cNvSpPr/>
          <p:nvPr/>
        </p:nvSpPr>
        <p:spPr>
          <a:xfrm>
            <a:off x="9226733" y="250039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B4D7CBE-411F-4029-9033-6B06A05930C5}"/>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8" name="TextBox 7">
            <a:extLst>
              <a:ext uri="{FF2B5EF4-FFF2-40B4-BE49-F238E27FC236}">
                <a16:creationId xmlns:a16="http://schemas.microsoft.com/office/drawing/2014/main" id="{096F9F55-E089-4195-A3F6-89F17C30553E}"/>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9" name="Straight Connector 8">
            <a:extLst>
              <a:ext uri="{FF2B5EF4-FFF2-40B4-BE49-F238E27FC236}">
                <a16:creationId xmlns:a16="http://schemas.microsoft.com/office/drawing/2014/main" id="{BF44A6E1-3A5C-4987-96E2-7F3C32A27337}"/>
              </a:ext>
            </a:extLst>
          </p:cNvPr>
          <p:cNvCxnSpPr>
            <a:cxnSpLocks/>
          </p:cNvCxnSpPr>
          <p:nvPr/>
        </p:nvCxnSpPr>
        <p:spPr>
          <a:xfrm>
            <a:off x="6384153" y="857204"/>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0345A3E-229B-40F7-84AD-C99DFAEA099C}"/>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23D3D0-25CD-406F-93D1-842DE358C404}"/>
              </a:ext>
            </a:extLst>
          </p:cNvPr>
          <p:cNvSpPr txBox="1"/>
          <p:nvPr/>
        </p:nvSpPr>
        <p:spPr>
          <a:xfrm>
            <a:off x="3829935" y="76255"/>
            <a:ext cx="5247719" cy="584775"/>
          </a:xfrm>
          <a:prstGeom prst="rect">
            <a:avLst/>
          </a:prstGeom>
          <a:noFill/>
        </p:spPr>
        <p:txBody>
          <a:bodyPr wrap="none" rtlCol="0">
            <a:spAutoFit/>
          </a:bodyPr>
          <a:lstStyle/>
          <a:p>
            <a:r>
              <a:rPr lang="nb-NO" sz="3200" dirty="0"/>
              <a:t>Egenevaluering – Kule - Gutter</a:t>
            </a:r>
            <a:endParaRPr lang="en-US" sz="3200" dirty="0"/>
          </a:p>
        </p:txBody>
      </p:sp>
      <p:sp>
        <p:nvSpPr>
          <p:cNvPr id="2" name="TextBox 1">
            <a:extLst>
              <a:ext uri="{FF2B5EF4-FFF2-40B4-BE49-F238E27FC236}">
                <a16:creationId xmlns:a16="http://schemas.microsoft.com/office/drawing/2014/main" id="{E098AB28-CC18-4FF5-B722-6FBE7A9099F1}"/>
              </a:ext>
            </a:extLst>
          </p:cNvPr>
          <p:cNvSpPr txBox="1"/>
          <p:nvPr/>
        </p:nvSpPr>
        <p:spPr>
          <a:xfrm>
            <a:off x="3145414" y="3149806"/>
            <a:ext cx="436338" cy="261610"/>
          </a:xfrm>
          <a:prstGeom prst="rect">
            <a:avLst/>
          </a:prstGeom>
          <a:noFill/>
        </p:spPr>
        <p:txBody>
          <a:bodyPr wrap="none" rtlCol="0">
            <a:spAutoFit/>
          </a:bodyPr>
          <a:lstStyle/>
          <a:p>
            <a:r>
              <a:rPr lang="nb-NO" sz="1050" dirty="0"/>
              <a:t>13,5</a:t>
            </a:r>
            <a:endParaRPr lang="en-US" sz="1050" dirty="0"/>
          </a:p>
        </p:txBody>
      </p:sp>
      <p:sp>
        <p:nvSpPr>
          <p:cNvPr id="12" name="TextBox 11">
            <a:extLst>
              <a:ext uri="{FF2B5EF4-FFF2-40B4-BE49-F238E27FC236}">
                <a16:creationId xmlns:a16="http://schemas.microsoft.com/office/drawing/2014/main" id="{470E932A-2772-4949-B28D-B9AB445ABEBC}"/>
              </a:ext>
            </a:extLst>
          </p:cNvPr>
          <p:cNvSpPr txBox="1"/>
          <p:nvPr/>
        </p:nvSpPr>
        <p:spPr>
          <a:xfrm>
            <a:off x="3145414" y="2759396"/>
            <a:ext cx="425116" cy="253916"/>
          </a:xfrm>
          <a:prstGeom prst="rect">
            <a:avLst/>
          </a:prstGeom>
          <a:noFill/>
        </p:spPr>
        <p:txBody>
          <a:bodyPr wrap="none" rtlCol="0">
            <a:spAutoFit/>
          </a:bodyPr>
          <a:lstStyle/>
          <a:p>
            <a:r>
              <a:rPr lang="nb-NO" sz="1050" dirty="0"/>
              <a:t>14,5</a:t>
            </a:r>
            <a:endParaRPr lang="en-US" sz="1050" dirty="0"/>
          </a:p>
        </p:txBody>
      </p:sp>
      <p:sp>
        <p:nvSpPr>
          <p:cNvPr id="13" name="TextBox 12">
            <a:extLst>
              <a:ext uri="{FF2B5EF4-FFF2-40B4-BE49-F238E27FC236}">
                <a16:creationId xmlns:a16="http://schemas.microsoft.com/office/drawing/2014/main" id="{F1E77224-13E6-4F9D-802A-3D34CEE189A9}"/>
              </a:ext>
            </a:extLst>
          </p:cNvPr>
          <p:cNvSpPr txBox="1"/>
          <p:nvPr/>
        </p:nvSpPr>
        <p:spPr>
          <a:xfrm>
            <a:off x="3153724" y="2368986"/>
            <a:ext cx="425116" cy="253916"/>
          </a:xfrm>
          <a:prstGeom prst="rect">
            <a:avLst/>
          </a:prstGeom>
          <a:noFill/>
        </p:spPr>
        <p:txBody>
          <a:bodyPr wrap="none" rtlCol="0">
            <a:spAutoFit/>
          </a:bodyPr>
          <a:lstStyle/>
          <a:p>
            <a:r>
              <a:rPr lang="nb-NO" sz="1050" dirty="0"/>
              <a:t>15,5</a:t>
            </a:r>
            <a:endParaRPr lang="en-US" sz="1050" dirty="0"/>
          </a:p>
        </p:txBody>
      </p:sp>
      <p:sp>
        <p:nvSpPr>
          <p:cNvPr id="14" name="TextBox 13">
            <a:extLst>
              <a:ext uri="{FF2B5EF4-FFF2-40B4-BE49-F238E27FC236}">
                <a16:creationId xmlns:a16="http://schemas.microsoft.com/office/drawing/2014/main" id="{BB44DDD3-CEC3-43F5-A275-D39D159E893F}"/>
              </a:ext>
            </a:extLst>
          </p:cNvPr>
          <p:cNvSpPr txBox="1"/>
          <p:nvPr/>
        </p:nvSpPr>
        <p:spPr>
          <a:xfrm>
            <a:off x="3153724" y="1978576"/>
            <a:ext cx="425116" cy="253916"/>
          </a:xfrm>
          <a:prstGeom prst="rect">
            <a:avLst/>
          </a:prstGeom>
          <a:noFill/>
        </p:spPr>
        <p:txBody>
          <a:bodyPr wrap="none" rtlCol="0">
            <a:spAutoFit/>
          </a:bodyPr>
          <a:lstStyle/>
          <a:p>
            <a:r>
              <a:rPr lang="nb-NO" sz="1050" dirty="0"/>
              <a:t>16,5</a:t>
            </a:r>
            <a:endParaRPr lang="en-US" sz="1050" dirty="0"/>
          </a:p>
        </p:txBody>
      </p:sp>
      <p:sp>
        <p:nvSpPr>
          <p:cNvPr id="15" name="TextBox 14">
            <a:extLst>
              <a:ext uri="{FF2B5EF4-FFF2-40B4-BE49-F238E27FC236}">
                <a16:creationId xmlns:a16="http://schemas.microsoft.com/office/drawing/2014/main" id="{153A2335-7C70-49F3-90D0-910A961603C9}"/>
              </a:ext>
            </a:extLst>
          </p:cNvPr>
          <p:cNvSpPr txBox="1"/>
          <p:nvPr/>
        </p:nvSpPr>
        <p:spPr>
          <a:xfrm>
            <a:off x="3153724" y="1591939"/>
            <a:ext cx="425116" cy="253916"/>
          </a:xfrm>
          <a:prstGeom prst="rect">
            <a:avLst/>
          </a:prstGeom>
          <a:noFill/>
        </p:spPr>
        <p:txBody>
          <a:bodyPr wrap="none" rtlCol="0">
            <a:spAutoFit/>
          </a:bodyPr>
          <a:lstStyle/>
          <a:p>
            <a:r>
              <a:rPr lang="nb-NO" sz="1050" dirty="0"/>
              <a:t>17,5</a:t>
            </a:r>
            <a:endParaRPr lang="en-US" sz="1050" dirty="0"/>
          </a:p>
        </p:txBody>
      </p:sp>
      <p:sp>
        <p:nvSpPr>
          <p:cNvPr id="16" name="TextBox 15">
            <a:extLst>
              <a:ext uri="{FF2B5EF4-FFF2-40B4-BE49-F238E27FC236}">
                <a16:creationId xmlns:a16="http://schemas.microsoft.com/office/drawing/2014/main" id="{1652ED2C-3B65-4C90-9E5C-958A8DB1015A}"/>
              </a:ext>
            </a:extLst>
          </p:cNvPr>
          <p:cNvSpPr txBox="1"/>
          <p:nvPr/>
        </p:nvSpPr>
        <p:spPr>
          <a:xfrm>
            <a:off x="3215459" y="1277929"/>
            <a:ext cx="425116" cy="253916"/>
          </a:xfrm>
          <a:prstGeom prst="rect">
            <a:avLst/>
          </a:prstGeom>
          <a:noFill/>
        </p:spPr>
        <p:txBody>
          <a:bodyPr wrap="none" rtlCol="0">
            <a:spAutoFit/>
          </a:bodyPr>
          <a:lstStyle/>
          <a:p>
            <a:r>
              <a:rPr lang="nb-NO" sz="1050" dirty="0"/>
              <a:t>18,5</a:t>
            </a:r>
            <a:endParaRPr lang="en-US" sz="1050" dirty="0"/>
          </a:p>
        </p:txBody>
      </p:sp>
      <p:sp>
        <p:nvSpPr>
          <p:cNvPr id="17" name="TextBox 16">
            <a:extLst>
              <a:ext uri="{FF2B5EF4-FFF2-40B4-BE49-F238E27FC236}">
                <a16:creationId xmlns:a16="http://schemas.microsoft.com/office/drawing/2014/main" id="{746F69A8-D8B9-429D-8723-CB12232E68E5}"/>
              </a:ext>
            </a:extLst>
          </p:cNvPr>
          <p:cNvSpPr txBox="1"/>
          <p:nvPr/>
        </p:nvSpPr>
        <p:spPr>
          <a:xfrm>
            <a:off x="3480819" y="3383510"/>
            <a:ext cx="322524" cy="253916"/>
          </a:xfrm>
          <a:prstGeom prst="rect">
            <a:avLst/>
          </a:prstGeom>
          <a:noFill/>
        </p:spPr>
        <p:txBody>
          <a:bodyPr wrap="none" rtlCol="0">
            <a:spAutoFit/>
          </a:bodyPr>
          <a:lstStyle/>
          <a:p>
            <a:r>
              <a:rPr lang="nb-NO" sz="1050" dirty="0"/>
              <a:t>65</a:t>
            </a:r>
          </a:p>
        </p:txBody>
      </p:sp>
      <p:sp>
        <p:nvSpPr>
          <p:cNvPr id="18" name="TextBox 17">
            <a:extLst>
              <a:ext uri="{FF2B5EF4-FFF2-40B4-BE49-F238E27FC236}">
                <a16:creationId xmlns:a16="http://schemas.microsoft.com/office/drawing/2014/main" id="{B268D4AA-CA57-4F54-899E-0571B80E1E72}"/>
              </a:ext>
            </a:extLst>
          </p:cNvPr>
          <p:cNvSpPr txBox="1"/>
          <p:nvPr/>
        </p:nvSpPr>
        <p:spPr>
          <a:xfrm>
            <a:off x="3799297" y="3116436"/>
            <a:ext cx="322524" cy="253916"/>
          </a:xfrm>
          <a:prstGeom prst="rect">
            <a:avLst/>
          </a:prstGeom>
          <a:noFill/>
        </p:spPr>
        <p:txBody>
          <a:bodyPr wrap="none" rtlCol="0">
            <a:spAutoFit/>
          </a:bodyPr>
          <a:lstStyle/>
          <a:p>
            <a:r>
              <a:rPr lang="nb-NO" sz="1050" dirty="0"/>
              <a:t>75</a:t>
            </a:r>
          </a:p>
        </p:txBody>
      </p:sp>
      <p:sp>
        <p:nvSpPr>
          <p:cNvPr id="19" name="TextBox 18">
            <a:extLst>
              <a:ext uri="{FF2B5EF4-FFF2-40B4-BE49-F238E27FC236}">
                <a16:creationId xmlns:a16="http://schemas.microsoft.com/office/drawing/2014/main" id="{95FCD536-0586-4ED7-A73F-39D1B4F94D5E}"/>
              </a:ext>
            </a:extLst>
          </p:cNvPr>
          <p:cNvSpPr txBox="1"/>
          <p:nvPr/>
        </p:nvSpPr>
        <p:spPr>
          <a:xfrm>
            <a:off x="4057968" y="2849211"/>
            <a:ext cx="322524" cy="253916"/>
          </a:xfrm>
          <a:prstGeom prst="rect">
            <a:avLst/>
          </a:prstGeom>
          <a:noFill/>
        </p:spPr>
        <p:txBody>
          <a:bodyPr wrap="none" rtlCol="0">
            <a:spAutoFit/>
          </a:bodyPr>
          <a:lstStyle/>
          <a:p>
            <a:r>
              <a:rPr lang="nb-NO" sz="1050" dirty="0"/>
              <a:t>85</a:t>
            </a:r>
          </a:p>
        </p:txBody>
      </p:sp>
      <p:sp>
        <p:nvSpPr>
          <p:cNvPr id="20" name="TextBox 19">
            <a:extLst>
              <a:ext uri="{FF2B5EF4-FFF2-40B4-BE49-F238E27FC236}">
                <a16:creationId xmlns:a16="http://schemas.microsoft.com/office/drawing/2014/main" id="{F70074D3-2418-4A7B-B514-1A3AD439C37A}"/>
              </a:ext>
            </a:extLst>
          </p:cNvPr>
          <p:cNvSpPr txBox="1"/>
          <p:nvPr/>
        </p:nvSpPr>
        <p:spPr>
          <a:xfrm>
            <a:off x="4348394" y="2653869"/>
            <a:ext cx="391454" cy="253916"/>
          </a:xfrm>
          <a:prstGeom prst="rect">
            <a:avLst/>
          </a:prstGeom>
          <a:noFill/>
        </p:spPr>
        <p:txBody>
          <a:bodyPr wrap="none" rtlCol="0">
            <a:spAutoFit/>
          </a:bodyPr>
          <a:lstStyle/>
          <a:p>
            <a:r>
              <a:rPr lang="nb-NO" sz="1050" dirty="0"/>
              <a:t>100</a:t>
            </a:r>
          </a:p>
        </p:txBody>
      </p:sp>
      <p:sp>
        <p:nvSpPr>
          <p:cNvPr id="21" name="TextBox 20">
            <a:extLst>
              <a:ext uri="{FF2B5EF4-FFF2-40B4-BE49-F238E27FC236}">
                <a16:creationId xmlns:a16="http://schemas.microsoft.com/office/drawing/2014/main" id="{A5A4FA87-69D3-4BBC-8E9D-47A0EF87ACC0}"/>
              </a:ext>
            </a:extLst>
          </p:cNvPr>
          <p:cNvSpPr txBox="1"/>
          <p:nvPr/>
        </p:nvSpPr>
        <p:spPr>
          <a:xfrm>
            <a:off x="4654153" y="2384237"/>
            <a:ext cx="391454" cy="253916"/>
          </a:xfrm>
          <a:prstGeom prst="rect">
            <a:avLst/>
          </a:prstGeom>
          <a:noFill/>
        </p:spPr>
        <p:txBody>
          <a:bodyPr wrap="none" rtlCol="0">
            <a:spAutoFit/>
          </a:bodyPr>
          <a:lstStyle/>
          <a:p>
            <a:r>
              <a:rPr lang="nb-NO" sz="1050" dirty="0"/>
              <a:t>115</a:t>
            </a:r>
          </a:p>
        </p:txBody>
      </p:sp>
      <p:sp>
        <p:nvSpPr>
          <p:cNvPr id="22" name="TextBox 21">
            <a:extLst>
              <a:ext uri="{FF2B5EF4-FFF2-40B4-BE49-F238E27FC236}">
                <a16:creationId xmlns:a16="http://schemas.microsoft.com/office/drawing/2014/main" id="{C4012BAB-185C-462A-9539-65F0ED7B052C}"/>
              </a:ext>
            </a:extLst>
          </p:cNvPr>
          <p:cNvSpPr txBox="1"/>
          <p:nvPr/>
        </p:nvSpPr>
        <p:spPr>
          <a:xfrm>
            <a:off x="4898537" y="2166062"/>
            <a:ext cx="391454" cy="253916"/>
          </a:xfrm>
          <a:prstGeom prst="rect">
            <a:avLst/>
          </a:prstGeom>
          <a:noFill/>
        </p:spPr>
        <p:txBody>
          <a:bodyPr wrap="none" rtlCol="0">
            <a:spAutoFit/>
          </a:bodyPr>
          <a:lstStyle/>
          <a:p>
            <a:r>
              <a:rPr lang="nb-NO" sz="1050" dirty="0"/>
              <a:t>130</a:t>
            </a:r>
          </a:p>
        </p:txBody>
      </p:sp>
      <p:sp>
        <p:nvSpPr>
          <p:cNvPr id="23" name="TextBox 22">
            <a:extLst>
              <a:ext uri="{FF2B5EF4-FFF2-40B4-BE49-F238E27FC236}">
                <a16:creationId xmlns:a16="http://schemas.microsoft.com/office/drawing/2014/main" id="{DE70BF3B-9B13-4AF1-92C5-63DCBF18A3D9}"/>
              </a:ext>
            </a:extLst>
          </p:cNvPr>
          <p:cNvSpPr txBox="1"/>
          <p:nvPr/>
        </p:nvSpPr>
        <p:spPr>
          <a:xfrm>
            <a:off x="3587891" y="3724517"/>
            <a:ext cx="322524" cy="253916"/>
          </a:xfrm>
          <a:prstGeom prst="rect">
            <a:avLst/>
          </a:prstGeom>
          <a:noFill/>
        </p:spPr>
        <p:txBody>
          <a:bodyPr wrap="none" rtlCol="0">
            <a:spAutoFit/>
          </a:bodyPr>
          <a:lstStyle/>
          <a:p>
            <a:r>
              <a:rPr lang="nb-NO" sz="1050" dirty="0"/>
              <a:t>85</a:t>
            </a:r>
          </a:p>
        </p:txBody>
      </p:sp>
      <p:sp>
        <p:nvSpPr>
          <p:cNvPr id="24" name="TextBox 23">
            <a:extLst>
              <a:ext uri="{FF2B5EF4-FFF2-40B4-BE49-F238E27FC236}">
                <a16:creationId xmlns:a16="http://schemas.microsoft.com/office/drawing/2014/main" id="{CB59179F-FE69-4EB5-85F9-13AD66431F7A}"/>
              </a:ext>
            </a:extLst>
          </p:cNvPr>
          <p:cNvSpPr txBox="1"/>
          <p:nvPr/>
        </p:nvSpPr>
        <p:spPr>
          <a:xfrm>
            <a:off x="3963563" y="3798053"/>
            <a:ext cx="391454" cy="253916"/>
          </a:xfrm>
          <a:prstGeom prst="rect">
            <a:avLst/>
          </a:prstGeom>
          <a:noFill/>
        </p:spPr>
        <p:txBody>
          <a:bodyPr wrap="none" rtlCol="0">
            <a:spAutoFit/>
          </a:bodyPr>
          <a:lstStyle/>
          <a:p>
            <a:r>
              <a:rPr lang="nb-NO" sz="1050" dirty="0"/>
              <a:t>100</a:t>
            </a:r>
          </a:p>
        </p:txBody>
      </p:sp>
      <p:sp>
        <p:nvSpPr>
          <p:cNvPr id="25" name="TextBox 24">
            <a:extLst>
              <a:ext uri="{FF2B5EF4-FFF2-40B4-BE49-F238E27FC236}">
                <a16:creationId xmlns:a16="http://schemas.microsoft.com/office/drawing/2014/main" id="{1F6725A1-1918-43F4-BFD9-DABFEF347585}"/>
              </a:ext>
            </a:extLst>
          </p:cNvPr>
          <p:cNvSpPr txBox="1"/>
          <p:nvPr/>
        </p:nvSpPr>
        <p:spPr>
          <a:xfrm>
            <a:off x="5041581" y="3976508"/>
            <a:ext cx="391454" cy="253916"/>
          </a:xfrm>
          <a:prstGeom prst="rect">
            <a:avLst/>
          </a:prstGeom>
          <a:noFill/>
        </p:spPr>
        <p:txBody>
          <a:bodyPr wrap="none" rtlCol="0">
            <a:spAutoFit/>
          </a:bodyPr>
          <a:lstStyle/>
          <a:p>
            <a:r>
              <a:rPr lang="nb-NO" sz="1050" dirty="0"/>
              <a:t>140</a:t>
            </a:r>
          </a:p>
        </p:txBody>
      </p:sp>
      <p:sp>
        <p:nvSpPr>
          <p:cNvPr id="26" name="TextBox 25">
            <a:extLst>
              <a:ext uri="{FF2B5EF4-FFF2-40B4-BE49-F238E27FC236}">
                <a16:creationId xmlns:a16="http://schemas.microsoft.com/office/drawing/2014/main" id="{7990F000-F4FA-4349-AA16-7D11CDEE6F5A}"/>
              </a:ext>
            </a:extLst>
          </p:cNvPr>
          <p:cNvSpPr txBox="1"/>
          <p:nvPr/>
        </p:nvSpPr>
        <p:spPr>
          <a:xfrm>
            <a:off x="4334570" y="3849550"/>
            <a:ext cx="391454" cy="253916"/>
          </a:xfrm>
          <a:prstGeom prst="rect">
            <a:avLst/>
          </a:prstGeom>
          <a:noFill/>
        </p:spPr>
        <p:txBody>
          <a:bodyPr wrap="none" rtlCol="0">
            <a:spAutoFit/>
          </a:bodyPr>
          <a:lstStyle/>
          <a:p>
            <a:r>
              <a:rPr lang="nb-NO" sz="1050" dirty="0"/>
              <a:t>115</a:t>
            </a:r>
          </a:p>
        </p:txBody>
      </p:sp>
      <p:sp>
        <p:nvSpPr>
          <p:cNvPr id="27" name="TextBox 26">
            <a:extLst>
              <a:ext uri="{FF2B5EF4-FFF2-40B4-BE49-F238E27FC236}">
                <a16:creationId xmlns:a16="http://schemas.microsoft.com/office/drawing/2014/main" id="{95EA4EF3-779E-4B68-A595-76F94284EE27}"/>
              </a:ext>
            </a:extLst>
          </p:cNvPr>
          <p:cNvSpPr txBox="1"/>
          <p:nvPr/>
        </p:nvSpPr>
        <p:spPr>
          <a:xfrm>
            <a:off x="4714439" y="3925011"/>
            <a:ext cx="391454" cy="253916"/>
          </a:xfrm>
          <a:prstGeom prst="rect">
            <a:avLst/>
          </a:prstGeom>
          <a:noFill/>
        </p:spPr>
        <p:txBody>
          <a:bodyPr wrap="none" rtlCol="0">
            <a:spAutoFit/>
          </a:bodyPr>
          <a:lstStyle/>
          <a:p>
            <a:r>
              <a:rPr lang="nb-NO" sz="1050" dirty="0"/>
              <a:t>127</a:t>
            </a:r>
          </a:p>
        </p:txBody>
      </p:sp>
      <p:sp>
        <p:nvSpPr>
          <p:cNvPr id="28" name="TextBox 27">
            <a:extLst>
              <a:ext uri="{FF2B5EF4-FFF2-40B4-BE49-F238E27FC236}">
                <a16:creationId xmlns:a16="http://schemas.microsoft.com/office/drawing/2014/main" id="{0F427692-A0BF-4434-B66E-3E71274DFD0E}"/>
              </a:ext>
            </a:extLst>
          </p:cNvPr>
          <p:cNvSpPr txBox="1"/>
          <p:nvPr/>
        </p:nvSpPr>
        <p:spPr>
          <a:xfrm>
            <a:off x="5426835" y="4050962"/>
            <a:ext cx="391454" cy="253916"/>
          </a:xfrm>
          <a:prstGeom prst="rect">
            <a:avLst/>
          </a:prstGeom>
          <a:noFill/>
        </p:spPr>
        <p:txBody>
          <a:bodyPr wrap="none" rtlCol="0">
            <a:spAutoFit/>
          </a:bodyPr>
          <a:lstStyle/>
          <a:p>
            <a:r>
              <a:rPr lang="nb-NO" sz="1050" dirty="0"/>
              <a:t>150</a:t>
            </a:r>
          </a:p>
        </p:txBody>
      </p:sp>
      <p:sp>
        <p:nvSpPr>
          <p:cNvPr id="29" name="TextBox 28">
            <a:extLst>
              <a:ext uri="{FF2B5EF4-FFF2-40B4-BE49-F238E27FC236}">
                <a16:creationId xmlns:a16="http://schemas.microsoft.com/office/drawing/2014/main" id="{9D18548F-51B6-419D-B7E6-9F7C37AF1B92}"/>
              </a:ext>
            </a:extLst>
          </p:cNvPr>
          <p:cNvSpPr txBox="1"/>
          <p:nvPr/>
        </p:nvSpPr>
        <p:spPr>
          <a:xfrm>
            <a:off x="3367499" y="4006291"/>
            <a:ext cx="322524" cy="253916"/>
          </a:xfrm>
          <a:prstGeom prst="rect">
            <a:avLst/>
          </a:prstGeom>
          <a:noFill/>
        </p:spPr>
        <p:txBody>
          <a:bodyPr wrap="none" rtlCol="0">
            <a:spAutoFit/>
          </a:bodyPr>
          <a:lstStyle/>
          <a:p>
            <a:r>
              <a:rPr lang="nb-NO" sz="1050" dirty="0"/>
              <a:t>80</a:t>
            </a:r>
          </a:p>
        </p:txBody>
      </p:sp>
      <p:sp>
        <p:nvSpPr>
          <p:cNvPr id="30" name="TextBox 29">
            <a:extLst>
              <a:ext uri="{FF2B5EF4-FFF2-40B4-BE49-F238E27FC236}">
                <a16:creationId xmlns:a16="http://schemas.microsoft.com/office/drawing/2014/main" id="{340D1EFB-5DDA-4DCA-AF19-4F953FAC60D6}"/>
              </a:ext>
            </a:extLst>
          </p:cNvPr>
          <p:cNvSpPr txBox="1"/>
          <p:nvPr/>
        </p:nvSpPr>
        <p:spPr>
          <a:xfrm>
            <a:off x="3515751" y="4328730"/>
            <a:ext cx="322524" cy="253916"/>
          </a:xfrm>
          <a:prstGeom prst="rect">
            <a:avLst/>
          </a:prstGeom>
          <a:noFill/>
        </p:spPr>
        <p:txBody>
          <a:bodyPr wrap="none" rtlCol="0">
            <a:spAutoFit/>
          </a:bodyPr>
          <a:lstStyle/>
          <a:p>
            <a:r>
              <a:rPr lang="nb-NO" sz="1050" dirty="0"/>
              <a:t>95</a:t>
            </a:r>
          </a:p>
        </p:txBody>
      </p:sp>
      <p:sp>
        <p:nvSpPr>
          <p:cNvPr id="31" name="TextBox 30">
            <a:extLst>
              <a:ext uri="{FF2B5EF4-FFF2-40B4-BE49-F238E27FC236}">
                <a16:creationId xmlns:a16="http://schemas.microsoft.com/office/drawing/2014/main" id="{9997CF85-6505-498F-BBDE-56E1E01A7065}"/>
              </a:ext>
            </a:extLst>
          </p:cNvPr>
          <p:cNvSpPr txBox="1"/>
          <p:nvPr/>
        </p:nvSpPr>
        <p:spPr>
          <a:xfrm>
            <a:off x="3690023" y="4692458"/>
            <a:ext cx="391454" cy="253916"/>
          </a:xfrm>
          <a:prstGeom prst="rect">
            <a:avLst/>
          </a:prstGeom>
          <a:noFill/>
        </p:spPr>
        <p:txBody>
          <a:bodyPr wrap="none" rtlCol="0">
            <a:spAutoFit/>
          </a:bodyPr>
          <a:lstStyle/>
          <a:p>
            <a:r>
              <a:rPr lang="nb-NO" sz="1050" dirty="0"/>
              <a:t>105</a:t>
            </a:r>
          </a:p>
        </p:txBody>
      </p:sp>
      <p:sp>
        <p:nvSpPr>
          <p:cNvPr id="32" name="TextBox 31">
            <a:extLst>
              <a:ext uri="{FF2B5EF4-FFF2-40B4-BE49-F238E27FC236}">
                <a16:creationId xmlns:a16="http://schemas.microsoft.com/office/drawing/2014/main" id="{2E49FA02-A88C-4638-9F7D-536877B8A600}"/>
              </a:ext>
            </a:extLst>
          </p:cNvPr>
          <p:cNvSpPr txBox="1"/>
          <p:nvPr/>
        </p:nvSpPr>
        <p:spPr>
          <a:xfrm>
            <a:off x="3842771" y="5018606"/>
            <a:ext cx="391454" cy="253916"/>
          </a:xfrm>
          <a:prstGeom prst="rect">
            <a:avLst/>
          </a:prstGeom>
          <a:noFill/>
        </p:spPr>
        <p:txBody>
          <a:bodyPr wrap="none" rtlCol="0">
            <a:spAutoFit/>
          </a:bodyPr>
          <a:lstStyle/>
          <a:p>
            <a:r>
              <a:rPr lang="nb-NO" sz="1050" dirty="0"/>
              <a:t>115</a:t>
            </a:r>
          </a:p>
        </p:txBody>
      </p:sp>
      <p:sp>
        <p:nvSpPr>
          <p:cNvPr id="33" name="TextBox 32">
            <a:extLst>
              <a:ext uri="{FF2B5EF4-FFF2-40B4-BE49-F238E27FC236}">
                <a16:creationId xmlns:a16="http://schemas.microsoft.com/office/drawing/2014/main" id="{B9293E45-47A3-444E-90DA-6C4CF0BBB660}"/>
              </a:ext>
            </a:extLst>
          </p:cNvPr>
          <p:cNvSpPr txBox="1"/>
          <p:nvPr/>
        </p:nvSpPr>
        <p:spPr>
          <a:xfrm>
            <a:off x="4019364" y="5377299"/>
            <a:ext cx="391454" cy="253916"/>
          </a:xfrm>
          <a:prstGeom prst="rect">
            <a:avLst/>
          </a:prstGeom>
          <a:noFill/>
        </p:spPr>
        <p:txBody>
          <a:bodyPr wrap="none" rtlCol="0">
            <a:spAutoFit/>
          </a:bodyPr>
          <a:lstStyle/>
          <a:p>
            <a:r>
              <a:rPr lang="nb-NO" sz="1050" dirty="0"/>
              <a:t>125</a:t>
            </a:r>
          </a:p>
        </p:txBody>
      </p:sp>
      <p:sp>
        <p:nvSpPr>
          <p:cNvPr id="34" name="TextBox 33">
            <a:extLst>
              <a:ext uri="{FF2B5EF4-FFF2-40B4-BE49-F238E27FC236}">
                <a16:creationId xmlns:a16="http://schemas.microsoft.com/office/drawing/2014/main" id="{6EBEC138-609B-4776-A299-834F1C498DA5}"/>
              </a:ext>
            </a:extLst>
          </p:cNvPr>
          <p:cNvSpPr txBox="1"/>
          <p:nvPr/>
        </p:nvSpPr>
        <p:spPr>
          <a:xfrm>
            <a:off x="4228979" y="5674554"/>
            <a:ext cx="391454" cy="253916"/>
          </a:xfrm>
          <a:prstGeom prst="rect">
            <a:avLst/>
          </a:prstGeom>
          <a:noFill/>
        </p:spPr>
        <p:txBody>
          <a:bodyPr wrap="none" rtlCol="0">
            <a:spAutoFit/>
          </a:bodyPr>
          <a:lstStyle/>
          <a:p>
            <a:r>
              <a:rPr lang="nb-NO" sz="1050" dirty="0"/>
              <a:t>135</a:t>
            </a:r>
          </a:p>
        </p:txBody>
      </p:sp>
      <p:sp>
        <p:nvSpPr>
          <p:cNvPr id="35" name="TextBox 34">
            <a:extLst>
              <a:ext uri="{FF2B5EF4-FFF2-40B4-BE49-F238E27FC236}">
                <a16:creationId xmlns:a16="http://schemas.microsoft.com/office/drawing/2014/main" id="{47E647BA-6B87-42A3-8C1C-313BA2A71229}"/>
              </a:ext>
            </a:extLst>
          </p:cNvPr>
          <p:cNvSpPr txBox="1"/>
          <p:nvPr/>
        </p:nvSpPr>
        <p:spPr>
          <a:xfrm>
            <a:off x="2943716" y="4050962"/>
            <a:ext cx="322524" cy="253916"/>
          </a:xfrm>
          <a:prstGeom prst="rect">
            <a:avLst/>
          </a:prstGeom>
          <a:noFill/>
        </p:spPr>
        <p:txBody>
          <a:bodyPr wrap="none" rtlCol="0">
            <a:spAutoFit/>
          </a:bodyPr>
          <a:lstStyle/>
          <a:p>
            <a:r>
              <a:rPr lang="nb-NO" sz="1050" dirty="0"/>
              <a:t>60</a:t>
            </a:r>
          </a:p>
        </p:txBody>
      </p:sp>
      <p:sp>
        <p:nvSpPr>
          <p:cNvPr id="36" name="TextBox 35">
            <a:extLst>
              <a:ext uri="{FF2B5EF4-FFF2-40B4-BE49-F238E27FC236}">
                <a16:creationId xmlns:a16="http://schemas.microsoft.com/office/drawing/2014/main" id="{0F1F0174-5451-4B71-80A4-CDC1E53A989E}"/>
              </a:ext>
            </a:extLst>
          </p:cNvPr>
          <p:cNvSpPr txBox="1"/>
          <p:nvPr/>
        </p:nvSpPr>
        <p:spPr>
          <a:xfrm>
            <a:off x="2822985" y="4374447"/>
            <a:ext cx="322524" cy="253916"/>
          </a:xfrm>
          <a:prstGeom prst="rect">
            <a:avLst/>
          </a:prstGeom>
          <a:noFill/>
        </p:spPr>
        <p:txBody>
          <a:bodyPr wrap="none" rtlCol="0">
            <a:spAutoFit/>
          </a:bodyPr>
          <a:lstStyle/>
          <a:p>
            <a:r>
              <a:rPr lang="nb-NO" sz="1050" dirty="0"/>
              <a:t>65</a:t>
            </a:r>
          </a:p>
        </p:txBody>
      </p:sp>
      <p:sp>
        <p:nvSpPr>
          <p:cNvPr id="37" name="TextBox 36">
            <a:extLst>
              <a:ext uri="{FF2B5EF4-FFF2-40B4-BE49-F238E27FC236}">
                <a16:creationId xmlns:a16="http://schemas.microsoft.com/office/drawing/2014/main" id="{1B960E1C-994C-4E11-8B25-5B44BD441884}"/>
              </a:ext>
            </a:extLst>
          </p:cNvPr>
          <p:cNvSpPr txBox="1"/>
          <p:nvPr/>
        </p:nvSpPr>
        <p:spPr>
          <a:xfrm>
            <a:off x="2651995" y="4690508"/>
            <a:ext cx="322524" cy="253916"/>
          </a:xfrm>
          <a:prstGeom prst="rect">
            <a:avLst/>
          </a:prstGeom>
          <a:noFill/>
        </p:spPr>
        <p:txBody>
          <a:bodyPr wrap="none" rtlCol="0">
            <a:spAutoFit/>
          </a:bodyPr>
          <a:lstStyle/>
          <a:p>
            <a:r>
              <a:rPr lang="nb-NO" sz="1050" dirty="0"/>
              <a:t>70</a:t>
            </a:r>
          </a:p>
        </p:txBody>
      </p:sp>
      <p:sp>
        <p:nvSpPr>
          <p:cNvPr id="38" name="TextBox 37">
            <a:extLst>
              <a:ext uri="{FF2B5EF4-FFF2-40B4-BE49-F238E27FC236}">
                <a16:creationId xmlns:a16="http://schemas.microsoft.com/office/drawing/2014/main" id="{B5C1C3A4-2CF5-4B5C-BEE9-D420EF99EDA7}"/>
              </a:ext>
            </a:extLst>
          </p:cNvPr>
          <p:cNvSpPr txBox="1"/>
          <p:nvPr/>
        </p:nvSpPr>
        <p:spPr>
          <a:xfrm>
            <a:off x="2503231" y="5047451"/>
            <a:ext cx="322524" cy="253916"/>
          </a:xfrm>
          <a:prstGeom prst="rect">
            <a:avLst/>
          </a:prstGeom>
          <a:noFill/>
        </p:spPr>
        <p:txBody>
          <a:bodyPr wrap="none" rtlCol="0">
            <a:spAutoFit/>
          </a:bodyPr>
          <a:lstStyle/>
          <a:p>
            <a:r>
              <a:rPr lang="nb-NO" sz="1050" dirty="0"/>
              <a:t>78</a:t>
            </a:r>
          </a:p>
        </p:txBody>
      </p:sp>
      <p:sp>
        <p:nvSpPr>
          <p:cNvPr id="39" name="TextBox 38">
            <a:extLst>
              <a:ext uri="{FF2B5EF4-FFF2-40B4-BE49-F238E27FC236}">
                <a16:creationId xmlns:a16="http://schemas.microsoft.com/office/drawing/2014/main" id="{12EBDE8C-2173-45B5-B9BC-68DE6EF468B8}"/>
              </a:ext>
            </a:extLst>
          </p:cNvPr>
          <p:cNvSpPr txBox="1"/>
          <p:nvPr/>
        </p:nvSpPr>
        <p:spPr>
          <a:xfrm>
            <a:off x="2361749" y="5404394"/>
            <a:ext cx="322524" cy="253916"/>
          </a:xfrm>
          <a:prstGeom prst="rect">
            <a:avLst/>
          </a:prstGeom>
          <a:noFill/>
        </p:spPr>
        <p:txBody>
          <a:bodyPr wrap="none" rtlCol="0">
            <a:spAutoFit/>
          </a:bodyPr>
          <a:lstStyle/>
          <a:p>
            <a:r>
              <a:rPr lang="nb-NO" sz="1050" dirty="0"/>
              <a:t>87</a:t>
            </a:r>
          </a:p>
        </p:txBody>
      </p:sp>
      <p:sp>
        <p:nvSpPr>
          <p:cNvPr id="40" name="TextBox 39">
            <a:extLst>
              <a:ext uri="{FF2B5EF4-FFF2-40B4-BE49-F238E27FC236}">
                <a16:creationId xmlns:a16="http://schemas.microsoft.com/office/drawing/2014/main" id="{0D98597A-F60D-4385-AF93-8283A57DCE4D}"/>
              </a:ext>
            </a:extLst>
          </p:cNvPr>
          <p:cNvSpPr txBox="1"/>
          <p:nvPr/>
        </p:nvSpPr>
        <p:spPr>
          <a:xfrm>
            <a:off x="2199168" y="5704929"/>
            <a:ext cx="322524" cy="253916"/>
          </a:xfrm>
          <a:prstGeom prst="rect">
            <a:avLst/>
          </a:prstGeom>
          <a:noFill/>
        </p:spPr>
        <p:txBody>
          <a:bodyPr wrap="none" rtlCol="0">
            <a:spAutoFit/>
          </a:bodyPr>
          <a:lstStyle/>
          <a:p>
            <a:r>
              <a:rPr lang="nb-NO" sz="1050" dirty="0"/>
              <a:t>95</a:t>
            </a:r>
          </a:p>
        </p:txBody>
      </p:sp>
      <p:sp>
        <p:nvSpPr>
          <p:cNvPr id="41" name="TextBox 40">
            <a:extLst>
              <a:ext uri="{FF2B5EF4-FFF2-40B4-BE49-F238E27FC236}">
                <a16:creationId xmlns:a16="http://schemas.microsoft.com/office/drawing/2014/main" id="{4BCB9F45-5E9A-4E53-9E7F-646225CE41FA}"/>
              </a:ext>
            </a:extLst>
          </p:cNvPr>
          <p:cNvSpPr txBox="1"/>
          <p:nvPr/>
        </p:nvSpPr>
        <p:spPr>
          <a:xfrm>
            <a:off x="2074905" y="6065984"/>
            <a:ext cx="391454" cy="253916"/>
          </a:xfrm>
          <a:prstGeom prst="rect">
            <a:avLst/>
          </a:prstGeom>
          <a:noFill/>
        </p:spPr>
        <p:txBody>
          <a:bodyPr wrap="none" rtlCol="0">
            <a:spAutoFit/>
          </a:bodyPr>
          <a:lstStyle/>
          <a:p>
            <a:r>
              <a:rPr lang="nb-NO" sz="1050" dirty="0"/>
              <a:t>105</a:t>
            </a:r>
          </a:p>
        </p:txBody>
      </p:sp>
      <p:sp>
        <p:nvSpPr>
          <p:cNvPr id="42" name="TextBox 41">
            <a:extLst>
              <a:ext uri="{FF2B5EF4-FFF2-40B4-BE49-F238E27FC236}">
                <a16:creationId xmlns:a16="http://schemas.microsoft.com/office/drawing/2014/main" id="{BF2B28D5-011E-4BC9-8F3C-00559557F783}"/>
              </a:ext>
            </a:extLst>
          </p:cNvPr>
          <p:cNvSpPr txBox="1"/>
          <p:nvPr/>
        </p:nvSpPr>
        <p:spPr>
          <a:xfrm>
            <a:off x="2637094" y="3734901"/>
            <a:ext cx="322524" cy="253916"/>
          </a:xfrm>
          <a:prstGeom prst="rect">
            <a:avLst/>
          </a:prstGeom>
          <a:noFill/>
        </p:spPr>
        <p:txBody>
          <a:bodyPr wrap="square" rtlCol="0">
            <a:spAutoFit/>
          </a:bodyPr>
          <a:lstStyle/>
          <a:p>
            <a:r>
              <a:rPr lang="nb-NO" sz="1050" dirty="0"/>
              <a:t>17</a:t>
            </a:r>
          </a:p>
        </p:txBody>
      </p:sp>
      <p:sp>
        <p:nvSpPr>
          <p:cNvPr id="43" name="TextBox 42">
            <a:extLst>
              <a:ext uri="{FF2B5EF4-FFF2-40B4-BE49-F238E27FC236}">
                <a16:creationId xmlns:a16="http://schemas.microsoft.com/office/drawing/2014/main" id="{85548155-8F3F-42FD-8AFF-719BD4487012}"/>
              </a:ext>
            </a:extLst>
          </p:cNvPr>
          <p:cNvSpPr txBox="1"/>
          <p:nvPr/>
        </p:nvSpPr>
        <p:spPr>
          <a:xfrm>
            <a:off x="2278602" y="3775729"/>
            <a:ext cx="322524" cy="253916"/>
          </a:xfrm>
          <a:prstGeom prst="rect">
            <a:avLst/>
          </a:prstGeom>
          <a:noFill/>
        </p:spPr>
        <p:txBody>
          <a:bodyPr wrap="none" rtlCol="0">
            <a:spAutoFit/>
          </a:bodyPr>
          <a:lstStyle/>
          <a:p>
            <a:r>
              <a:rPr lang="nb-NO" sz="1050" dirty="0"/>
              <a:t>18</a:t>
            </a:r>
          </a:p>
        </p:txBody>
      </p:sp>
      <p:sp>
        <p:nvSpPr>
          <p:cNvPr id="44" name="TextBox 43">
            <a:extLst>
              <a:ext uri="{FF2B5EF4-FFF2-40B4-BE49-F238E27FC236}">
                <a16:creationId xmlns:a16="http://schemas.microsoft.com/office/drawing/2014/main" id="{C3709FC2-61A9-4FA3-9AC5-7D776C6A9907}"/>
              </a:ext>
            </a:extLst>
          </p:cNvPr>
          <p:cNvSpPr txBox="1"/>
          <p:nvPr/>
        </p:nvSpPr>
        <p:spPr>
          <a:xfrm>
            <a:off x="1921970" y="3820796"/>
            <a:ext cx="322524" cy="253916"/>
          </a:xfrm>
          <a:prstGeom prst="rect">
            <a:avLst/>
          </a:prstGeom>
          <a:noFill/>
        </p:spPr>
        <p:txBody>
          <a:bodyPr wrap="none" rtlCol="0">
            <a:spAutoFit/>
          </a:bodyPr>
          <a:lstStyle/>
          <a:p>
            <a:r>
              <a:rPr lang="nb-NO" sz="1050" dirty="0"/>
              <a:t>19</a:t>
            </a:r>
          </a:p>
        </p:txBody>
      </p:sp>
      <p:sp>
        <p:nvSpPr>
          <p:cNvPr id="46" name="TextBox 45">
            <a:extLst>
              <a:ext uri="{FF2B5EF4-FFF2-40B4-BE49-F238E27FC236}">
                <a16:creationId xmlns:a16="http://schemas.microsoft.com/office/drawing/2014/main" id="{575B685F-E339-4A98-85F3-3374E7988561}"/>
              </a:ext>
            </a:extLst>
          </p:cNvPr>
          <p:cNvSpPr txBox="1"/>
          <p:nvPr/>
        </p:nvSpPr>
        <p:spPr>
          <a:xfrm>
            <a:off x="1523246" y="3875238"/>
            <a:ext cx="322524" cy="253916"/>
          </a:xfrm>
          <a:prstGeom prst="rect">
            <a:avLst/>
          </a:prstGeom>
          <a:noFill/>
        </p:spPr>
        <p:txBody>
          <a:bodyPr wrap="none" rtlCol="0">
            <a:spAutoFit/>
          </a:bodyPr>
          <a:lstStyle/>
          <a:p>
            <a:r>
              <a:rPr lang="nb-NO" sz="1050" dirty="0"/>
              <a:t>20</a:t>
            </a:r>
          </a:p>
        </p:txBody>
      </p:sp>
      <p:sp>
        <p:nvSpPr>
          <p:cNvPr id="47" name="TextBox 46">
            <a:extLst>
              <a:ext uri="{FF2B5EF4-FFF2-40B4-BE49-F238E27FC236}">
                <a16:creationId xmlns:a16="http://schemas.microsoft.com/office/drawing/2014/main" id="{1D19D233-040A-47B6-A2C8-D28C283947A8}"/>
              </a:ext>
            </a:extLst>
          </p:cNvPr>
          <p:cNvSpPr txBox="1"/>
          <p:nvPr/>
        </p:nvSpPr>
        <p:spPr>
          <a:xfrm>
            <a:off x="1182738" y="3951156"/>
            <a:ext cx="322524" cy="253916"/>
          </a:xfrm>
          <a:prstGeom prst="rect">
            <a:avLst/>
          </a:prstGeom>
          <a:noFill/>
        </p:spPr>
        <p:txBody>
          <a:bodyPr wrap="square" rtlCol="0">
            <a:spAutoFit/>
          </a:bodyPr>
          <a:lstStyle/>
          <a:p>
            <a:r>
              <a:rPr lang="nb-NO" sz="1050" dirty="0"/>
              <a:t>21</a:t>
            </a:r>
          </a:p>
        </p:txBody>
      </p:sp>
      <p:sp>
        <p:nvSpPr>
          <p:cNvPr id="48" name="TextBox 47">
            <a:extLst>
              <a:ext uri="{FF2B5EF4-FFF2-40B4-BE49-F238E27FC236}">
                <a16:creationId xmlns:a16="http://schemas.microsoft.com/office/drawing/2014/main" id="{FAE26180-7328-494B-A1A8-CC23AB80D177}"/>
              </a:ext>
            </a:extLst>
          </p:cNvPr>
          <p:cNvSpPr txBox="1"/>
          <p:nvPr/>
        </p:nvSpPr>
        <p:spPr>
          <a:xfrm>
            <a:off x="784014" y="4050962"/>
            <a:ext cx="322524" cy="253916"/>
          </a:xfrm>
          <a:prstGeom prst="rect">
            <a:avLst/>
          </a:prstGeom>
          <a:noFill/>
        </p:spPr>
        <p:txBody>
          <a:bodyPr wrap="square" rtlCol="0">
            <a:spAutoFit/>
          </a:bodyPr>
          <a:lstStyle/>
          <a:p>
            <a:r>
              <a:rPr lang="nb-NO" sz="1050" dirty="0"/>
              <a:t>22</a:t>
            </a:r>
          </a:p>
        </p:txBody>
      </p:sp>
      <p:sp>
        <p:nvSpPr>
          <p:cNvPr id="49" name="TextBox 48">
            <a:extLst>
              <a:ext uri="{FF2B5EF4-FFF2-40B4-BE49-F238E27FC236}">
                <a16:creationId xmlns:a16="http://schemas.microsoft.com/office/drawing/2014/main" id="{FD26ECA6-66EA-4D17-8884-BAC73FC20EF6}"/>
              </a:ext>
            </a:extLst>
          </p:cNvPr>
          <p:cNvSpPr txBox="1"/>
          <p:nvPr/>
        </p:nvSpPr>
        <p:spPr>
          <a:xfrm>
            <a:off x="2806153" y="3324314"/>
            <a:ext cx="356188" cy="253916"/>
          </a:xfrm>
          <a:prstGeom prst="rect">
            <a:avLst/>
          </a:prstGeom>
          <a:noFill/>
        </p:spPr>
        <p:txBody>
          <a:bodyPr wrap="none" rtlCol="0">
            <a:spAutoFit/>
          </a:bodyPr>
          <a:lstStyle/>
          <a:p>
            <a:r>
              <a:rPr lang="nb-NO" sz="1050" dirty="0"/>
              <a:t>2,5</a:t>
            </a:r>
          </a:p>
        </p:txBody>
      </p:sp>
      <p:sp>
        <p:nvSpPr>
          <p:cNvPr id="51" name="TextBox 50">
            <a:extLst>
              <a:ext uri="{FF2B5EF4-FFF2-40B4-BE49-F238E27FC236}">
                <a16:creationId xmlns:a16="http://schemas.microsoft.com/office/drawing/2014/main" id="{1948E650-F755-4C59-9A3B-89485C852455}"/>
              </a:ext>
            </a:extLst>
          </p:cNvPr>
          <p:cNvSpPr txBox="1"/>
          <p:nvPr/>
        </p:nvSpPr>
        <p:spPr>
          <a:xfrm>
            <a:off x="2490733" y="3082666"/>
            <a:ext cx="356188" cy="253916"/>
          </a:xfrm>
          <a:prstGeom prst="rect">
            <a:avLst/>
          </a:prstGeom>
          <a:noFill/>
        </p:spPr>
        <p:txBody>
          <a:bodyPr wrap="none" rtlCol="0">
            <a:spAutoFit/>
          </a:bodyPr>
          <a:lstStyle/>
          <a:p>
            <a:r>
              <a:rPr lang="nb-NO" sz="1050" dirty="0"/>
              <a:t>2,6</a:t>
            </a:r>
          </a:p>
        </p:txBody>
      </p:sp>
      <p:sp>
        <p:nvSpPr>
          <p:cNvPr id="52" name="TextBox 51">
            <a:extLst>
              <a:ext uri="{FF2B5EF4-FFF2-40B4-BE49-F238E27FC236}">
                <a16:creationId xmlns:a16="http://schemas.microsoft.com/office/drawing/2014/main" id="{C170BEB7-D37F-4C73-8F05-C27E4E0C305C}"/>
              </a:ext>
            </a:extLst>
          </p:cNvPr>
          <p:cNvSpPr txBox="1"/>
          <p:nvPr/>
        </p:nvSpPr>
        <p:spPr>
          <a:xfrm>
            <a:off x="2170552" y="2822745"/>
            <a:ext cx="356188" cy="253916"/>
          </a:xfrm>
          <a:prstGeom prst="rect">
            <a:avLst/>
          </a:prstGeom>
          <a:noFill/>
        </p:spPr>
        <p:txBody>
          <a:bodyPr wrap="none" rtlCol="0">
            <a:spAutoFit/>
          </a:bodyPr>
          <a:lstStyle/>
          <a:p>
            <a:r>
              <a:rPr lang="nb-NO" sz="1050" dirty="0"/>
              <a:t>2,7</a:t>
            </a:r>
          </a:p>
        </p:txBody>
      </p:sp>
      <p:sp>
        <p:nvSpPr>
          <p:cNvPr id="54" name="TextBox 53">
            <a:extLst>
              <a:ext uri="{FF2B5EF4-FFF2-40B4-BE49-F238E27FC236}">
                <a16:creationId xmlns:a16="http://schemas.microsoft.com/office/drawing/2014/main" id="{6FB3EE54-9F84-44A0-ADB5-D512BF3865A2}"/>
              </a:ext>
            </a:extLst>
          </p:cNvPr>
          <p:cNvSpPr txBox="1"/>
          <p:nvPr/>
        </p:nvSpPr>
        <p:spPr>
          <a:xfrm>
            <a:off x="1876644" y="2575202"/>
            <a:ext cx="356188" cy="253916"/>
          </a:xfrm>
          <a:prstGeom prst="rect">
            <a:avLst/>
          </a:prstGeom>
          <a:noFill/>
        </p:spPr>
        <p:txBody>
          <a:bodyPr wrap="none" rtlCol="0">
            <a:spAutoFit/>
          </a:bodyPr>
          <a:lstStyle/>
          <a:p>
            <a:r>
              <a:rPr lang="nb-NO" sz="1050" dirty="0"/>
              <a:t>2,8</a:t>
            </a:r>
          </a:p>
        </p:txBody>
      </p:sp>
      <p:sp>
        <p:nvSpPr>
          <p:cNvPr id="55" name="TextBox 54">
            <a:extLst>
              <a:ext uri="{FF2B5EF4-FFF2-40B4-BE49-F238E27FC236}">
                <a16:creationId xmlns:a16="http://schemas.microsoft.com/office/drawing/2014/main" id="{63125CF6-20E4-4E1C-857A-A62D31540FA3}"/>
              </a:ext>
            </a:extLst>
          </p:cNvPr>
          <p:cNvSpPr txBox="1"/>
          <p:nvPr/>
        </p:nvSpPr>
        <p:spPr>
          <a:xfrm>
            <a:off x="1603708" y="2349230"/>
            <a:ext cx="356188" cy="253916"/>
          </a:xfrm>
          <a:prstGeom prst="rect">
            <a:avLst/>
          </a:prstGeom>
          <a:noFill/>
        </p:spPr>
        <p:txBody>
          <a:bodyPr wrap="none" rtlCol="0">
            <a:spAutoFit/>
          </a:bodyPr>
          <a:lstStyle/>
          <a:p>
            <a:r>
              <a:rPr lang="nb-NO" sz="1050" dirty="0"/>
              <a:t>2,9</a:t>
            </a:r>
          </a:p>
        </p:txBody>
      </p:sp>
      <p:sp>
        <p:nvSpPr>
          <p:cNvPr id="56" name="TextBox 55">
            <a:extLst>
              <a:ext uri="{FF2B5EF4-FFF2-40B4-BE49-F238E27FC236}">
                <a16:creationId xmlns:a16="http://schemas.microsoft.com/office/drawing/2014/main" id="{390FA6CF-6CEA-4DC2-92F8-CC6218925158}"/>
              </a:ext>
            </a:extLst>
          </p:cNvPr>
          <p:cNvSpPr txBox="1"/>
          <p:nvPr/>
        </p:nvSpPr>
        <p:spPr>
          <a:xfrm>
            <a:off x="1314827" y="2123258"/>
            <a:ext cx="253596" cy="253916"/>
          </a:xfrm>
          <a:prstGeom prst="rect">
            <a:avLst/>
          </a:prstGeom>
          <a:noFill/>
        </p:spPr>
        <p:txBody>
          <a:bodyPr wrap="none" rtlCol="0">
            <a:spAutoFit/>
          </a:bodyPr>
          <a:lstStyle/>
          <a:p>
            <a:r>
              <a:rPr lang="nb-NO" sz="1050" dirty="0"/>
              <a:t>3</a:t>
            </a:r>
          </a:p>
        </p:txBody>
      </p:sp>
      <p:sp>
        <p:nvSpPr>
          <p:cNvPr id="58" name="TextBox 57">
            <a:extLst>
              <a:ext uri="{FF2B5EF4-FFF2-40B4-BE49-F238E27FC236}">
                <a16:creationId xmlns:a16="http://schemas.microsoft.com/office/drawing/2014/main" id="{932421E7-D69E-4D7A-BB52-7918EE5F9B78}"/>
              </a:ext>
            </a:extLst>
          </p:cNvPr>
          <p:cNvSpPr txBox="1"/>
          <p:nvPr/>
        </p:nvSpPr>
        <p:spPr>
          <a:xfrm>
            <a:off x="5295501" y="2044180"/>
            <a:ext cx="391454" cy="253916"/>
          </a:xfrm>
          <a:prstGeom prst="rect">
            <a:avLst/>
          </a:prstGeom>
          <a:noFill/>
        </p:spPr>
        <p:txBody>
          <a:bodyPr wrap="none" rtlCol="0">
            <a:spAutoFit/>
          </a:bodyPr>
          <a:lstStyle/>
          <a:p>
            <a:r>
              <a:rPr lang="nb-NO" sz="1050" dirty="0"/>
              <a:t>145</a:t>
            </a:r>
          </a:p>
        </p:txBody>
      </p:sp>
      <p:sp>
        <p:nvSpPr>
          <p:cNvPr id="59" name="TextBox 58">
            <a:extLst>
              <a:ext uri="{FF2B5EF4-FFF2-40B4-BE49-F238E27FC236}">
                <a16:creationId xmlns:a16="http://schemas.microsoft.com/office/drawing/2014/main" id="{2BE82AD5-122E-4757-BDA5-C0FBD7AC6FAA}"/>
              </a:ext>
            </a:extLst>
          </p:cNvPr>
          <p:cNvSpPr txBox="1"/>
          <p:nvPr/>
        </p:nvSpPr>
        <p:spPr>
          <a:xfrm>
            <a:off x="430125" y="4078114"/>
            <a:ext cx="322524" cy="253916"/>
          </a:xfrm>
          <a:prstGeom prst="rect">
            <a:avLst/>
          </a:prstGeom>
          <a:noFill/>
        </p:spPr>
        <p:txBody>
          <a:bodyPr wrap="square" rtlCol="0">
            <a:spAutoFit/>
          </a:bodyPr>
          <a:lstStyle/>
          <a:p>
            <a:r>
              <a:rPr lang="nb-NO" sz="1050" dirty="0"/>
              <a:t>23</a:t>
            </a:r>
          </a:p>
        </p:txBody>
      </p:sp>
      <p:sp>
        <p:nvSpPr>
          <p:cNvPr id="60" name="TextBox 59">
            <a:extLst>
              <a:ext uri="{FF2B5EF4-FFF2-40B4-BE49-F238E27FC236}">
                <a16:creationId xmlns:a16="http://schemas.microsoft.com/office/drawing/2014/main" id="{041C9DC1-5B20-42C0-846B-0D1909158688}"/>
              </a:ext>
            </a:extLst>
          </p:cNvPr>
          <p:cNvSpPr txBox="1"/>
          <p:nvPr/>
        </p:nvSpPr>
        <p:spPr>
          <a:xfrm>
            <a:off x="1042874" y="1816346"/>
            <a:ext cx="356188" cy="253916"/>
          </a:xfrm>
          <a:prstGeom prst="rect">
            <a:avLst/>
          </a:prstGeom>
          <a:noFill/>
        </p:spPr>
        <p:txBody>
          <a:bodyPr wrap="none" rtlCol="0">
            <a:spAutoFit/>
          </a:bodyPr>
          <a:lstStyle/>
          <a:p>
            <a:r>
              <a:rPr lang="nb-NO" sz="1050" dirty="0"/>
              <a:t>3,1</a:t>
            </a:r>
          </a:p>
        </p:txBody>
      </p:sp>
      <p:sp>
        <p:nvSpPr>
          <p:cNvPr id="61" name="TextBox 60">
            <a:extLst>
              <a:ext uri="{FF2B5EF4-FFF2-40B4-BE49-F238E27FC236}">
                <a16:creationId xmlns:a16="http://schemas.microsoft.com/office/drawing/2014/main" id="{A795ECA1-4A30-4923-8531-7D74BDB8F2D2}"/>
              </a:ext>
            </a:extLst>
          </p:cNvPr>
          <p:cNvSpPr txBox="1"/>
          <p:nvPr/>
        </p:nvSpPr>
        <p:spPr>
          <a:xfrm>
            <a:off x="3303193" y="966539"/>
            <a:ext cx="425116" cy="253916"/>
          </a:xfrm>
          <a:prstGeom prst="rect">
            <a:avLst/>
          </a:prstGeom>
          <a:noFill/>
        </p:spPr>
        <p:txBody>
          <a:bodyPr wrap="none" rtlCol="0">
            <a:spAutoFit/>
          </a:bodyPr>
          <a:lstStyle/>
          <a:p>
            <a:r>
              <a:rPr lang="nb-NO" sz="1050" dirty="0"/>
              <a:t>19,5</a:t>
            </a:r>
            <a:endParaRPr lang="en-US" sz="1050" dirty="0"/>
          </a:p>
        </p:txBody>
      </p:sp>
      <p:sp>
        <p:nvSpPr>
          <p:cNvPr id="63" name="TextBox 62">
            <a:extLst>
              <a:ext uri="{FF2B5EF4-FFF2-40B4-BE49-F238E27FC236}">
                <a16:creationId xmlns:a16="http://schemas.microsoft.com/office/drawing/2014/main" id="{9E82B6F2-36EC-47FB-809B-71362D88E1CB}"/>
              </a:ext>
            </a:extLst>
          </p:cNvPr>
          <p:cNvSpPr txBox="1"/>
          <p:nvPr/>
        </p:nvSpPr>
        <p:spPr>
          <a:xfrm>
            <a:off x="5786050" y="4078114"/>
            <a:ext cx="391454" cy="253916"/>
          </a:xfrm>
          <a:prstGeom prst="rect">
            <a:avLst/>
          </a:prstGeom>
          <a:noFill/>
        </p:spPr>
        <p:txBody>
          <a:bodyPr wrap="none" rtlCol="0">
            <a:spAutoFit/>
          </a:bodyPr>
          <a:lstStyle/>
          <a:p>
            <a:r>
              <a:rPr lang="nb-NO" sz="1050" dirty="0"/>
              <a:t>162</a:t>
            </a:r>
          </a:p>
        </p:txBody>
      </p:sp>
      <p:sp>
        <p:nvSpPr>
          <p:cNvPr id="64" name="TextBox 63">
            <a:extLst>
              <a:ext uri="{FF2B5EF4-FFF2-40B4-BE49-F238E27FC236}">
                <a16:creationId xmlns:a16="http://schemas.microsoft.com/office/drawing/2014/main" id="{E9926099-17B1-4A4F-A930-F6F0C74B8E5D}"/>
              </a:ext>
            </a:extLst>
          </p:cNvPr>
          <p:cNvSpPr txBox="1"/>
          <p:nvPr/>
        </p:nvSpPr>
        <p:spPr>
          <a:xfrm>
            <a:off x="4408631" y="5928470"/>
            <a:ext cx="391454" cy="253916"/>
          </a:xfrm>
          <a:prstGeom prst="rect">
            <a:avLst/>
          </a:prstGeom>
          <a:noFill/>
        </p:spPr>
        <p:txBody>
          <a:bodyPr wrap="none" rtlCol="0">
            <a:spAutoFit/>
          </a:bodyPr>
          <a:lstStyle/>
          <a:p>
            <a:r>
              <a:rPr lang="nb-NO" sz="1050" dirty="0"/>
              <a:t>145</a:t>
            </a:r>
          </a:p>
        </p:txBody>
      </p:sp>
      <p:sp>
        <p:nvSpPr>
          <p:cNvPr id="65" name="TextBox 64">
            <a:extLst>
              <a:ext uri="{FF2B5EF4-FFF2-40B4-BE49-F238E27FC236}">
                <a16:creationId xmlns:a16="http://schemas.microsoft.com/office/drawing/2014/main" id="{EC249340-D09F-47B1-A064-EF6CF2B47D7E}"/>
              </a:ext>
            </a:extLst>
          </p:cNvPr>
          <p:cNvSpPr txBox="1"/>
          <p:nvPr/>
        </p:nvSpPr>
        <p:spPr>
          <a:xfrm>
            <a:off x="2345275" y="6347516"/>
            <a:ext cx="2104679" cy="307777"/>
          </a:xfrm>
          <a:prstGeom prst="rect">
            <a:avLst/>
          </a:prstGeom>
          <a:noFill/>
        </p:spPr>
        <p:txBody>
          <a:bodyPr wrap="none" rtlCol="0">
            <a:spAutoFit/>
          </a:bodyPr>
          <a:lstStyle/>
          <a:p>
            <a:r>
              <a:rPr lang="nb-NO" sz="1400" dirty="0"/>
              <a:t>Kuleomregning: 2m per kg</a:t>
            </a:r>
            <a:endParaRPr lang="en-US" sz="1400" dirty="0"/>
          </a:p>
        </p:txBody>
      </p:sp>
      <p:sp>
        <p:nvSpPr>
          <p:cNvPr id="66" name="TextBox 65">
            <a:extLst>
              <a:ext uri="{FF2B5EF4-FFF2-40B4-BE49-F238E27FC236}">
                <a16:creationId xmlns:a16="http://schemas.microsoft.com/office/drawing/2014/main" id="{613538D8-AF2E-4FE6-8640-36687E4883C5}"/>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67" name="TextBox 66">
            <a:extLst>
              <a:ext uri="{FF2B5EF4-FFF2-40B4-BE49-F238E27FC236}">
                <a16:creationId xmlns:a16="http://schemas.microsoft.com/office/drawing/2014/main" id="{002180A7-2223-4D62-82C4-3E23DA079B89}"/>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62" name="TextBox 61">
            <a:extLst>
              <a:ext uri="{FF2B5EF4-FFF2-40B4-BE49-F238E27FC236}">
                <a16:creationId xmlns:a16="http://schemas.microsoft.com/office/drawing/2014/main" id="{C7A5E74D-3039-40A9-A95F-013B8506D609}"/>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3" name="Date Placeholder 2">
            <a:extLst>
              <a:ext uri="{FF2B5EF4-FFF2-40B4-BE49-F238E27FC236}">
                <a16:creationId xmlns:a16="http://schemas.microsoft.com/office/drawing/2014/main" id="{BE70CD62-E25A-4F6E-986D-74DBEFBC5C48}"/>
              </a:ext>
            </a:extLst>
          </p:cNvPr>
          <p:cNvSpPr>
            <a:spLocks noGrp="1"/>
          </p:cNvSpPr>
          <p:nvPr>
            <p:ph type="dt" sz="half" idx="10"/>
          </p:nvPr>
        </p:nvSpPr>
        <p:spPr/>
        <p:txBody>
          <a:bodyPr/>
          <a:lstStyle/>
          <a:p>
            <a:r>
              <a:rPr lang="en-US"/>
              <a:t>02/11/2018</a:t>
            </a:r>
            <a:endParaRPr lang="en-US" dirty="0"/>
          </a:p>
        </p:txBody>
      </p:sp>
      <p:sp>
        <p:nvSpPr>
          <p:cNvPr id="6" name="Footer Placeholder 5">
            <a:extLst>
              <a:ext uri="{FF2B5EF4-FFF2-40B4-BE49-F238E27FC236}">
                <a16:creationId xmlns:a16="http://schemas.microsoft.com/office/drawing/2014/main" id="{87576C0C-8B03-49F1-94A0-22E80E336D5D}"/>
              </a:ext>
            </a:extLst>
          </p:cNvPr>
          <p:cNvSpPr>
            <a:spLocks noGrp="1"/>
          </p:cNvSpPr>
          <p:nvPr>
            <p:ph type="ftr" sz="quarter" idx="11"/>
          </p:nvPr>
        </p:nvSpPr>
        <p:spPr/>
        <p:txBody>
          <a:bodyPr/>
          <a:lstStyle/>
          <a:p>
            <a:r>
              <a:rPr lang="nb-NO" dirty="0"/>
              <a:t>Magnus R. Aunevik-Berntsen</a:t>
            </a:r>
            <a:endParaRPr lang="en-US" dirty="0"/>
          </a:p>
        </p:txBody>
      </p:sp>
    </p:spTree>
    <p:extLst>
      <p:ext uri="{BB962C8B-B14F-4D97-AF65-F5344CB8AC3E}">
        <p14:creationId xmlns:p14="http://schemas.microsoft.com/office/powerpoint/2010/main" val="19611272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43863B4D-1FEB-4124-A16C-780C11E0BFA8}"/>
              </a:ext>
            </a:extLst>
          </p:cNvPr>
          <p:cNvGraphicFramePr>
            <a:graphicFrameLocks/>
          </p:cNvGraphicFramePr>
          <p:nvPr>
            <p:extLst/>
          </p:nvPr>
        </p:nvGraphicFramePr>
        <p:xfrm>
          <a:off x="-888667" y="934455"/>
          <a:ext cx="8667022" cy="5825752"/>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a:extLst>
              <a:ext uri="{FF2B5EF4-FFF2-40B4-BE49-F238E27FC236}">
                <a16:creationId xmlns:a16="http://schemas.microsoft.com/office/drawing/2014/main" id="{5A576B7E-80A1-45C6-A89A-EC1F5008DDBC}"/>
              </a:ext>
            </a:extLst>
          </p:cNvPr>
          <p:cNvSpPr txBox="1"/>
          <p:nvPr/>
        </p:nvSpPr>
        <p:spPr>
          <a:xfrm>
            <a:off x="3290164" y="3497086"/>
            <a:ext cx="316112" cy="246221"/>
          </a:xfrm>
          <a:prstGeom prst="rect">
            <a:avLst/>
          </a:prstGeom>
          <a:noFill/>
        </p:spPr>
        <p:txBody>
          <a:bodyPr wrap="none" rtlCol="0">
            <a:spAutoFit/>
          </a:bodyPr>
          <a:lstStyle/>
          <a:p>
            <a:r>
              <a:rPr lang="nb-NO" sz="1000" dirty="0"/>
              <a:t>42</a:t>
            </a:r>
            <a:endParaRPr lang="en-US" sz="1000" dirty="0"/>
          </a:p>
        </p:txBody>
      </p:sp>
      <p:sp>
        <p:nvSpPr>
          <p:cNvPr id="6" name="TextBox 5">
            <a:extLst>
              <a:ext uri="{FF2B5EF4-FFF2-40B4-BE49-F238E27FC236}">
                <a16:creationId xmlns:a16="http://schemas.microsoft.com/office/drawing/2014/main" id="{25F92B94-FCB1-42D7-A449-05F82849F08E}"/>
              </a:ext>
            </a:extLst>
          </p:cNvPr>
          <p:cNvSpPr txBox="1"/>
          <p:nvPr/>
        </p:nvSpPr>
        <p:spPr>
          <a:xfrm>
            <a:off x="3290164" y="3240715"/>
            <a:ext cx="316112" cy="246221"/>
          </a:xfrm>
          <a:prstGeom prst="rect">
            <a:avLst/>
          </a:prstGeom>
          <a:noFill/>
        </p:spPr>
        <p:txBody>
          <a:bodyPr wrap="none" rtlCol="0">
            <a:spAutoFit/>
          </a:bodyPr>
          <a:lstStyle/>
          <a:p>
            <a:r>
              <a:rPr lang="nb-NO" sz="1000" dirty="0"/>
              <a:t>44</a:t>
            </a:r>
            <a:endParaRPr lang="en-US" sz="1000" dirty="0"/>
          </a:p>
        </p:txBody>
      </p:sp>
      <p:sp>
        <p:nvSpPr>
          <p:cNvPr id="7" name="TextBox 6">
            <a:extLst>
              <a:ext uri="{FF2B5EF4-FFF2-40B4-BE49-F238E27FC236}">
                <a16:creationId xmlns:a16="http://schemas.microsoft.com/office/drawing/2014/main" id="{3E49AC74-E7BE-4B99-9048-3ADE75A1EECD}"/>
              </a:ext>
            </a:extLst>
          </p:cNvPr>
          <p:cNvSpPr txBox="1"/>
          <p:nvPr/>
        </p:nvSpPr>
        <p:spPr>
          <a:xfrm>
            <a:off x="3290164" y="2907786"/>
            <a:ext cx="316112" cy="246221"/>
          </a:xfrm>
          <a:prstGeom prst="rect">
            <a:avLst/>
          </a:prstGeom>
          <a:noFill/>
        </p:spPr>
        <p:txBody>
          <a:bodyPr wrap="none" rtlCol="0">
            <a:spAutoFit/>
          </a:bodyPr>
          <a:lstStyle/>
          <a:p>
            <a:r>
              <a:rPr lang="nb-NO" sz="1000" dirty="0"/>
              <a:t>46</a:t>
            </a:r>
            <a:endParaRPr lang="en-US" sz="1000" dirty="0"/>
          </a:p>
        </p:txBody>
      </p:sp>
      <p:sp>
        <p:nvSpPr>
          <p:cNvPr id="8" name="TextBox 7">
            <a:extLst>
              <a:ext uri="{FF2B5EF4-FFF2-40B4-BE49-F238E27FC236}">
                <a16:creationId xmlns:a16="http://schemas.microsoft.com/office/drawing/2014/main" id="{62120FF4-1CD4-4A48-AE7A-8AC8AD4E64E9}"/>
              </a:ext>
            </a:extLst>
          </p:cNvPr>
          <p:cNvSpPr txBox="1"/>
          <p:nvPr/>
        </p:nvSpPr>
        <p:spPr>
          <a:xfrm>
            <a:off x="3290164" y="2574858"/>
            <a:ext cx="316112" cy="246221"/>
          </a:xfrm>
          <a:prstGeom prst="rect">
            <a:avLst/>
          </a:prstGeom>
          <a:noFill/>
        </p:spPr>
        <p:txBody>
          <a:bodyPr wrap="none" rtlCol="0">
            <a:spAutoFit/>
          </a:bodyPr>
          <a:lstStyle/>
          <a:p>
            <a:r>
              <a:rPr lang="nb-NO" sz="1000" dirty="0"/>
              <a:t>48</a:t>
            </a:r>
            <a:endParaRPr lang="en-US" sz="1000" dirty="0"/>
          </a:p>
        </p:txBody>
      </p:sp>
      <p:sp>
        <p:nvSpPr>
          <p:cNvPr id="9" name="TextBox 8">
            <a:extLst>
              <a:ext uri="{FF2B5EF4-FFF2-40B4-BE49-F238E27FC236}">
                <a16:creationId xmlns:a16="http://schemas.microsoft.com/office/drawing/2014/main" id="{CA51B642-652C-4BB8-90C1-7C79AA2C1BD3}"/>
              </a:ext>
            </a:extLst>
          </p:cNvPr>
          <p:cNvSpPr txBox="1"/>
          <p:nvPr/>
        </p:nvSpPr>
        <p:spPr>
          <a:xfrm>
            <a:off x="3290164" y="2248792"/>
            <a:ext cx="316112" cy="246221"/>
          </a:xfrm>
          <a:prstGeom prst="rect">
            <a:avLst/>
          </a:prstGeom>
          <a:noFill/>
        </p:spPr>
        <p:txBody>
          <a:bodyPr wrap="none" rtlCol="0">
            <a:spAutoFit/>
          </a:bodyPr>
          <a:lstStyle/>
          <a:p>
            <a:r>
              <a:rPr lang="nb-NO" sz="1000" dirty="0"/>
              <a:t>50</a:t>
            </a:r>
            <a:endParaRPr lang="en-US" sz="1000" dirty="0"/>
          </a:p>
        </p:txBody>
      </p:sp>
      <p:sp>
        <p:nvSpPr>
          <p:cNvPr id="10" name="TextBox 9">
            <a:extLst>
              <a:ext uri="{FF2B5EF4-FFF2-40B4-BE49-F238E27FC236}">
                <a16:creationId xmlns:a16="http://schemas.microsoft.com/office/drawing/2014/main" id="{3A1808D1-9B8E-4958-B5EE-39C7286DEA31}"/>
              </a:ext>
            </a:extLst>
          </p:cNvPr>
          <p:cNvSpPr txBox="1"/>
          <p:nvPr/>
        </p:nvSpPr>
        <p:spPr>
          <a:xfrm>
            <a:off x="3290164" y="1937995"/>
            <a:ext cx="316112" cy="246221"/>
          </a:xfrm>
          <a:prstGeom prst="rect">
            <a:avLst/>
          </a:prstGeom>
          <a:noFill/>
        </p:spPr>
        <p:txBody>
          <a:bodyPr wrap="none" rtlCol="0">
            <a:spAutoFit/>
          </a:bodyPr>
          <a:lstStyle/>
          <a:p>
            <a:r>
              <a:rPr lang="nb-NO" sz="1000" dirty="0"/>
              <a:t>53</a:t>
            </a:r>
            <a:endParaRPr lang="en-US" sz="1000" dirty="0"/>
          </a:p>
        </p:txBody>
      </p:sp>
      <p:sp>
        <p:nvSpPr>
          <p:cNvPr id="11" name="TextBox 10">
            <a:extLst>
              <a:ext uri="{FF2B5EF4-FFF2-40B4-BE49-F238E27FC236}">
                <a16:creationId xmlns:a16="http://schemas.microsoft.com/office/drawing/2014/main" id="{43D75C01-555A-436F-BD0F-01BE9A4260FA}"/>
              </a:ext>
            </a:extLst>
          </p:cNvPr>
          <p:cNvSpPr txBox="1"/>
          <p:nvPr/>
        </p:nvSpPr>
        <p:spPr>
          <a:xfrm>
            <a:off x="3290164" y="1611929"/>
            <a:ext cx="316112" cy="246221"/>
          </a:xfrm>
          <a:prstGeom prst="rect">
            <a:avLst/>
          </a:prstGeom>
          <a:noFill/>
        </p:spPr>
        <p:txBody>
          <a:bodyPr wrap="none" rtlCol="0">
            <a:spAutoFit/>
          </a:bodyPr>
          <a:lstStyle/>
          <a:p>
            <a:r>
              <a:rPr lang="nb-NO" sz="1000" dirty="0"/>
              <a:t>56</a:t>
            </a:r>
            <a:endParaRPr lang="en-US" sz="1000" dirty="0"/>
          </a:p>
        </p:txBody>
      </p:sp>
      <p:sp>
        <p:nvSpPr>
          <p:cNvPr id="12" name="TextBox 11">
            <a:extLst>
              <a:ext uri="{FF2B5EF4-FFF2-40B4-BE49-F238E27FC236}">
                <a16:creationId xmlns:a16="http://schemas.microsoft.com/office/drawing/2014/main" id="{72501E25-3021-419C-B430-D5D0D971FE92}"/>
              </a:ext>
            </a:extLst>
          </p:cNvPr>
          <p:cNvSpPr txBox="1"/>
          <p:nvPr/>
        </p:nvSpPr>
        <p:spPr>
          <a:xfrm>
            <a:off x="3290164" y="1312671"/>
            <a:ext cx="316112" cy="246221"/>
          </a:xfrm>
          <a:prstGeom prst="rect">
            <a:avLst/>
          </a:prstGeom>
          <a:noFill/>
        </p:spPr>
        <p:txBody>
          <a:bodyPr wrap="square" rtlCol="0">
            <a:spAutoFit/>
          </a:bodyPr>
          <a:lstStyle/>
          <a:p>
            <a:r>
              <a:rPr lang="nb-NO" sz="1000" dirty="0"/>
              <a:t>60</a:t>
            </a:r>
            <a:endParaRPr lang="en-US" sz="1000" dirty="0"/>
          </a:p>
        </p:txBody>
      </p:sp>
      <p:sp>
        <p:nvSpPr>
          <p:cNvPr id="13" name="TextBox 12">
            <a:extLst>
              <a:ext uri="{FF2B5EF4-FFF2-40B4-BE49-F238E27FC236}">
                <a16:creationId xmlns:a16="http://schemas.microsoft.com/office/drawing/2014/main" id="{A219974D-B1EB-4BB0-BA45-070685CF66F8}"/>
              </a:ext>
            </a:extLst>
          </p:cNvPr>
          <p:cNvSpPr txBox="1"/>
          <p:nvPr/>
        </p:nvSpPr>
        <p:spPr>
          <a:xfrm>
            <a:off x="3606276" y="3601110"/>
            <a:ext cx="316112" cy="246221"/>
          </a:xfrm>
          <a:prstGeom prst="rect">
            <a:avLst/>
          </a:prstGeom>
          <a:noFill/>
        </p:spPr>
        <p:txBody>
          <a:bodyPr wrap="none" rtlCol="0">
            <a:spAutoFit/>
          </a:bodyPr>
          <a:lstStyle/>
          <a:p>
            <a:r>
              <a:rPr lang="nb-NO" sz="1000" dirty="0"/>
              <a:t>50</a:t>
            </a:r>
            <a:endParaRPr lang="en-US" sz="1000" dirty="0"/>
          </a:p>
        </p:txBody>
      </p:sp>
      <p:sp>
        <p:nvSpPr>
          <p:cNvPr id="14" name="TextBox 13">
            <a:extLst>
              <a:ext uri="{FF2B5EF4-FFF2-40B4-BE49-F238E27FC236}">
                <a16:creationId xmlns:a16="http://schemas.microsoft.com/office/drawing/2014/main" id="{EAEF7340-8CD4-4DFB-B8C1-4B6463209B6B}"/>
              </a:ext>
            </a:extLst>
          </p:cNvPr>
          <p:cNvSpPr txBox="1"/>
          <p:nvPr/>
        </p:nvSpPr>
        <p:spPr>
          <a:xfrm>
            <a:off x="3838432" y="3401863"/>
            <a:ext cx="316112" cy="246221"/>
          </a:xfrm>
          <a:prstGeom prst="rect">
            <a:avLst/>
          </a:prstGeom>
          <a:noFill/>
        </p:spPr>
        <p:txBody>
          <a:bodyPr wrap="none" rtlCol="0">
            <a:spAutoFit/>
          </a:bodyPr>
          <a:lstStyle/>
          <a:p>
            <a:r>
              <a:rPr lang="nb-NO" sz="1000" dirty="0"/>
              <a:t>55</a:t>
            </a:r>
            <a:endParaRPr lang="en-US" sz="1000" dirty="0"/>
          </a:p>
        </p:txBody>
      </p:sp>
      <p:sp>
        <p:nvSpPr>
          <p:cNvPr id="15" name="TextBox 14">
            <a:extLst>
              <a:ext uri="{FF2B5EF4-FFF2-40B4-BE49-F238E27FC236}">
                <a16:creationId xmlns:a16="http://schemas.microsoft.com/office/drawing/2014/main" id="{B5F11D8D-0566-4C5E-847A-6C19F598722D}"/>
              </a:ext>
            </a:extLst>
          </p:cNvPr>
          <p:cNvSpPr txBox="1"/>
          <p:nvPr/>
        </p:nvSpPr>
        <p:spPr>
          <a:xfrm>
            <a:off x="4015538" y="3198782"/>
            <a:ext cx="316112" cy="246221"/>
          </a:xfrm>
          <a:prstGeom prst="rect">
            <a:avLst/>
          </a:prstGeom>
          <a:noFill/>
        </p:spPr>
        <p:txBody>
          <a:bodyPr wrap="none" rtlCol="0">
            <a:spAutoFit/>
          </a:bodyPr>
          <a:lstStyle/>
          <a:p>
            <a:r>
              <a:rPr lang="nb-NO" sz="1000" dirty="0"/>
              <a:t>60</a:t>
            </a:r>
            <a:endParaRPr lang="en-US" sz="1000" dirty="0"/>
          </a:p>
        </p:txBody>
      </p:sp>
      <p:sp>
        <p:nvSpPr>
          <p:cNvPr id="16" name="TextBox 15">
            <a:extLst>
              <a:ext uri="{FF2B5EF4-FFF2-40B4-BE49-F238E27FC236}">
                <a16:creationId xmlns:a16="http://schemas.microsoft.com/office/drawing/2014/main" id="{982EA5F2-DF50-4A41-A8B1-0BF2EF831E7C}"/>
              </a:ext>
            </a:extLst>
          </p:cNvPr>
          <p:cNvSpPr txBox="1"/>
          <p:nvPr/>
        </p:nvSpPr>
        <p:spPr>
          <a:xfrm>
            <a:off x="4294100" y="3026393"/>
            <a:ext cx="316112" cy="246221"/>
          </a:xfrm>
          <a:prstGeom prst="rect">
            <a:avLst/>
          </a:prstGeom>
          <a:noFill/>
        </p:spPr>
        <p:txBody>
          <a:bodyPr wrap="none" rtlCol="0">
            <a:spAutoFit/>
          </a:bodyPr>
          <a:lstStyle/>
          <a:p>
            <a:r>
              <a:rPr lang="nb-NO" sz="1000" dirty="0"/>
              <a:t>66</a:t>
            </a:r>
            <a:endParaRPr lang="en-US" sz="1000" dirty="0"/>
          </a:p>
        </p:txBody>
      </p:sp>
      <p:sp>
        <p:nvSpPr>
          <p:cNvPr id="17" name="TextBox 16">
            <a:extLst>
              <a:ext uri="{FF2B5EF4-FFF2-40B4-BE49-F238E27FC236}">
                <a16:creationId xmlns:a16="http://schemas.microsoft.com/office/drawing/2014/main" id="{C5386758-765D-4663-9364-B88631A6BD07}"/>
              </a:ext>
            </a:extLst>
          </p:cNvPr>
          <p:cNvSpPr txBox="1"/>
          <p:nvPr/>
        </p:nvSpPr>
        <p:spPr>
          <a:xfrm>
            <a:off x="4530030" y="2809259"/>
            <a:ext cx="316112" cy="246221"/>
          </a:xfrm>
          <a:prstGeom prst="rect">
            <a:avLst/>
          </a:prstGeom>
          <a:noFill/>
        </p:spPr>
        <p:txBody>
          <a:bodyPr wrap="none" rtlCol="0">
            <a:spAutoFit/>
          </a:bodyPr>
          <a:lstStyle/>
          <a:p>
            <a:r>
              <a:rPr lang="nb-NO" sz="1000" dirty="0"/>
              <a:t>72</a:t>
            </a:r>
            <a:endParaRPr lang="en-US" sz="1000" dirty="0"/>
          </a:p>
        </p:txBody>
      </p:sp>
      <p:sp>
        <p:nvSpPr>
          <p:cNvPr id="18" name="TextBox 17">
            <a:extLst>
              <a:ext uri="{FF2B5EF4-FFF2-40B4-BE49-F238E27FC236}">
                <a16:creationId xmlns:a16="http://schemas.microsoft.com/office/drawing/2014/main" id="{12D01312-5B40-4CD9-8897-0A8DF7CA518C}"/>
              </a:ext>
            </a:extLst>
          </p:cNvPr>
          <p:cNvSpPr txBox="1"/>
          <p:nvPr/>
        </p:nvSpPr>
        <p:spPr>
          <a:xfrm>
            <a:off x="4757958" y="2592125"/>
            <a:ext cx="316112" cy="246221"/>
          </a:xfrm>
          <a:prstGeom prst="rect">
            <a:avLst/>
          </a:prstGeom>
          <a:noFill/>
        </p:spPr>
        <p:txBody>
          <a:bodyPr wrap="none" rtlCol="0">
            <a:spAutoFit/>
          </a:bodyPr>
          <a:lstStyle/>
          <a:p>
            <a:r>
              <a:rPr lang="nb-NO" sz="1000" dirty="0"/>
              <a:t>80</a:t>
            </a:r>
            <a:endParaRPr lang="en-US" sz="1000" dirty="0"/>
          </a:p>
        </p:txBody>
      </p:sp>
      <p:sp>
        <p:nvSpPr>
          <p:cNvPr id="19" name="TextBox 18">
            <a:extLst>
              <a:ext uri="{FF2B5EF4-FFF2-40B4-BE49-F238E27FC236}">
                <a16:creationId xmlns:a16="http://schemas.microsoft.com/office/drawing/2014/main" id="{1C82D7C0-EA62-45B8-8CD2-ECCD717D3196}"/>
              </a:ext>
            </a:extLst>
          </p:cNvPr>
          <p:cNvSpPr txBox="1"/>
          <p:nvPr/>
        </p:nvSpPr>
        <p:spPr>
          <a:xfrm>
            <a:off x="4986793" y="2419302"/>
            <a:ext cx="316112" cy="246221"/>
          </a:xfrm>
          <a:prstGeom prst="rect">
            <a:avLst/>
          </a:prstGeom>
          <a:noFill/>
        </p:spPr>
        <p:txBody>
          <a:bodyPr wrap="none" rtlCol="0">
            <a:spAutoFit/>
          </a:bodyPr>
          <a:lstStyle/>
          <a:p>
            <a:r>
              <a:rPr lang="nb-NO" sz="1000" dirty="0"/>
              <a:t>90</a:t>
            </a:r>
            <a:endParaRPr lang="en-US" sz="1000" dirty="0"/>
          </a:p>
        </p:txBody>
      </p:sp>
      <p:sp>
        <p:nvSpPr>
          <p:cNvPr id="20" name="TextBox 19">
            <a:extLst>
              <a:ext uri="{FF2B5EF4-FFF2-40B4-BE49-F238E27FC236}">
                <a16:creationId xmlns:a16="http://schemas.microsoft.com/office/drawing/2014/main" id="{FDD7FF34-905C-4D18-B37C-D71BDD760293}"/>
              </a:ext>
            </a:extLst>
          </p:cNvPr>
          <p:cNvSpPr txBox="1"/>
          <p:nvPr/>
        </p:nvSpPr>
        <p:spPr>
          <a:xfrm>
            <a:off x="5177528" y="2146116"/>
            <a:ext cx="381836" cy="246221"/>
          </a:xfrm>
          <a:prstGeom prst="rect">
            <a:avLst/>
          </a:prstGeom>
          <a:noFill/>
        </p:spPr>
        <p:txBody>
          <a:bodyPr wrap="none" rtlCol="0">
            <a:spAutoFit/>
          </a:bodyPr>
          <a:lstStyle/>
          <a:p>
            <a:r>
              <a:rPr lang="nb-NO" sz="1000" dirty="0"/>
              <a:t>105</a:t>
            </a:r>
            <a:endParaRPr lang="en-US" sz="1000" dirty="0"/>
          </a:p>
        </p:txBody>
      </p:sp>
      <p:sp>
        <p:nvSpPr>
          <p:cNvPr id="21" name="TextBox 20">
            <a:extLst>
              <a:ext uri="{FF2B5EF4-FFF2-40B4-BE49-F238E27FC236}">
                <a16:creationId xmlns:a16="http://schemas.microsoft.com/office/drawing/2014/main" id="{C8C88F7E-0EA8-4413-9774-ADE0808069DC}"/>
              </a:ext>
            </a:extLst>
          </p:cNvPr>
          <p:cNvSpPr txBox="1"/>
          <p:nvPr/>
        </p:nvSpPr>
        <p:spPr>
          <a:xfrm>
            <a:off x="3689901" y="3904417"/>
            <a:ext cx="316112" cy="246221"/>
          </a:xfrm>
          <a:prstGeom prst="rect">
            <a:avLst/>
          </a:prstGeom>
          <a:noFill/>
        </p:spPr>
        <p:txBody>
          <a:bodyPr wrap="none" rtlCol="0">
            <a:spAutoFit/>
          </a:bodyPr>
          <a:lstStyle/>
          <a:p>
            <a:r>
              <a:rPr lang="nb-NO" sz="1000" dirty="0"/>
              <a:t>45</a:t>
            </a:r>
            <a:endParaRPr lang="en-US" sz="1000" dirty="0"/>
          </a:p>
        </p:txBody>
      </p:sp>
      <p:sp>
        <p:nvSpPr>
          <p:cNvPr id="22" name="TextBox 21">
            <a:extLst>
              <a:ext uri="{FF2B5EF4-FFF2-40B4-BE49-F238E27FC236}">
                <a16:creationId xmlns:a16="http://schemas.microsoft.com/office/drawing/2014/main" id="{DF974A6B-BD68-42E0-9645-653B9EBBFA2B}"/>
              </a:ext>
            </a:extLst>
          </p:cNvPr>
          <p:cNvSpPr txBox="1"/>
          <p:nvPr/>
        </p:nvSpPr>
        <p:spPr>
          <a:xfrm>
            <a:off x="3977988" y="3930832"/>
            <a:ext cx="316112" cy="246221"/>
          </a:xfrm>
          <a:prstGeom prst="rect">
            <a:avLst/>
          </a:prstGeom>
          <a:noFill/>
        </p:spPr>
        <p:txBody>
          <a:bodyPr wrap="none" rtlCol="0">
            <a:spAutoFit/>
          </a:bodyPr>
          <a:lstStyle/>
          <a:p>
            <a:r>
              <a:rPr lang="nb-NO" sz="1000" dirty="0"/>
              <a:t>52</a:t>
            </a:r>
            <a:endParaRPr lang="en-US" sz="1000" dirty="0"/>
          </a:p>
        </p:txBody>
      </p:sp>
      <p:sp>
        <p:nvSpPr>
          <p:cNvPr id="23" name="TextBox 22">
            <a:extLst>
              <a:ext uri="{FF2B5EF4-FFF2-40B4-BE49-F238E27FC236}">
                <a16:creationId xmlns:a16="http://schemas.microsoft.com/office/drawing/2014/main" id="{1A2C4AA6-5C4F-47A1-BF06-6BD77B621B0C}"/>
              </a:ext>
            </a:extLst>
          </p:cNvPr>
          <p:cNvSpPr txBox="1"/>
          <p:nvPr/>
        </p:nvSpPr>
        <p:spPr>
          <a:xfrm>
            <a:off x="4280582" y="4004664"/>
            <a:ext cx="316112" cy="246221"/>
          </a:xfrm>
          <a:prstGeom prst="rect">
            <a:avLst/>
          </a:prstGeom>
          <a:noFill/>
        </p:spPr>
        <p:txBody>
          <a:bodyPr wrap="none" rtlCol="0">
            <a:spAutoFit/>
          </a:bodyPr>
          <a:lstStyle/>
          <a:p>
            <a:r>
              <a:rPr lang="nb-NO" sz="1000" dirty="0"/>
              <a:t>60</a:t>
            </a:r>
            <a:endParaRPr lang="en-US" sz="1000" dirty="0"/>
          </a:p>
        </p:txBody>
      </p:sp>
      <p:sp>
        <p:nvSpPr>
          <p:cNvPr id="24" name="TextBox 23">
            <a:extLst>
              <a:ext uri="{FF2B5EF4-FFF2-40B4-BE49-F238E27FC236}">
                <a16:creationId xmlns:a16="http://schemas.microsoft.com/office/drawing/2014/main" id="{2679D1A8-6EDD-4D58-9A2B-ACADEF41473D}"/>
              </a:ext>
            </a:extLst>
          </p:cNvPr>
          <p:cNvSpPr txBox="1"/>
          <p:nvPr/>
        </p:nvSpPr>
        <p:spPr>
          <a:xfrm>
            <a:off x="4556500" y="4044561"/>
            <a:ext cx="316112" cy="246221"/>
          </a:xfrm>
          <a:prstGeom prst="rect">
            <a:avLst/>
          </a:prstGeom>
          <a:noFill/>
        </p:spPr>
        <p:txBody>
          <a:bodyPr wrap="none" rtlCol="0">
            <a:spAutoFit/>
          </a:bodyPr>
          <a:lstStyle/>
          <a:p>
            <a:r>
              <a:rPr lang="nb-NO" sz="1000" dirty="0"/>
              <a:t>68</a:t>
            </a:r>
            <a:endParaRPr lang="en-US" sz="1000" dirty="0"/>
          </a:p>
        </p:txBody>
      </p:sp>
      <p:sp>
        <p:nvSpPr>
          <p:cNvPr id="25" name="TextBox 24">
            <a:extLst>
              <a:ext uri="{FF2B5EF4-FFF2-40B4-BE49-F238E27FC236}">
                <a16:creationId xmlns:a16="http://schemas.microsoft.com/office/drawing/2014/main" id="{88744F0B-D963-493C-862A-252DF4393920}"/>
              </a:ext>
            </a:extLst>
          </p:cNvPr>
          <p:cNvSpPr txBox="1"/>
          <p:nvPr/>
        </p:nvSpPr>
        <p:spPr>
          <a:xfrm>
            <a:off x="4899516" y="4125788"/>
            <a:ext cx="316112" cy="246221"/>
          </a:xfrm>
          <a:prstGeom prst="rect">
            <a:avLst/>
          </a:prstGeom>
          <a:noFill/>
        </p:spPr>
        <p:txBody>
          <a:bodyPr wrap="none" rtlCol="0">
            <a:spAutoFit/>
          </a:bodyPr>
          <a:lstStyle/>
          <a:p>
            <a:r>
              <a:rPr lang="nb-NO" sz="1000" dirty="0"/>
              <a:t>75</a:t>
            </a:r>
            <a:endParaRPr lang="en-US" sz="1000" dirty="0"/>
          </a:p>
        </p:txBody>
      </p:sp>
      <p:sp>
        <p:nvSpPr>
          <p:cNvPr id="26" name="TextBox 25">
            <a:extLst>
              <a:ext uri="{FF2B5EF4-FFF2-40B4-BE49-F238E27FC236}">
                <a16:creationId xmlns:a16="http://schemas.microsoft.com/office/drawing/2014/main" id="{E7C8C708-FF12-477C-800A-77BD82B5FD65}"/>
              </a:ext>
            </a:extLst>
          </p:cNvPr>
          <p:cNvSpPr txBox="1"/>
          <p:nvPr/>
        </p:nvSpPr>
        <p:spPr>
          <a:xfrm>
            <a:off x="5199567" y="4161649"/>
            <a:ext cx="316112" cy="246221"/>
          </a:xfrm>
          <a:prstGeom prst="rect">
            <a:avLst/>
          </a:prstGeom>
          <a:noFill/>
        </p:spPr>
        <p:txBody>
          <a:bodyPr wrap="none" rtlCol="0">
            <a:spAutoFit/>
          </a:bodyPr>
          <a:lstStyle/>
          <a:p>
            <a:r>
              <a:rPr lang="nb-NO" sz="1000" dirty="0"/>
              <a:t>90</a:t>
            </a:r>
            <a:endParaRPr lang="en-US" sz="1000" dirty="0"/>
          </a:p>
        </p:txBody>
      </p:sp>
      <p:sp>
        <p:nvSpPr>
          <p:cNvPr id="27" name="TextBox 26">
            <a:extLst>
              <a:ext uri="{FF2B5EF4-FFF2-40B4-BE49-F238E27FC236}">
                <a16:creationId xmlns:a16="http://schemas.microsoft.com/office/drawing/2014/main" id="{5E264CC9-35F9-44AA-A170-090283E83CF0}"/>
              </a:ext>
            </a:extLst>
          </p:cNvPr>
          <p:cNvSpPr txBox="1"/>
          <p:nvPr/>
        </p:nvSpPr>
        <p:spPr>
          <a:xfrm>
            <a:off x="5494190" y="4248736"/>
            <a:ext cx="381836" cy="246221"/>
          </a:xfrm>
          <a:prstGeom prst="rect">
            <a:avLst/>
          </a:prstGeom>
          <a:noFill/>
        </p:spPr>
        <p:txBody>
          <a:bodyPr wrap="none" rtlCol="0">
            <a:spAutoFit/>
          </a:bodyPr>
          <a:lstStyle/>
          <a:p>
            <a:r>
              <a:rPr lang="nb-NO" sz="1000" dirty="0"/>
              <a:t>105</a:t>
            </a:r>
            <a:endParaRPr lang="en-US" sz="1000" dirty="0"/>
          </a:p>
        </p:txBody>
      </p:sp>
      <p:sp>
        <p:nvSpPr>
          <p:cNvPr id="28" name="TextBox 27">
            <a:extLst>
              <a:ext uri="{FF2B5EF4-FFF2-40B4-BE49-F238E27FC236}">
                <a16:creationId xmlns:a16="http://schemas.microsoft.com/office/drawing/2014/main" id="{8012AF50-4327-4681-A0B8-A5D76E531F8C}"/>
              </a:ext>
            </a:extLst>
          </p:cNvPr>
          <p:cNvSpPr txBox="1"/>
          <p:nvPr/>
        </p:nvSpPr>
        <p:spPr>
          <a:xfrm>
            <a:off x="5810302" y="4292776"/>
            <a:ext cx="381836" cy="246221"/>
          </a:xfrm>
          <a:prstGeom prst="rect">
            <a:avLst/>
          </a:prstGeom>
          <a:noFill/>
        </p:spPr>
        <p:txBody>
          <a:bodyPr wrap="none" rtlCol="0">
            <a:spAutoFit/>
          </a:bodyPr>
          <a:lstStyle/>
          <a:p>
            <a:r>
              <a:rPr lang="nb-NO" sz="1000" dirty="0"/>
              <a:t>125</a:t>
            </a:r>
            <a:endParaRPr lang="en-US" sz="1000" dirty="0"/>
          </a:p>
        </p:txBody>
      </p:sp>
      <p:sp>
        <p:nvSpPr>
          <p:cNvPr id="29" name="TextBox 28">
            <a:extLst>
              <a:ext uri="{FF2B5EF4-FFF2-40B4-BE49-F238E27FC236}">
                <a16:creationId xmlns:a16="http://schemas.microsoft.com/office/drawing/2014/main" id="{4C7C5A90-5544-4AA6-9DA1-563CF6122B0F}"/>
              </a:ext>
            </a:extLst>
          </p:cNvPr>
          <p:cNvSpPr txBox="1"/>
          <p:nvPr/>
        </p:nvSpPr>
        <p:spPr>
          <a:xfrm>
            <a:off x="3544250" y="4169665"/>
            <a:ext cx="316112" cy="246221"/>
          </a:xfrm>
          <a:prstGeom prst="rect">
            <a:avLst/>
          </a:prstGeom>
          <a:noFill/>
        </p:spPr>
        <p:txBody>
          <a:bodyPr wrap="none" rtlCol="0">
            <a:spAutoFit/>
          </a:bodyPr>
          <a:lstStyle/>
          <a:p>
            <a:r>
              <a:rPr lang="nb-NO" sz="1000" dirty="0"/>
              <a:t>40</a:t>
            </a:r>
            <a:endParaRPr lang="en-US" sz="1000" dirty="0"/>
          </a:p>
        </p:txBody>
      </p:sp>
      <p:sp>
        <p:nvSpPr>
          <p:cNvPr id="30" name="TextBox 29">
            <a:extLst>
              <a:ext uri="{FF2B5EF4-FFF2-40B4-BE49-F238E27FC236}">
                <a16:creationId xmlns:a16="http://schemas.microsoft.com/office/drawing/2014/main" id="{C89B4987-5E62-4860-9BEC-5DEC7FC2FB6C}"/>
              </a:ext>
            </a:extLst>
          </p:cNvPr>
          <p:cNvSpPr txBox="1"/>
          <p:nvPr/>
        </p:nvSpPr>
        <p:spPr>
          <a:xfrm>
            <a:off x="3671879" y="4426105"/>
            <a:ext cx="316112" cy="246221"/>
          </a:xfrm>
          <a:prstGeom prst="rect">
            <a:avLst/>
          </a:prstGeom>
          <a:noFill/>
        </p:spPr>
        <p:txBody>
          <a:bodyPr wrap="none" rtlCol="0">
            <a:spAutoFit/>
          </a:bodyPr>
          <a:lstStyle/>
          <a:p>
            <a:r>
              <a:rPr lang="nb-NO" sz="1000" dirty="0"/>
              <a:t>45</a:t>
            </a:r>
            <a:endParaRPr lang="en-US" sz="1000" dirty="0"/>
          </a:p>
        </p:txBody>
      </p:sp>
      <p:sp>
        <p:nvSpPr>
          <p:cNvPr id="31" name="TextBox 30">
            <a:extLst>
              <a:ext uri="{FF2B5EF4-FFF2-40B4-BE49-F238E27FC236}">
                <a16:creationId xmlns:a16="http://schemas.microsoft.com/office/drawing/2014/main" id="{14380739-2248-4AC6-8343-214478E2793C}"/>
              </a:ext>
            </a:extLst>
          </p:cNvPr>
          <p:cNvSpPr txBox="1"/>
          <p:nvPr/>
        </p:nvSpPr>
        <p:spPr>
          <a:xfrm>
            <a:off x="3819932" y="4706205"/>
            <a:ext cx="316112" cy="246221"/>
          </a:xfrm>
          <a:prstGeom prst="rect">
            <a:avLst/>
          </a:prstGeom>
          <a:noFill/>
        </p:spPr>
        <p:txBody>
          <a:bodyPr wrap="none" rtlCol="0">
            <a:spAutoFit/>
          </a:bodyPr>
          <a:lstStyle/>
          <a:p>
            <a:r>
              <a:rPr lang="nb-NO" sz="1000" dirty="0"/>
              <a:t>50</a:t>
            </a:r>
            <a:endParaRPr lang="en-US" sz="1000" dirty="0"/>
          </a:p>
        </p:txBody>
      </p:sp>
      <p:sp>
        <p:nvSpPr>
          <p:cNvPr id="32" name="TextBox 31">
            <a:extLst>
              <a:ext uri="{FF2B5EF4-FFF2-40B4-BE49-F238E27FC236}">
                <a16:creationId xmlns:a16="http://schemas.microsoft.com/office/drawing/2014/main" id="{F189DC73-C9B0-4EF4-A031-2035141AA47F}"/>
              </a:ext>
            </a:extLst>
          </p:cNvPr>
          <p:cNvSpPr txBox="1"/>
          <p:nvPr/>
        </p:nvSpPr>
        <p:spPr>
          <a:xfrm>
            <a:off x="3922388" y="4982935"/>
            <a:ext cx="316112" cy="246221"/>
          </a:xfrm>
          <a:prstGeom prst="rect">
            <a:avLst/>
          </a:prstGeom>
          <a:noFill/>
        </p:spPr>
        <p:txBody>
          <a:bodyPr wrap="none" rtlCol="0">
            <a:spAutoFit/>
          </a:bodyPr>
          <a:lstStyle/>
          <a:p>
            <a:r>
              <a:rPr lang="nb-NO" sz="1000" dirty="0"/>
              <a:t>55</a:t>
            </a:r>
            <a:endParaRPr lang="en-US" sz="1000" dirty="0"/>
          </a:p>
        </p:txBody>
      </p:sp>
      <p:sp>
        <p:nvSpPr>
          <p:cNvPr id="33" name="TextBox 32">
            <a:extLst>
              <a:ext uri="{FF2B5EF4-FFF2-40B4-BE49-F238E27FC236}">
                <a16:creationId xmlns:a16="http://schemas.microsoft.com/office/drawing/2014/main" id="{0F6937C0-2C3A-48EB-91CB-B41F2E0C48CC}"/>
              </a:ext>
            </a:extLst>
          </p:cNvPr>
          <p:cNvSpPr txBox="1"/>
          <p:nvPr/>
        </p:nvSpPr>
        <p:spPr>
          <a:xfrm>
            <a:off x="4080444" y="5256214"/>
            <a:ext cx="316112" cy="246221"/>
          </a:xfrm>
          <a:prstGeom prst="rect">
            <a:avLst/>
          </a:prstGeom>
          <a:noFill/>
        </p:spPr>
        <p:txBody>
          <a:bodyPr wrap="none" rtlCol="0">
            <a:spAutoFit/>
          </a:bodyPr>
          <a:lstStyle/>
          <a:p>
            <a:r>
              <a:rPr lang="nb-NO" sz="1000" dirty="0"/>
              <a:t>60</a:t>
            </a:r>
            <a:endParaRPr lang="en-US" sz="1000" dirty="0"/>
          </a:p>
        </p:txBody>
      </p:sp>
      <p:sp>
        <p:nvSpPr>
          <p:cNvPr id="34" name="TextBox 33">
            <a:extLst>
              <a:ext uri="{FF2B5EF4-FFF2-40B4-BE49-F238E27FC236}">
                <a16:creationId xmlns:a16="http://schemas.microsoft.com/office/drawing/2014/main" id="{20407DDE-0133-4785-A127-806B3DA2A76E}"/>
              </a:ext>
            </a:extLst>
          </p:cNvPr>
          <p:cNvSpPr txBox="1"/>
          <p:nvPr/>
        </p:nvSpPr>
        <p:spPr>
          <a:xfrm>
            <a:off x="4213918" y="5534895"/>
            <a:ext cx="316112" cy="246221"/>
          </a:xfrm>
          <a:prstGeom prst="rect">
            <a:avLst/>
          </a:prstGeom>
          <a:noFill/>
        </p:spPr>
        <p:txBody>
          <a:bodyPr wrap="none" rtlCol="0">
            <a:spAutoFit/>
          </a:bodyPr>
          <a:lstStyle/>
          <a:p>
            <a:r>
              <a:rPr lang="nb-NO" sz="1000" dirty="0"/>
              <a:t>65</a:t>
            </a:r>
            <a:endParaRPr lang="en-US" sz="1000" dirty="0"/>
          </a:p>
        </p:txBody>
      </p:sp>
      <p:sp>
        <p:nvSpPr>
          <p:cNvPr id="35" name="TextBox 34">
            <a:extLst>
              <a:ext uri="{FF2B5EF4-FFF2-40B4-BE49-F238E27FC236}">
                <a16:creationId xmlns:a16="http://schemas.microsoft.com/office/drawing/2014/main" id="{C13F7E1B-26F3-4202-A318-2B3120BE39DE}"/>
              </a:ext>
            </a:extLst>
          </p:cNvPr>
          <p:cNvSpPr txBox="1"/>
          <p:nvPr/>
        </p:nvSpPr>
        <p:spPr>
          <a:xfrm>
            <a:off x="4516309" y="6083228"/>
            <a:ext cx="316112" cy="246221"/>
          </a:xfrm>
          <a:prstGeom prst="rect">
            <a:avLst/>
          </a:prstGeom>
          <a:noFill/>
        </p:spPr>
        <p:txBody>
          <a:bodyPr wrap="none" rtlCol="0">
            <a:spAutoFit/>
          </a:bodyPr>
          <a:lstStyle/>
          <a:p>
            <a:r>
              <a:rPr lang="nb-NO" sz="1000" dirty="0"/>
              <a:t>85</a:t>
            </a:r>
            <a:endParaRPr lang="en-US" sz="1000" dirty="0"/>
          </a:p>
        </p:txBody>
      </p:sp>
      <p:sp>
        <p:nvSpPr>
          <p:cNvPr id="36" name="TextBox 35">
            <a:extLst>
              <a:ext uri="{FF2B5EF4-FFF2-40B4-BE49-F238E27FC236}">
                <a16:creationId xmlns:a16="http://schemas.microsoft.com/office/drawing/2014/main" id="{D5232AD3-8935-4301-B0AE-8F859CA8DC9C}"/>
              </a:ext>
            </a:extLst>
          </p:cNvPr>
          <p:cNvSpPr txBox="1"/>
          <p:nvPr/>
        </p:nvSpPr>
        <p:spPr>
          <a:xfrm>
            <a:off x="2949576" y="4002677"/>
            <a:ext cx="316112" cy="246221"/>
          </a:xfrm>
          <a:prstGeom prst="rect">
            <a:avLst/>
          </a:prstGeom>
          <a:noFill/>
        </p:spPr>
        <p:txBody>
          <a:bodyPr wrap="none" rtlCol="0">
            <a:spAutoFit/>
          </a:bodyPr>
          <a:lstStyle/>
          <a:p>
            <a:r>
              <a:rPr lang="nb-NO" sz="1000" dirty="0"/>
              <a:t>13</a:t>
            </a:r>
            <a:endParaRPr lang="en-US" sz="1000" dirty="0"/>
          </a:p>
        </p:txBody>
      </p:sp>
      <p:sp>
        <p:nvSpPr>
          <p:cNvPr id="37" name="TextBox 36">
            <a:extLst>
              <a:ext uri="{FF2B5EF4-FFF2-40B4-BE49-F238E27FC236}">
                <a16:creationId xmlns:a16="http://schemas.microsoft.com/office/drawing/2014/main" id="{CB22CC81-6B74-440C-A683-3E7B16124174}"/>
              </a:ext>
            </a:extLst>
          </p:cNvPr>
          <p:cNvSpPr txBox="1"/>
          <p:nvPr/>
        </p:nvSpPr>
        <p:spPr>
          <a:xfrm>
            <a:off x="4372097" y="5809302"/>
            <a:ext cx="316112" cy="246221"/>
          </a:xfrm>
          <a:prstGeom prst="rect">
            <a:avLst/>
          </a:prstGeom>
          <a:noFill/>
        </p:spPr>
        <p:txBody>
          <a:bodyPr wrap="none" rtlCol="0">
            <a:spAutoFit/>
          </a:bodyPr>
          <a:lstStyle/>
          <a:p>
            <a:r>
              <a:rPr lang="nb-NO" sz="1000" dirty="0"/>
              <a:t>72</a:t>
            </a:r>
            <a:endParaRPr lang="en-US" sz="1000" dirty="0"/>
          </a:p>
        </p:txBody>
      </p:sp>
      <p:sp>
        <p:nvSpPr>
          <p:cNvPr id="38" name="TextBox 37">
            <a:extLst>
              <a:ext uri="{FF2B5EF4-FFF2-40B4-BE49-F238E27FC236}">
                <a16:creationId xmlns:a16="http://schemas.microsoft.com/office/drawing/2014/main" id="{1856E79F-4D45-4AEA-8CD9-186E8331E9BD}"/>
              </a:ext>
            </a:extLst>
          </p:cNvPr>
          <p:cNvSpPr txBox="1"/>
          <p:nvPr/>
        </p:nvSpPr>
        <p:spPr>
          <a:xfrm>
            <a:off x="3217808" y="4239877"/>
            <a:ext cx="316112" cy="246221"/>
          </a:xfrm>
          <a:prstGeom prst="rect">
            <a:avLst/>
          </a:prstGeom>
          <a:noFill/>
        </p:spPr>
        <p:txBody>
          <a:bodyPr wrap="none" rtlCol="0">
            <a:spAutoFit/>
          </a:bodyPr>
          <a:lstStyle/>
          <a:p>
            <a:r>
              <a:rPr lang="nb-NO" sz="1000" dirty="0"/>
              <a:t>35</a:t>
            </a:r>
            <a:endParaRPr lang="en-US" sz="1000" dirty="0"/>
          </a:p>
        </p:txBody>
      </p:sp>
      <p:sp>
        <p:nvSpPr>
          <p:cNvPr id="39" name="TextBox 38">
            <a:extLst>
              <a:ext uri="{FF2B5EF4-FFF2-40B4-BE49-F238E27FC236}">
                <a16:creationId xmlns:a16="http://schemas.microsoft.com/office/drawing/2014/main" id="{CCEB2A1E-D6B7-4329-96A6-506766A66BB4}"/>
              </a:ext>
            </a:extLst>
          </p:cNvPr>
          <p:cNvSpPr txBox="1"/>
          <p:nvPr/>
        </p:nvSpPr>
        <p:spPr>
          <a:xfrm>
            <a:off x="3128732" y="4516653"/>
            <a:ext cx="316112" cy="246221"/>
          </a:xfrm>
          <a:prstGeom prst="rect">
            <a:avLst/>
          </a:prstGeom>
          <a:noFill/>
        </p:spPr>
        <p:txBody>
          <a:bodyPr wrap="none" rtlCol="0">
            <a:spAutoFit/>
          </a:bodyPr>
          <a:lstStyle/>
          <a:p>
            <a:r>
              <a:rPr lang="nb-NO" sz="1000" dirty="0"/>
              <a:t>40</a:t>
            </a:r>
            <a:endParaRPr lang="en-US" sz="1000" dirty="0"/>
          </a:p>
        </p:txBody>
      </p:sp>
      <p:sp>
        <p:nvSpPr>
          <p:cNvPr id="40" name="TextBox 39">
            <a:extLst>
              <a:ext uri="{FF2B5EF4-FFF2-40B4-BE49-F238E27FC236}">
                <a16:creationId xmlns:a16="http://schemas.microsoft.com/office/drawing/2014/main" id="{6E580673-1B93-4A34-9A05-AE26910B6C43}"/>
              </a:ext>
            </a:extLst>
          </p:cNvPr>
          <p:cNvSpPr txBox="1"/>
          <p:nvPr/>
        </p:nvSpPr>
        <p:spPr>
          <a:xfrm>
            <a:off x="2675460" y="5328474"/>
            <a:ext cx="316112" cy="246221"/>
          </a:xfrm>
          <a:prstGeom prst="rect">
            <a:avLst/>
          </a:prstGeom>
          <a:noFill/>
        </p:spPr>
        <p:txBody>
          <a:bodyPr wrap="none" rtlCol="0">
            <a:spAutoFit/>
          </a:bodyPr>
          <a:lstStyle/>
          <a:p>
            <a:r>
              <a:rPr lang="nb-NO" sz="1000" dirty="0"/>
              <a:t>55</a:t>
            </a:r>
            <a:endParaRPr lang="en-US" sz="1000" dirty="0"/>
          </a:p>
        </p:txBody>
      </p:sp>
      <p:sp>
        <p:nvSpPr>
          <p:cNvPr id="41" name="TextBox 40">
            <a:extLst>
              <a:ext uri="{FF2B5EF4-FFF2-40B4-BE49-F238E27FC236}">
                <a16:creationId xmlns:a16="http://schemas.microsoft.com/office/drawing/2014/main" id="{B9B34A6E-0F9E-4183-B34A-D9C1A088DE78}"/>
              </a:ext>
            </a:extLst>
          </p:cNvPr>
          <p:cNvSpPr txBox="1"/>
          <p:nvPr/>
        </p:nvSpPr>
        <p:spPr>
          <a:xfrm>
            <a:off x="2970676" y="4770665"/>
            <a:ext cx="316112" cy="246221"/>
          </a:xfrm>
          <a:prstGeom prst="rect">
            <a:avLst/>
          </a:prstGeom>
          <a:noFill/>
        </p:spPr>
        <p:txBody>
          <a:bodyPr wrap="none" rtlCol="0">
            <a:spAutoFit/>
          </a:bodyPr>
          <a:lstStyle/>
          <a:p>
            <a:r>
              <a:rPr lang="nb-NO" sz="1000" dirty="0"/>
              <a:t>45</a:t>
            </a:r>
            <a:endParaRPr lang="en-US" sz="1000" dirty="0"/>
          </a:p>
        </p:txBody>
      </p:sp>
      <p:sp>
        <p:nvSpPr>
          <p:cNvPr id="42" name="TextBox 41">
            <a:extLst>
              <a:ext uri="{FF2B5EF4-FFF2-40B4-BE49-F238E27FC236}">
                <a16:creationId xmlns:a16="http://schemas.microsoft.com/office/drawing/2014/main" id="{C02D4E0C-C39B-4913-A35B-3D6622CAFB5A}"/>
              </a:ext>
            </a:extLst>
          </p:cNvPr>
          <p:cNvSpPr txBox="1"/>
          <p:nvPr/>
        </p:nvSpPr>
        <p:spPr>
          <a:xfrm>
            <a:off x="2815891" y="5103519"/>
            <a:ext cx="316112" cy="246221"/>
          </a:xfrm>
          <a:prstGeom prst="rect">
            <a:avLst/>
          </a:prstGeom>
          <a:noFill/>
        </p:spPr>
        <p:txBody>
          <a:bodyPr wrap="none" rtlCol="0">
            <a:spAutoFit/>
          </a:bodyPr>
          <a:lstStyle/>
          <a:p>
            <a:r>
              <a:rPr lang="nb-NO" sz="1000" dirty="0"/>
              <a:t>50</a:t>
            </a:r>
            <a:endParaRPr lang="en-US" sz="1000" dirty="0"/>
          </a:p>
        </p:txBody>
      </p:sp>
      <p:sp>
        <p:nvSpPr>
          <p:cNvPr id="43" name="TextBox 42">
            <a:extLst>
              <a:ext uri="{FF2B5EF4-FFF2-40B4-BE49-F238E27FC236}">
                <a16:creationId xmlns:a16="http://schemas.microsoft.com/office/drawing/2014/main" id="{11615BA5-C21A-41E8-A393-302F914240B9}"/>
              </a:ext>
            </a:extLst>
          </p:cNvPr>
          <p:cNvSpPr txBox="1"/>
          <p:nvPr/>
        </p:nvSpPr>
        <p:spPr>
          <a:xfrm>
            <a:off x="2538670" y="5601042"/>
            <a:ext cx="316112" cy="246221"/>
          </a:xfrm>
          <a:prstGeom prst="rect">
            <a:avLst/>
          </a:prstGeom>
          <a:noFill/>
        </p:spPr>
        <p:txBody>
          <a:bodyPr wrap="none" rtlCol="0">
            <a:spAutoFit/>
          </a:bodyPr>
          <a:lstStyle/>
          <a:p>
            <a:r>
              <a:rPr lang="nb-NO" sz="1000" dirty="0"/>
              <a:t>60</a:t>
            </a:r>
            <a:endParaRPr lang="en-US" sz="1000" dirty="0"/>
          </a:p>
        </p:txBody>
      </p:sp>
      <p:sp>
        <p:nvSpPr>
          <p:cNvPr id="44" name="TextBox 43">
            <a:extLst>
              <a:ext uri="{FF2B5EF4-FFF2-40B4-BE49-F238E27FC236}">
                <a16:creationId xmlns:a16="http://schemas.microsoft.com/office/drawing/2014/main" id="{DCFE1CB1-F404-4025-9682-6CD5D9738DED}"/>
              </a:ext>
            </a:extLst>
          </p:cNvPr>
          <p:cNvSpPr txBox="1"/>
          <p:nvPr/>
        </p:nvSpPr>
        <p:spPr>
          <a:xfrm>
            <a:off x="2401880" y="5910502"/>
            <a:ext cx="316112" cy="246221"/>
          </a:xfrm>
          <a:prstGeom prst="rect">
            <a:avLst/>
          </a:prstGeom>
          <a:noFill/>
        </p:spPr>
        <p:txBody>
          <a:bodyPr wrap="none" rtlCol="0">
            <a:spAutoFit/>
          </a:bodyPr>
          <a:lstStyle/>
          <a:p>
            <a:r>
              <a:rPr lang="nb-NO" sz="1000" dirty="0"/>
              <a:t>65</a:t>
            </a:r>
            <a:endParaRPr lang="en-US" sz="1000" dirty="0"/>
          </a:p>
        </p:txBody>
      </p:sp>
      <p:sp>
        <p:nvSpPr>
          <p:cNvPr id="45" name="TextBox 44">
            <a:extLst>
              <a:ext uri="{FF2B5EF4-FFF2-40B4-BE49-F238E27FC236}">
                <a16:creationId xmlns:a16="http://schemas.microsoft.com/office/drawing/2014/main" id="{003150B3-791E-4A9B-8643-27F7A74D7BC2}"/>
              </a:ext>
            </a:extLst>
          </p:cNvPr>
          <p:cNvSpPr txBox="1"/>
          <p:nvPr/>
        </p:nvSpPr>
        <p:spPr>
          <a:xfrm>
            <a:off x="2298475" y="6201302"/>
            <a:ext cx="316112" cy="246221"/>
          </a:xfrm>
          <a:prstGeom prst="rect">
            <a:avLst/>
          </a:prstGeom>
          <a:noFill/>
        </p:spPr>
        <p:txBody>
          <a:bodyPr wrap="none" rtlCol="0">
            <a:spAutoFit/>
          </a:bodyPr>
          <a:lstStyle/>
          <a:p>
            <a:r>
              <a:rPr lang="nb-NO" sz="1000" dirty="0"/>
              <a:t>72</a:t>
            </a:r>
            <a:endParaRPr lang="en-US" sz="1000" dirty="0"/>
          </a:p>
        </p:txBody>
      </p:sp>
      <p:sp>
        <p:nvSpPr>
          <p:cNvPr id="46" name="TextBox 45">
            <a:extLst>
              <a:ext uri="{FF2B5EF4-FFF2-40B4-BE49-F238E27FC236}">
                <a16:creationId xmlns:a16="http://schemas.microsoft.com/office/drawing/2014/main" id="{B2ACB6C3-9F47-4EB9-A9EF-55FD50FA0097}"/>
              </a:ext>
            </a:extLst>
          </p:cNvPr>
          <p:cNvSpPr txBox="1"/>
          <p:nvPr/>
        </p:nvSpPr>
        <p:spPr>
          <a:xfrm>
            <a:off x="2671014" y="4089310"/>
            <a:ext cx="316112" cy="246221"/>
          </a:xfrm>
          <a:prstGeom prst="rect">
            <a:avLst/>
          </a:prstGeom>
          <a:noFill/>
        </p:spPr>
        <p:txBody>
          <a:bodyPr wrap="none" rtlCol="0">
            <a:spAutoFit/>
          </a:bodyPr>
          <a:lstStyle/>
          <a:p>
            <a:r>
              <a:rPr lang="nb-NO" sz="1000" dirty="0"/>
              <a:t>14</a:t>
            </a:r>
            <a:endParaRPr lang="en-US" sz="1000" dirty="0"/>
          </a:p>
        </p:txBody>
      </p:sp>
      <p:sp>
        <p:nvSpPr>
          <p:cNvPr id="47" name="TextBox 46">
            <a:extLst>
              <a:ext uri="{FF2B5EF4-FFF2-40B4-BE49-F238E27FC236}">
                <a16:creationId xmlns:a16="http://schemas.microsoft.com/office/drawing/2014/main" id="{1B13B40C-38AD-47AC-87BA-77E4A9224C40}"/>
              </a:ext>
            </a:extLst>
          </p:cNvPr>
          <p:cNvSpPr txBox="1"/>
          <p:nvPr/>
        </p:nvSpPr>
        <p:spPr>
          <a:xfrm>
            <a:off x="2354901" y="4177331"/>
            <a:ext cx="455888" cy="246221"/>
          </a:xfrm>
          <a:prstGeom prst="rect">
            <a:avLst/>
          </a:prstGeom>
          <a:noFill/>
        </p:spPr>
        <p:txBody>
          <a:bodyPr wrap="square" rtlCol="0">
            <a:spAutoFit/>
          </a:bodyPr>
          <a:lstStyle/>
          <a:p>
            <a:r>
              <a:rPr lang="nb-NO" sz="1000" dirty="0"/>
              <a:t>15</a:t>
            </a:r>
            <a:endParaRPr lang="en-US" sz="1000" dirty="0"/>
          </a:p>
        </p:txBody>
      </p:sp>
      <p:sp>
        <p:nvSpPr>
          <p:cNvPr id="48" name="TextBox 47">
            <a:extLst>
              <a:ext uri="{FF2B5EF4-FFF2-40B4-BE49-F238E27FC236}">
                <a16:creationId xmlns:a16="http://schemas.microsoft.com/office/drawing/2014/main" id="{5ED14103-EF53-4E82-A30B-5CC36684BBD0}"/>
              </a:ext>
            </a:extLst>
          </p:cNvPr>
          <p:cNvSpPr txBox="1"/>
          <p:nvPr/>
        </p:nvSpPr>
        <p:spPr>
          <a:xfrm>
            <a:off x="2038790" y="4212420"/>
            <a:ext cx="316112" cy="246221"/>
          </a:xfrm>
          <a:prstGeom prst="rect">
            <a:avLst/>
          </a:prstGeom>
          <a:noFill/>
        </p:spPr>
        <p:txBody>
          <a:bodyPr wrap="none" rtlCol="0">
            <a:spAutoFit/>
          </a:bodyPr>
          <a:lstStyle/>
          <a:p>
            <a:r>
              <a:rPr lang="nb-NO" sz="1000" dirty="0"/>
              <a:t>16</a:t>
            </a:r>
            <a:endParaRPr lang="en-US" sz="1000" dirty="0"/>
          </a:p>
        </p:txBody>
      </p:sp>
      <p:sp>
        <p:nvSpPr>
          <p:cNvPr id="49" name="TextBox 48">
            <a:extLst>
              <a:ext uri="{FF2B5EF4-FFF2-40B4-BE49-F238E27FC236}">
                <a16:creationId xmlns:a16="http://schemas.microsoft.com/office/drawing/2014/main" id="{1C1FA8DB-3543-455D-946B-8D45B0B698A2}"/>
              </a:ext>
            </a:extLst>
          </p:cNvPr>
          <p:cNvSpPr txBox="1"/>
          <p:nvPr/>
        </p:nvSpPr>
        <p:spPr>
          <a:xfrm>
            <a:off x="1742775" y="4265531"/>
            <a:ext cx="316112" cy="246221"/>
          </a:xfrm>
          <a:prstGeom prst="rect">
            <a:avLst/>
          </a:prstGeom>
          <a:noFill/>
        </p:spPr>
        <p:txBody>
          <a:bodyPr wrap="none" rtlCol="0">
            <a:spAutoFit/>
          </a:bodyPr>
          <a:lstStyle/>
          <a:p>
            <a:r>
              <a:rPr lang="nb-NO" sz="1000" dirty="0"/>
              <a:t>17</a:t>
            </a:r>
            <a:endParaRPr lang="en-US" sz="1000" dirty="0"/>
          </a:p>
        </p:txBody>
      </p:sp>
      <p:sp>
        <p:nvSpPr>
          <p:cNvPr id="50" name="TextBox 49">
            <a:extLst>
              <a:ext uri="{FF2B5EF4-FFF2-40B4-BE49-F238E27FC236}">
                <a16:creationId xmlns:a16="http://schemas.microsoft.com/office/drawing/2014/main" id="{A37AC002-1E16-41CE-97EA-E6356DCB4C18}"/>
              </a:ext>
            </a:extLst>
          </p:cNvPr>
          <p:cNvSpPr txBox="1"/>
          <p:nvPr/>
        </p:nvSpPr>
        <p:spPr>
          <a:xfrm>
            <a:off x="1438485" y="4335530"/>
            <a:ext cx="316112" cy="246221"/>
          </a:xfrm>
          <a:prstGeom prst="rect">
            <a:avLst/>
          </a:prstGeom>
          <a:noFill/>
        </p:spPr>
        <p:txBody>
          <a:bodyPr wrap="none" rtlCol="0">
            <a:spAutoFit/>
          </a:bodyPr>
          <a:lstStyle/>
          <a:p>
            <a:r>
              <a:rPr lang="nb-NO" sz="1000" dirty="0"/>
              <a:t>18</a:t>
            </a:r>
            <a:endParaRPr lang="en-US" sz="1000" dirty="0"/>
          </a:p>
        </p:txBody>
      </p:sp>
      <p:sp>
        <p:nvSpPr>
          <p:cNvPr id="51" name="TextBox 50">
            <a:extLst>
              <a:ext uri="{FF2B5EF4-FFF2-40B4-BE49-F238E27FC236}">
                <a16:creationId xmlns:a16="http://schemas.microsoft.com/office/drawing/2014/main" id="{9E5905E3-4084-4904-B52A-6F8EEC495A82}"/>
              </a:ext>
            </a:extLst>
          </p:cNvPr>
          <p:cNvSpPr txBox="1"/>
          <p:nvPr/>
        </p:nvSpPr>
        <p:spPr>
          <a:xfrm>
            <a:off x="1132422" y="4423552"/>
            <a:ext cx="316112" cy="246221"/>
          </a:xfrm>
          <a:prstGeom prst="rect">
            <a:avLst/>
          </a:prstGeom>
          <a:noFill/>
        </p:spPr>
        <p:txBody>
          <a:bodyPr wrap="none" rtlCol="0">
            <a:spAutoFit/>
          </a:bodyPr>
          <a:lstStyle/>
          <a:p>
            <a:r>
              <a:rPr lang="nb-NO" sz="1000" dirty="0"/>
              <a:t>19</a:t>
            </a:r>
            <a:endParaRPr lang="en-US" sz="1000" dirty="0"/>
          </a:p>
        </p:txBody>
      </p:sp>
      <p:sp>
        <p:nvSpPr>
          <p:cNvPr id="52" name="TextBox 51">
            <a:extLst>
              <a:ext uri="{FF2B5EF4-FFF2-40B4-BE49-F238E27FC236}">
                <a16:creationId xmlns:a16="http://schemas.microsoft.com/office/drawing/2014/main" id="{08796213-83E7-401B-9ABB-4AE383322C4F}"/>
              </a:ext>
            </a:extLst>
          </p:cNvPr>
          <p:cNvSpPr txBox="1"/>
          <p:nvPr/>
        </p:nvSpPr>
        <p:spPr>
          <a:xfrm>
            <a:off x="832274" y="4530624"/>
            <a:ext cx="316112" cy="246221"/>
          </a:xfrm>
          <a:prstGeom prst="rect">
            <a:avLst/>
          </a:prstGeom>
          <a:noFill/>
        </p:spPr>
        <p:txBody>
          <a:bodyPr wrap="none" rtlCol="0">
            <a:spAutoFit/>
          </a:bodyPr>
          <a:lstStyle/>
          <a:p>
            <a:r>
              <a:rPr lang="nb-NO" sz="1000" dirty="0"/>
              <a:t>20</a:t>
            </a:r>
            <a:endParaRPr lang="en-US" sz="1000" dirty="0"/>
          </a:p>
        </p:txBody>
      </p:sp>
      <p:sp>
        <p:nvSpPr>
          <p:cNvPr id="54" name="TextBox 53">
            <a:extLst>
              <a:ext uri="{FF2B5EF4-FFF2-40B4-BE49-F238E27FC236}">
                <a16:creationId xmlns:a16="http://schemas.microsoft.com/office/drawing/2014/main" id="{7167215B-D2F8-4372-B8A4-3153F1E7BBBC}"/>
              </a:ext>
            </a:extLst>
          </p:cNvPr>
          <p:cNvSpPr txBox="1"/>
          <p:nvPr/>
        </p:nvSpPr>
        <p:spPr>
          <a:xfrm>
            <a:off x="2746169" y="3389760"/>
            <a:ext cx="413896" cy="246221"/>
          </a:xfrm>
          <a:prstGeom prst="rect">
            <a:avLst/>
          </a:prstGeom>
          <a:noFill/>
        </p:spPr>
        <p:txBody>
          <a:bodyPr wrap="none" rtlCol="0">
            <a:spAutoFit/>
          </a:bodyPr>
          <a:lstStyle/>
          <a:p>
            <a:r>
              <a:rPr lang="nb-NO" sz="1000" dirty="0"/>
              <a:t>2,18</a:t>
            </a:r>
            <a:endParaRPr lang="en-US" sz="1000" dirty="0"/>
          </a:p>
        </p:txBody>
      </p:sp>
      <p:sp>
        <p:nvSpPr>
          <p:cNvPr id="55" name="TextBox 54">
            <a:extLst>
              <a:ext uri="{FF2B5EF4-FFF2-40B4-BE49-F238E27FC236}">
                <a16:creationId xmlns:a16="http://schemas.microsoft.com/office/drawing/2014/main" id="{3EBED9C4-099E-42C5-A7DA-141EC7A145FF}"/>
              </a:ext>
            </a:extLst>
          </p:cNvPr>
          <p:cNvSpPr txBox="1"/>
          <p:nvPr/>
        </p:nvSpPr>
        <p:spPr>
          <a:xfrm>
            <a:off x="2954646" y="3570167"/>
            <a:ext cx="348172" cy="246221"/>
          </a:xfrm>
          <a:prstGeom prst="rect">
            <a:avLst/>
          </a:prstGeom>
          <a:noFill/>
        </p:spPr>
        <p:txBody>
          <a:bodyPr wrap="none" rtlCol="0">
            <a:spAutoFit/>
          </a:bodyPr>
          <a:lstStyle/>
          <a:p>
            <a:r>
              <a:rPr lang="nb-NO" sz="1000" dirty="0"/>
              <a:t>2,1</a:t>
            </a:r>
            <a:endParaRPr lang="en-US" sz="1000" dirty="0"/>
          </a:p>
        </p:txBody>
      </p:sp>
      <p:sp>
        <p:nvSpPr>
          <p:cNvPr id="56" name="TextBox 55">
            <a:extLst>
              <a:ext uri="{FF2B5EF4-FFF2-40B4-BE49-F238E27FC236}">
                <a16:creationId xmlns:a16="http://schemas.microsoft.com/office/drawing/2014/main" id="{AB245961-2247-477F-99E2-E0AF3F608B24}"/>
              </a:ext>
            </a:extLst>
          </p:cNvPr>
          <p:cNvSpPr txBox="1"/>
          <p:nvPr/>
        </p:nvSpPr>
        <p:spPr>
          <a:xfrm>
            <a:off x="2574315" y="3199505"/>
            <a:ext cx="413896" cy="246221"/>
          </a:xfrm>
          <a:prstGeom prst="rect">
            <a:avLst/>
          </a:prstGeom>
          <a:noFill/>
        </p:spPr>
        <p:txBody>
          <a:bodyPr wrap="none" rtlCol="0">
            <a:spAutoFit/>
          </a:bodyPr>
          <a:lstStyle/>
          <a:p>
            <a:r>
              <a:rPr lang="nb-NO" sz="1000" dirty="0"/>
              <a:t>2,25</a:t>
            </a:r>
            <a:endParaRPr lang="en-US" sz="1000" dirty="0"/>
          </a:p>
        </p:txBody>
      </p:sp>
      <p:sp>
        <p:nvSpPr>
          <p:cNvPr id="57" name="TextBox 56">
            <a:extLst>
              <a:ext uri="{FF2B5EF4-FFF2-40B4-BE49-F238E27FC236}">
                <a16:creationId xmlns:a16="http://schemas.microsoft.com/office/drawing/2014/main" id="{CD369AB7-E29B-4D6B-B2A7-B26B4B6CAFC3}"/>
              </a:ext>
            </a:extLst>
          </p:cNvPr>
          <p:cNvSpPr txBox="1"/>
          <p:nvPr/>
        </p:nvSpPr>
        <p:spPr>
          <a:xfrm>
            <a:off x="2346386" y="2999416"/>
            <a:ext cx="508396" cy="246221"/>
          </a:xfrm>
          <a:prstGeom prst="rect">
            <a:avLst/>
          </a:prstGeom>
          <a:noFill/>
        </p:spPr>
        <p:txBody>
          <a:bodyPr wrap="square" rtlCol="0">
            <a:spAutoFit/>
          </a:bodyPr>
          <a:lstStyle/>
          <a:p>
            <a:r>
              <a:rPr lang="nb-NO" sz="1000" dirty="0"/>
              <a:t>2,32</a:t>
            </a:r>
            <a:endParaRPr lang="en-US" sz="1000" dirty="0"/>
          </a:p>
        </p:txBody>
      </p:sp>
      <p:sp>
        <p:nvSpPr>
          <p:cNvPr id="58" name="TextBox 57">
            <a:extLst>
              <a:ext uri="{FF2B5EF4-FFF2-40B4-BE49-F238E27FC236}">
                <a16:creationId xmlns:a16="http://schemas.microsoft.com/office/drawing/2014/main" id="{A0BADE3A-324A-4765-AF50-8ED6D43FBEA1}"/>
              </a:ext>
            </a:extLst>
          </p:cNvPr>
          <p:cNvSpPr txBox="1"/>
          <p:nvPr/>
        </p:nvSpPr>
        <p:spPr>
          <a:xfrm>
            <a:off x="2085768" y="2799327"/>
            <a:ext cx="516572" cy="246221"/>
          </a:xfrm>
          <a:prstGeom prst="rect">
            <a:avLst/>
          </a:prstGeom>
          <a:noFill/>
        </p:spPr>
        <p:txBody>
          <a:bodyPr wrap="square" rtlCol="0">
            <a:spAutoFit/>
          </a:bodyPr>
          <a:lstStyle/>
          <a:p>
            <a:r>
              <a:rPr lang="nb-NO" sz="1000" dirty="0"/>
              <a:t>2,4</a:t>
            </a:r>
            <a:endParaRPr lang="en-US" sz="1000" dirty="0"/>
          </a:p>
        </p:txBody>
      </p:sp>
      <p:sp>
        <p:nvSpPr>
          <p:cNvPr id="59" name="TextBox 58">
            <a:extLst>
              <a:ext uri="{FF2B5EF4-FFF2-40B4-BE49-F238E27FC236}">
                <a16:creationId xmlns:a16="http://schemas.microsoft.com/office/drawing/2014/main" id="{53B3628A-ADF0-4BA9-9D0B-8A11BDE45422}"/>
              </a:ext>
            </a:extLst>
          </p:cNvPr>
          <p:cNvSpPr txBox="1"/>
          <p:nvPr/>
        </p:nvSpPr>
        <p:spPr>
          <a:xfrm>
            <a:off x="1856933" y="2623105"/>
            <a:ext cx="413896" cy="246221"/>
          </a:xfrm>
          <a:prstGeom prst="rect">
            <a:avLst/>
          </a:prstGeom>
          <a:noFill/>
        </p:spPr>
        <p:txBody>
          <a:bodyPr wrap="none" rtlCol="0">
            <a:spAutoFit/>
          </a:bodyPr>
          <a:lstStyle/>
          <a:p>
            <a:r>
              <a:rPr lang="nb-NO" sz="1000" dirty="0"/>
              <a:t>2,48</a:t>
            </a:r>
            <a:endParaRPr lang="en-US" sz="1000" dirty="0"/>
          </a:p>
        </p:txBody>
      </p:sp>
      <p:sp>
        <p:nvSpPr>
          <p:cNvPr id="60" name="TextBox 59">
            <a:extLst>
              <a:ext uri="{FF2B5EF4-FFF2-40B4-BE49-F238E27FC236}">
                <a16:creationId xmlns:a16="http://schemas.microsoft.com/office/drawing/2014/main" id="{64F9BBD5-0717-4CB9-8E66-0AD33DCFB368}"/>
              </a:ext>
            </a:extLst>
          </p:cNvPr>
          <p:cNvSpPr txBox="1"/>
          <p:nvPr/>
        </p:nvSpPr>
        <p:spPr>
          <a:xfrm>
            <a:off x="1579934" y="2430437"/>
            <a:ext cx="413896" cy="246221"/>
          </a:xfrm>
          <a:prstGeom prst="rect">
            <a:avLst/>
          </a:prstGeom>
          <a:noFill/>
        </p:spPr>
        <p:txBody>
          <a:bodyPr wrap="none" rtlCol="0">
            <a:spAutoFit/>
          </a:bodyPr>
          <a:lstStyle/>
          <a:p>
            <a:r>
              <a:rPr lang="nb-NO" sz="1000" dirty="0"/>
              <a:t>2,54</a:t>
            </a:r>
            <a:endParaRPr lang="en-US" sz="1000" dirty="0"/>
          </a:p>
        </p:txBody>
      </p:sp>
      <p:sp>
        <p:nvSpPr>
          <p:cNvPr id="61" name="TextBox 60">
            <a:extLst>
              <a:ext uri="{FF2B5EF4-FFF2-40B4-BE49-F238E27FC236}">
                <a16:creationId xmlns:a16="http://schemas.microsoft.com/office/drawing/2014/main" id="{F192F330-7A81-4716-BED8-1F5FA6BEE546}"/>
              </a:ext>
            </a:extLst>
          </p:cNvPr>
          <p:cNvSpPr txBox="1"/>
          <p:nvPr/>
        </p:nvSpPr>
        <p:spPr>
          <a:xfrm>
            <a:off x="1351099" y="2173081"/>
            <a:ext cx="348172" cy="246221"/>
          </a:xfrm>
          <a:prstGeom prst="rect">
            <a:avLst/>
          </a:prstGeom>
          <a:noFill/>
        </p:spPr>
        <p:txBody>
          <a:bodyPr wrap="none" rtlCol="0">
            <a:spAutoFit/>
          </a:bodyPr>
          <a:lstStyle/>
          <a:p>
            <a:r>
              <a:rPr lang="nb-NO" sz="1000" dirty="0"/>
              <a:t>2,6</a:t>
            </a:r>
            <a:endParaRPr lang="en-US" sz="1000" dirty="0"/>
          </a:p>
        </p:txBody>
      </p:sp>
      <p:graphicFrame>
        <p:nvGraphicFramePr>
          <p:cNvPr id="63" name="Table 62">
            <a:extLst>
              <a:ext uri="{FF2B5EF4-FFF2-40B4-BE49-F238E27FC236}">
                <a16:creationId xmlns:a16="http://schemas.microsoft.com/office/drawing/2014/main" id="{277E6C2F-9FF7-4457-ADAC-BE47F14A598D}"/>
              </a:ext>
            </a:extLst>
          </p:cNvPr>
          <p:cNvGraphicFramePr>
            <a:graphicFrameLocks noGrp="1"/>
          </p:cNvGraphicFramePr>
          <p:nvPr>
            <p:extLst/>
          </p:nvPr>
        </p:nvGraphicFramePr>
        <p:xfrm>
          <a:off x="6924690" y="1301534"/>
          <a:ext cx="5011339" cy="327671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diskos</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3kg</a:t>
                      </a:r>
                      <a:endParaRPr lang="en-US" sz="1200" dirty="0"/>
                    </a:p>
                  </a:txBody>
                  <a:tcPr/>
                </a:tc>
                <a:tc rowSpan="7">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2,5kg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2,5kg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0,5m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3cm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r h="377660">
                <a:tc>
                  <a:txBody>
                    <a:bodyPr/>
                    <a:lstStyle/>
                    <a:p>
                      <a:r>
                        <a:rPr lang="nb-NO" sz="1200" dirty="0"/>
                        <a:t>Sleng</a:t>
                      </a:r>
                      <a:endParaRPr lang="en-US" sz="1200" dirty="0"/>
                    </a:p>
                  </a:txBody>
                  <a:tcPr/>
                </a:tc>
                <a:tc>
                  <a:txBody>
                    <a:bodyPr/>
                    <a:lstStyle/>
                    <a:p>
                      <a:r>
                        <a:rPr lang="nb-NO" sz="1200" dirty="0"/>
                        <a:t>0,7m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3131465939"/>
                  </a:ext>
                </a:extLst>
              </a:tr>
            </a:tbl>
          </a:graphicData>
        </a:graphic>
      </p:graphicFrame>
      <p:sp>
        <p:nvSpPr>
          <p:cNvPr id="64" name="Rectangle 63">
            <a:extLst>
              <a:ext uri="{FF2B5EF4-FFF2-40B4-BE49-F238E27FC236}">
                <a16:creationId xmlns:a16="http://schemas.microsoft.com/office/drawing/2014/main" id="{188BBF73-4A07-4253-B6E4-F3B49ECCC678}"/>
              </a:ext>
            </a:extLst>
          </p:cNvPr>
          <p:cNvSpPr/>
          <p:nvPr/>
        </p:nvSpPr>
        <p:spPr>
          <a:xfrm>
            <a:off x="9217673" y="2690869"/>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extBox 68">
            <a:extLst>
              <a:ext uri="{FF2B5EF4-FFF2-40B4-BE49-F238E27FC236}">
                <a16:creationId xmlns:a16="http://schemas.microsoft.com/office/drawing/2014/main" id="{6E1B59E8-8A95-41E9-9BA6-4AD85D1D28B2}"/>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0" name="TextBox 69">
            <a:extLst>
              <a:ext uri="{FF2B5EF4-FFF2-40B4-BE49-F238E27FC236}">
                <a16:creationId xmlns:a16="http://schemas.microsoft.com/office/drawing/2014/main" id="{46B5C1EA-151C-4900-9C27-022B975D6B8E}"/>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sp>
        <p:nvSpPr>
          <p:cNvPr id="71" name="TextBox 70">
            <a:extLst>
              <a:ext uri="{FF2B5EF4-FFF2-40B4-BE49-F238E27FC236}">
                <a16:creationId xmlns:a16="http://schemas.microsoft.com/office/drawing/2014/main" id="{72E84704-4A32-4567-AF4F-CAAA7CBBFD29}"/>
              </a:ext>
            </a:extLst>
          </p:cNvPr>
          <p:cNvSpPr txBox="1"/>
          <p:nvPr/>
        </p:nvSpPr>
        <p:spPr>
          <a:xfrm>
            <a:off x="3829935" y="76255"/>
            <a:ext cx="5522859" cy="584775"/>
          </a:xfrm>
          <a:prstGeom prst="rect">
            <a:avLst/>
          </a:prstGeom>
          <a:noFill/>
        </p:spPr>
        <p:txBody>
          <a:bodyPr wrap="none" rtlCol="0">
            <a:spAutoFit/>
          </a:bodyPr>
          <a:lstStyle/>
          <a:p>
            <a:r>
              <a:rPr lang="nb-NO" sz="3200" dirty="0"/>
              <a:t>Egenevaluering – Diskos - Jenter</a:t>
            </a:r>
            <a:endParaRPr lang="en-US" sz="3200" dirty="0"/>
          </a:p>
        </p:txBody>
      </p:sp>
      <p:cxnSp>
        <p:nvCxnSpPr>
          <p:cNvPr id="73" name="Straight Connector 72">
            <a:extLst>
              <a:ext uri="{FF2B5EF4-FFF2-40B4-BE49-F238E27FC236}">
                <a16:creationId xmlns:a16="http://schemas.microsoft.com/office/drawing/2014/main" id="{C7F4D089-4945-4E45-B9DB-8F33DE391323}"/>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C0558456-D3D0-4721-945E-DC4DF113CFAF}"/>
              </a:ext>
            </a:extLst>
          </p:cNvPr>
          <p:cNvCxnSpPr/>
          <p:nvPr/>
        </p:nvCxnSpPr>
        <p:spPr>
          <a:xfrm>
            <a:off x="6475817" y="4667389"/>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82AD9C1B-5780-4C31-A50B-AAE9201CB4E5}"/>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67" name="TextBox 66">
            <a:extLst>
              <a:ext uri="{FF2B5EF4-FFF2-40B4-BE49-F238E27FC236}">
                <a16:creationId xmlns:a16="http://schemas.microsoft.com/office/drawing/2014/main" id="{8BBCD68F-C077-472B-BECC-C1EAF2AAE063}"/>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68" name="TextBox 67">
            <a:extLst>
              <a:ext uri="{FF2B5EF4-FFF2-40B4-BE49-F238E27FC236}">
                <a16:creationId xmlns:a16="http://schemas.microsoft.com/office/drawing/2014/main" id="{A7A71507-3047-42ED-A24B-E8DCA33E90CE}"/>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2" name="Date Placeholder 1">
            <a:extLst>
              <a:ext uri="{FF2B5EF4-FFF2-40B4-BE49-F238E27FC236}">
                <a16:creationId xmlns:a16="http://schemas.microsoft.com/office/drawing/2014/main" id="{88D936A6-F9DF-48F7-A247-E9D8ED23D6F1}"/>
              </a:ext>
            </a:extLst>
          </p:cNvPr>
          <p:cNvSpPr>
            <a:spLocks noGrp="1"/>
          </p:cNvSpPr>
          <p:nvPr>
            <p:ph type="dt" sz="half" idx="10"/>
          </p:nvPr>
        </p:nvSpPr>
        <p:spPr/>
        <p:txBody>
          <a:bodyPr/>
          <a:lstStyle/>
          <a:p>
            <a:r>
              <a:rPr lang="en-US"/>
              <a:t>02/11/2018</a:t>
            </a:r>
            <a:endParaRPr lang="en-US" dirty="0"/>
          </a:p>
        </p:txBody>
      </p:sp>
      <p:sp>
        <p:nvSpPr>
          <p:cNvPr id="3" name="Footer Placeholder 2">
            <a:extLst>
              <a:ext uri="{FF2B5EF4-FFF2-40B4-BE49-F238E27FC236}">
                <a16:creationId xmlns:a16="http://schemas.microsoft.com/office/drawing/2014/main" id="{97C7D4A3-4A86-480F-B520-F861F3BBBA5A}"/>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32422953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A79CF6B6-19D0-45D3-A45A-74FD89054888}"/>
              </a:ext>
            </a:extLst>
          </p:cNvPr>
          <p:cNvGraphicFramePr>
            <a:graphicFrameLocks/>
          </p:cNvGraphicFramePr>
          <p:nvPr>
            <p:extLst/>
          </p:nvPr>
        </p:nvGraphicFramePr>
        <p:xfrm>
          <a:off x="-667997" y="807606"/>
          <a:ext cx="8634413" cy="5919788"/>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213932A9-4B8B-4591-B1B6-01BA8B65571F}"/>
              </a:ext>
            </a:extLst>
          </p:cNvPr>
          <p:cNvSpPr txBox="1"/>
          <p:nvPr/>
        </p:nvSpPr>
        <p:spPr>
          <a:xfrm>
            <a:off x="3517167" y="3474103"/>
            <a:ext cx="316112" cy="246221"/>
          </a:xfrm>
          <a:prstGeom prst="rect">
            <a:avLst/>
          </a:prstGeom>
          <a:noFill/>
        </p:spPr>
        <p:txBody>
          <a:bodyPr wrap="none" rtlCol="0">
            <a:spAutoFit/>
          </a:bodyPr>
          <a:lstStyle/>
          <a:p>
            <a:r>
              <a:rPr lang="nb-NO" sz="1000" dirty="0"/>
              <a:t>40</a:t>
            </a:r>
            <a:endParaRPr lang="en-US" sz="1000" dirty="0"/>
          </a:p>
        </p:txBody>
      </p:sp>
      <p:sp>
        <p:nvSpPr>
          <p:cNvPr id="5" name="TextBox 4">
            <a:extLst>
              <a:ext uri="{FF2B5EF4-FFF2-40B4-BE49-F238E27FC236}">
                <a16:creationId xmlns:a16="http://schemas.microsoft.com/office/drawing/2014/main" id="{942369AC-4FF1-4434-AE93-9409E6F77E82}"/>
              </a:ext>
            </a:extLst>
          </p:cNvPr>
          <p:cNvSpPr txBox="1"/>
          <p:nvPr/>
        </p:nvSpPr>
        <p:spPr>
          <a:xfrm>
            <a:off x="3533189" y="3137676"/>
            <a:ext cx="316112" cy="246221"/>
          </a:xfrm>
          <a:prstGeom prst="rect">
            <a:avLst/>
          </a:prstGeom>
          <a:noFill/>
        </p:spPr>
        <p:txBody>
          <a:bodyPr wrap="none" rtlCol="0">
            <a:spAutoFit/>
          </a:bodyPr>
          <a:lstStyle/>
          <a:p>
            <a:r>
              <a:rPr lang="nb-NO" sz="1000" dirty="0"/>
              <a:t>43</a:t>
            </a:r>
            <a:endParaRPr lang="en-US" sz="1000" dirty="0"/>
          </a:p>
        </p:txBody>
      </p:sp>
      <p:sp>
        <p:nvSpPr>
          <p:cNvPr id="6" name="TextBox 5">
            <a:extLst>
              <a:ext uri="{FF2B5EF4-FFF2-40B4-BE49-F238E27FC236}">
                <a16:creationId xmlns:a16="http://schemas.microsoft.com/office/drawing/2014/main" id="{FFF59C54-E0EA-47DB-A0C4-9BAF574EB821}"/>
              </a:ext>
            </a:extLst>
          </p:cNvPr>
          <p:cNvSpPr txBox="1"/>
          <p:nvPr/>
        </p:nvSpPr>
        <p:spPr>
          <a:xfrm>
            <a:off x="3534697" y="2801249"/>
            <a:ext cx="316112" cy="246221"/>
          </a:xfrm>
          <a:prstGeom prst="rect">
            <a:avLst/>
          </a:prstGeom>
          <a:noFill/>
        </p:spPr>
        <p:txBody>
          <a:bodyPr wrap="none" rtlCol="0">
            <a:spAutoFit/>
          </a:bodyPr>
          <a:lstStyle/>
          <a:p>
            <a:r>
              <a:rPr lang="nb-NO" sz="1000" dirty="0"/>
              <a:t>46</a:t>
            </a:r>
            <a:endParaRPr lang="en-US" sz="1000" dirty="0"/>
          </a:p>
        </p:txBody>
      </p:sp>
      <p:sp>
        <p:nvSpPr>
          <p:cNvPr id="7" name="TextBox 6">
            <a:extLst>
              <a:ext uri="{FF2B5EF4-FFF2-40B4-BE49-F238E27FC236}">
                <a16:creationId xmlns:a16="http://schemas.microsoft.com/office/drawing/2014/main" id="{AC929A5F-850E-4F1B-B4D5-B540C04A4FB6}"/>
              </a:ext>
            </a:extLst>
          </p:cNvPr>
          <p:cNvSpPr txBox="1"/>
          <p:nvPr/>
        </p:nvSpPr>
        <p:spPr>
          <a:xfrm>
            <a:off x="3533189" y="2509925"/>
            <a:ext cx="316112" cy="246221"/>
          </a:xfrm>
          <a:prstGeom prst="rect">
            <a:avLst/>
          </a:prstGeom>
          <a:noFill/>
        </p:spPr>
        <p:txBody>
          <a:bodyPr wrap="none" rtlCol="0">
            <a:spAutoFit/>
          </a:bodyPr>
          <a:lstStyle/>
          <a:p>
            <a:r>
              <a:rPr lang="nb-NO" sz="1000" dirty="0"/>
              <a:t>49</a:t>
            </a:r>
            <a:endParaRPr lang="en-US" sz="1000" dirty="0"/>
          </a:p>
        </p:txBody>
      </p:sp>
      <p:sp>
        <p:nvSpPr>
          <p:cNvPr id="8" name="TextBox 7">
            <a:extLst>
              <a:ext uri="{FF2B5EF4-FFF2-40B4-BE49-F238E27FC236}">
                <a16:creationId xmlns:a16="http://schemas.microsoft.com/office/drawing/2014/main" id="{4FCF1131-309B-4B38-9A75-57491A0D75FE}"/>
              </a:ext>
            </a:extLst>
          </p:cNvPr>
          <p:cNvSpPr txBox="1"/>
          <p:nvPr/>
        </p:nvSpPr>
        <p:spPr>
          <a:xfrm>
            <a:off x="3533189" y="2173498"/>
            <a:ext cx="316112" cy="246221"/>
          </a:xfrm>
          <a:prstGeom prst="rect">
            <a:avLst/>
          </a:prstGeom>
          <a:noFill/>
        </p:spPr>
        <p:txBody>
          <a:bodyPr wrap="none" rtlCol="0">
            <a:spAutoFit/>
          </a:bodyPr>
          <a:lstStyle/>
          <a:p>
            <a:r>
              <a:rPr lang="nb-NO" sz="1000" dirty="0"/>
              <a:t>52</a:t>
            </a:r>
            <a:endParaRPr lang="en-US" sz="1000" dirty="0"/>
          </a:p>
        </p:txBody>
      </p:sp>
      <p:sp>
        <p:nvSpPr>
          <p:cNvPr id="9" name="TextBox 8">
            <a:extLst>
              <a:ext uri="{FF2B5EF4-FFF2-40B4-BE49-F238E27FC236}">
                <a16:creationId xmlns:a16="http://schemas.microsoft.com/office/drawing/2014/main" id="{2FDCDD0D-FFE5-4EF8-A196-AEB73DF9B776}"/>
              </a:ext>
            </a:extLst>
          </p:cNvPr>
          <p:cNvSpPr txBox="1"/>
          <p:nvPr/>
        </p:nvSpPr>
        <p:spPr>
          <a:xfrm>
            <a:off x="3533189" y="1848460"/>
            <a:ext cx="316112" cy="246221"/>
          </a:xfrm>
          <a:prstGeom prst="rect">
            <a:avLst/>
          </a:prstGeom>
          <a:noFill/>
        </p:spPr>
        <p:txBody>
          <a:bodyPr wrap="none" rtlCol="0">
            <a:spAutoFit/>
          </a:bodyPr>
          <a:lstStyle/>
          <a:p>
            <a:r>
              <a:rPr lang="nb-NO" sz="1000" dirty="0"/>
              <a:t>55</a:t>
            </a:r>
            <a:endParaRPr lang="en-US" sz="1000" dirty="0"/>
          </a:p>
        </p:txBody>
      </p:sp>
      <p:sp>
        <p:nvSpPr>
          <p:cNvPr id="10" name="TextBox 9">
            <a:extLst>
              <a:ext uri="{FF2B5EF4-FFF2-40B4-BE49-F238E27FC236}">
                <a16:creationId xmlns:a16="http://schemas.microsoft.com/office/drawing/2014/main" id="{0FE3FB85-AEB4-4F13-AC93-11AAF9339E53}"/>
              </a:ext>
            </a:extLst>
          </p:cNvPr>
          <p:cNvSpPr txBox="1"/>
          <p:nvPr/>
        </p:nvSpPr>
        <p:spPr>
          <a:xfrm>
            <a:off x="3533189" y="1545747"/>
            <a:ext cx="316112" cy="246221"/>
          </a:xfrm>
          <a:prstGeom prst="rect">
            <a:avLst/>
          </a:prstGeom>
          <a:noFill/>
        </p:spPr>
        <p:txBody>
          <a:bodyPr wrap="none" rtlCol="0">
            <a:spAutoFit/>
          </a:bodyPr>
          <a:lstStyle/>
          <a:p>
            <a:r>
              <a:rPr lang="nb-NO" sz="1000" dirty="0"/>
              <a:t>58</a:t>
            </a:r>
            <a:endParaRPr lang="en-US" sz="1000" dirty="0"/>
          </a:p>
        </p:txBody>
      </p:sp>
      <p:sp>
        <p:nvSpPr>
          <p:cNvPr id="11" name="TextBox 10">
            <a:extLst>
              <a:ext uri="{FF2B5EF4-FFF2-40B4-BE49-F238E27FC236}">
                <a16:creationId xmlns:a16="http://schemas.microsoft.com/office/drawing/2014/main" id="{5D0F9466-0B75-4BA5-B2B9-0FACEB0EC402}"/>
              </a:ext>
            </a:extLst>
          </p:cNvPr>
          <p:cNvSpPr txBox="1"/>
          <p:nvPr/>
        </p:nvSpPr>
        <p:spPr>
          <a:xfrm>
            <a:off x="3649210" y="1252573"/>
            <a:ext cx="316112" cy="246221"/>
          </a:xfrm>
          <a:prstGeom prst="rect">
            <a:avLst/>
          </a:prstGeom>
          <a:noFill/>
        </p:spPr>
        <p:txBody>
          <a:bodyPr wrap="none" rtlCol="0">
            <a:spAutoFit/>
          </a:bodyPr>
          <a:lstStyle/>
          <a:p>
            <a:r>
              <a:rPr lang="nb-NO" sz="1000" dirty="0"/>
              <a:t>61</a:t>
            </a:r>
            <a:endParaRPr lang="en-US" sz="1000" dirty="0"/>
          </a:p>
        </p:txBody>
      </p:sp>
      <p:sp>
        <p:nvSpPr>
          <p:cNvPr id="12" name="TextBox 11">
            <a:extLst>
              <a:ext uri="{FF2B5EF4-FFF2-40B4-BE49-F238E27FC236}">
                <a16:creationId xmlns:a16="http://schemas.microsoft.com/office/drawing/2014/main" id="{43E57247-2B93-4750-832A-3E4CF533A86A}"/>
              </a:ext>
            </a:extLst>
          </p:cNvPr>
          <p:cNvSpPr txBox="1"/>
          <p:nvPr/>
        </p:nvSpPr>
        <p:spPr>
          <a:xfrm>
            <a:off x="3823194" y="3557001"/>
            <a:ext cx="316112" cy="246221"/>
          </a:xfrm>
          <a:prstGeom prst="rect">
            <a:avLst/>
          </a:prstGeom>
          <a:noFill/>
        </p:spPr>
        <p:txBody>
          <a:bodyPr wrap="none" rtlCol="0">
            <a:spAutoFit/>
          </a:bodyPr>
          <a:lstStyle/>
          <a:p>
            <a:r>
              <a:rPr lang="nb-NO" sz="1000" dirty="0"/>
              <a:t>60</a:t>
            </a:r>
            <a:endParaRPr lang="en-US" sz="1000" dirty="0"/>
          </a:p>
        </p:txBody>
      </p:sp>
      <p:sp>
        <p:nvSpPr>
          <p:cNvPr id="13" name="TextBox 12">
            <a:extLst>
              <a:ext uri="{FF2B5EF4-FFF2-40B4-BE49-F238E27FC236}">
                <a16:creationId xmlns:a16="http://schemas.microsoft.com/office/drawing/2014/main" id="{768D8BF9-7A4E-491C-BBC5-C7698DDBD983}"/>
              </a:ext>
            </a:extLst>
          </p:cNvPr>
          <p:cNvSpPr txBox="1"/>
          <p:nvPr/>
        </p:nvSpPr>
        <p:spPr>
          <a:xfrm>
            <a:off x="4042042" y="3368080"/>
            <a:ext cx="316112" cy="246221"/>
          </a:xfrm>
          <a:prstGeom prst="rect">
            <a:avLst/>
          </a:prstGeom>
          <a:noFill/>
        </p:spPr>
        <p:txBody>
          <a:bodyPr wrap="none" rtlCol="0">
            <a:spAutoFit/>
          </a:bodyPr>
          <a:lstStyle/>
          <a:p>
            <a:r>
              <a:rPr lang="nb-NO" sz="1000" dirty="0"/>
              <a:t>67</a:t>
            </a:r>
            <a:endParaRPr lang="en-US" sz="1000" dirty="0"/>
          </a:p>
        </p:txBody>
      </p:sp>
      <p:sp>
        <p:nvSpPr>
          <p:cNvPr id="14" name="TextBox 13">
            <a:extLst>
              <a:ext uri="{FF2B5EF4-FFF2-40B4-BE49-F238E27FC236}">
                <a16:creationId xmlns:a16="http://schemas.microsoft.com/office/drawing/2014/main" id="{45BC0075-9347-4790-A0FA-8ED95A7DBF5E}"/>
              </a:ext>
            </a:extLst>
          </p:cNvPr>
          <p:cNvSpPr txBox="1"/>
          <p:nvPr/>
        </p:nvSpPr>
        <p:spPr>
          <a:xfrm>
            <a:off x="4254673" y="3153191"/>
            <a:ext cx="316112" cy="246221"/>
          </a:xfrm>
          <a:prstGeom prst="rect">
            <a:avLst/>
          </a:prstGeom>
          <a:noFill/>
        </p:spPr>
        <p:txBody>
          <a:bodyPr wrap="none" rtlCol="0">
            <a:spAutoFit/>
          </a:bodyPr>
          <a:lstStyle/>
          <a:p>
            <a:r>
              <a:rPr lang="nb-NO" sz="1000" dirty="0"/>
              <a:t>75</a:t>
            </a:r>
            <a:endParaRPr lang="en-US" sz="1000" dirty="0"/>
          </a:p>
        </p:txBody>
      </p:sp>
      <p:sp>
        <p:nvSpPr>
          <p:cNvPr id="15" name="TextBox 14">
            <a:extLst>
              <a:ext uri="{FF2B5EF4-FFF2-40B4-BE49-F238E27FC236}">
                <a16:creationId xmlns:a16="http://schemas.microsoft.com/office/drawing/2014/main" id="{59DEF418-5F6F-40BC-B7BE-A4A78AD6D92D}"/>
              </a:ext>
            </a:extLst>
          </p:cNvPr>
          <p:cNvSpPr txBox="1"/>
          <p:nvPr/>
        </p:nvSpPr>
        <p:spPr>
          <a:xfrm>
            <a:off x="4469011" y="2938302"/>
            <a:ext cx="316112" cy="246221"/>
          </a:xfrm>
          <a:prstGeom prst="rect">
            <a:avLst/>
          </a:prstGeom>
          <a:noFill/>
        </p:spPr>
        <p:txBody>
          <a:bodyPr wrap="none" rtlCol="0">
            <a:spAutoFit/>
          </a:bodyPr>
          <a:lstStyle/>
          <a:p>
            <a:r>
              <a:rPr lang="nb-NO" sz="1000" dirty="0"/>
              <a:t>85</a:t>
            </a:r>
            <a:endParaRPr lang="en-US" sz="1000" dirty="0"/>
          </a:p>
        </p:txBody>
      </p:sp>
      <p:sp>
        <p:nvSpPr>
          <p:cNvPr id="16" name="TextBox 15">
            <a:extLst>
              <a:ext uri="{FF2B5EF4-FFF2-40B4-BE49-F238E27FC236}">
                <a16:creationId xmlns:a16="http://schemas.microsoft.com/office/drawing/2014/main" id="{47FBD82F-F0E9-4B15-9D1D-45BF95D79521}"/>
              </a:ext>
            </a:extLst>
          </p:cNvPr>
          <p:cNvSpPr txBox="1"/>
          <p:nvPr/>
        </p:nvSpPr>
        <p:spPr>
          <a:xfrm>
            <a:off x="4649797" y="2756146"/>
            <a:ext cx="381836" cy="246221"/>
          </a:xfrm>
          <a:prstGeom prst="rect">
            <a:avLst/>
          </a:prstGeom>
          <a:noFill/>
        </p:spPr>
        <p:txBody>
          <a:bodyPr wrap="none" rtlCol="0">
            <a:spAutoFit/>
          </a:bodyPr>
          <a:lstStyle/>
          <a:p>
            <a:r>
              <a:rPr lang="nb-NO" sz="1000" dirty="0"/>
              <a:t>100</a:t>
            </a:r>
            <a:endParaRPr lang="en-US" sz="1000" dirty="0"/>
          </a:p>
        </p:txBody>
      </p:sp>
      <p:sp>
        <p:nvSpPr>
          <p:cNvPr id="17" name="TextBox 16">
            <a:extLst>
              <a:ext uri="{FF2B5EF4-FFF2-40B4-BE49-F238E27FC236}">
                <a16:creationId xmlns:a16="http://schemas.microsoft.com/office/drawing/2014/main" id="{08800154-1A36-40B1-A795-5FD01F6795E2}"/>
              </a:ext>
            </a:extLst>
          </p:cNvPr>
          <p:cNvSpPr txBox="1"/>
          <p:nvPr/>
        </p:nvSpPr>
        <p:spPr>
          <a:xfrm>
            <a:off x="4965909" y="2509924"/>
            <a:ext cx="381836" cy="246221"/>
          </a:xfrm>
          <a:prstGeom prst="rect">
            <a:avLst/>
          </a:prstGeom>
          <a:noFill/>
        </p:spPr>
        <p:txBody>
          <a:bodyPr wrap="none" rtlCol="0">
            <a:spAutoFit/>
          </a:bodyPr>
          <a:lstStyle/>
          <a:p>
            <a:r>
              <a:rPr lang="nb-NO" sz="1000" dirty="0"/>
              <a:t>115</a:t>
            </a:r>
            <a:endParaRPr lang="en-US" sz="1000" dirty="0"/>
          </a:p>
        </p:txBody>
      </p:sp>
      <p:sp>
        <p:nvSpPr>
          <p:cNvPr id="18" name="TextBox 17">
            <a:extLst>
              <a:ext uri="{FF2B5EF4-FFF2-40B4-BE49-F238E27FC236}">
                <a16:creationId xmlns:a16="http://schemas.microsoft.com/office/drawing/2014/main" id="{D1FECE2D-6F88-41CD-B7B3-587431446C3A}"/>
              </a:ext>
            </a:extLst>
          </p:cNvPr>
          <p:cNvSpPr txBox="1"/>
          <p:nvPr/>
        </p:nvSpPr>
        <p:spPr>
          <a:xfrm>
            <a:off x="5150216" y="2334704"/>
            <a:ext cx="381836" cy="246221"/>
          </a:xfrm>
          <a:prstGeom prst="rect">
            <a:avLst/>
          </a:prstGeom>
          <a:noFill/>
        </p:spPr>
        <p:txBody>
          <a:bodyPr wrap="none" rtlCol="0">
            <a:spAutoFit/>
          </a:bodyPr>
          <a:lstStyle/>
          <a:p>
            <a:r>
              <a:rPr lang="nb-NO" sz="1000" dirty="0"/>
              <a:t>130</a:t>
            </a:r>
            <a:endParaRPr lang="en-US" sz="1000" dirty="0"/>
          </a:p>
        </p:txBody>
      </p:sp>
      <p:sp>
        <p:nvSpPr>
          <p:cNvPr id="19" name="TextBox 18">
            <a:extLst>
              <a:ext uri="{FF2B5EF4-FFF2-40B4-BE49-F238E27FC236}">
                <a16:creationId xmlns:a16="http://schemas.microsoft.com/office/drawing/2014/main" id="{E8837C79-B65C-4E49-83FA-3161BE51EC98}"/>
              </a:ext>
            </a:extLst>
          </p:cNvPr>
          <p:cNvSpPr txBox="1"/>
          <p:nvPr/>
        </p:nvSpPr>
        <p:spPr>
          <a:xfrm>
            <a:off x="3024336" y="3370899"/>
            <a:ext cx="348172" cy="246221"/>
          </a:xfrm>
          <a:prstGeom prst="rect">
            <a:avLst/>
          </a:prstGeom>
          <a:noFill/>
        </p:spPr>
        <p:txBody>
          <a:bodyPr wrap="none" rtlCol="0">
            <a:spAutoFit/>
          </a:bodyPr>
          <a:lstStyle/>
          <a:p>
            <a:r>
              <a:rPr lang="nb-NO" sz="1000" dirty="0"/>
              <a:t>2,4</a:t>
            </a:r>
            <a:endParaRPr lang="en-US" sz="1000" dirty="0"/>
          </a:p>
        </p:txBody>
      </p:sp>
      <p:sp>
        <p:nvSpPr>
          <p:cNvPr id="20" name="TextBox 19">
            <a:extLst>
              <a:ext uri="{FF2B5EF4-FFF2-40B4-BE49-F238E27FC236}">
                <a16:creationId xmlns:a16="http://schemas.microsoft.com/office/drawing/2014/main" id="{00800EEA-4999-4521-AC32-0CCAFDBB41F1}"/>
              </a:ext>
            </a:extLst>
          </p:cNvPr>
          <p:cNvSpPr txBox="1"/>
          <p:nvPr/>
        </p:nvSpPr>
        <p:spPr>
          <a:xfrm>
            <a:off x="3878428" y="3886120"/>
            <a:ext cx="316112" cy="246221"/>
          </a:xfrm>
          <a:prstGeom prst="rect">
            <a:avLst/>
          </a:prstGeom>
          <a:noFill/>
        </p:spPr>
        <p:txBody>
          <a:bodyPr wrap="none" rtlCol="0">
            <a:spAutoFit/>
          </a:bodyPr>
          <a:lstStyle/>
          <a:p>
            <a:r>
              <a:rPr lang="nb-NO" sz="1000" dirty="0"/>
              <a:t>80</a:t>
            </a:r>
            <a:endParaRPr lang="en-US" sz="1000" dirty="0"/>
          </a:p>
        </p:txBody>
      </p:sp>
      <p:sp>
        <p:nvSpPr>
          <p:cNvPr id="21" name="TextBox 20">
            <a:extLst>
              <a:ext uri="{FF2B5EF4-FFF2-40B4-BE49-F238E27FC236}">
                <a16:creationId xmlns:a16="http://schemas.microsoft.com/office/drawing/2014/main" id="{BBEDFD2B-E43F-4374-996B-93BF0A0F03CD}"/>
              </a:ext>
            </a:extLst>
          </p:cNvPr>
          <p:cNvSpPr txBox="1"/>
          <p:nvPr/>
        </p:nvSpPr>
        <p:spPr>
          <a:xfrm>
            <a:off x="4185584" y="3903921"/>
            <a:ext cx="316112" cy="246221"/>
          </a:xfrm>
          <a:prstGeom prst="rect">
            <a:avLst/>
          </a:prstGeom>
          <a:noFill/>
        </p:spPr>
        <p:txBody>
          <a:bodyPr wrap="none" rtlCol="0">
            <a:spAutoFit/>
          </a:bodyPr>
          <a:lstStyle/>
          <a:p>
            <a:r>
              <a:rPr lang="nb-NO" sz="1000" dirty="0"/>
              <a:t>90</a:t>
            </a:r>
            <a:endParaRPr lang="en-US" sz="1000" dirty="0"/>
          </a:p>
        </p:txBody>
      </p:sp>
      <p:sp>
        <p:nvSpPr>
          <p:cNvPr id="22" name="TextBox 21">
            <a:extLst>
              <a:ext uri="{FF2B5EF4-FFF2-40B4-BE49-F238E27FC236}">
                <a16:creationId xmlns:a16="http://schemas.microsoft.com/office/drawing/2014/main" id="{E0580695-B880-4534-8864-1A8C5F238128}"/>
              </a:ext>
            </a:extLst>
          </p:cNvPr>
          <p:cNvSpPr txBox="1"/>
          <p:nvPr/>
        </p:nvSpPr>
        <p:spPr>
          <a:xfrm>
            <a:off x="5150216" y="4101856"/>
            <a:ext cx="381836" cy="246221"/>
          </a:xfrm>
          <a:prstGeom prst="rect">
            <a:avLst/>
          </a:prstGeom>
          <a:noFill/>
        </p:spPr>
        <p:txBody>
          <a:bodyPr wrap="none" rtlCol="0">
            <a:spAutoFit/>
          </a:bodyPr>
          <a:lstStyle/>
          <a:p>
            <a:r>
              <a:rPr lang="nb-NO" sz="1000" dirty="0"/>
              <a:t>130</a:t>
            </a:r>
            <a:endParaRPr lang="en-US" sz="1000" dirty="0"/>
          </a:p>
        </p:txBody>
      </p:sp>
      <p:sp>
        <p:nvSpPr>
          <p:cNvPr id="23" name="TextBox 22">
            <a:extLst>
              <a:ext uri="{FF2B5EF4-FFF2-40B4-BE49-F238E27FC236}">
                <a16:creationId xmlns:a16="http://schemas.microsoft.com/office/drawing/2014/main" id="{7AE7C2EB-E2F4-4650-B063-4B2C0D8C4CA2}"/>
              </a:ext>
            </a:extLst>
          </p:cNvPr>
          <p:cNvSpPr txBox="1"/>
          <p:nvPr/>
        </p:nvSpPr>
        <p:spPr>
          <a:xfrm>
            <a:off x="4504898" y="3941615"/>
            <a:ext cx="381836" cy="246221"/>
          </a:xfrm>
          <a:prstGeom prst="rect">
            <a:avLst/>
          </a:prstGeom>
          <a:noFill/>
        </p:spPr>
        <p:txBody>
          <a:bodyPr wrap="none" rtlCol="0">
            <a:spAutoFit/>
          </a:bodyPr>
          <a:lstStyle/>
          <a:p>
            <a:r>
              <a:rPr lang="nb-NO" sz="1000" dirty="0"/>
              <a:t>100</a:t>
            </a:r>
            <a:endParaRPr lang="en-US" sz="1000" dirty="0"/>
          </a:p>
        </p:txBody>
      </p:sp>
      <p:sp>
        <p:nvSpPr>
          <p:cNvPr id="24" name="TextBox 23">
            <a:extLst>
              <a:ext uri="{FF2B5EF4-FFF2-40B4-BE49-F238E27FC236}">
                <a16:creationId xmlns:a16="http://schemas.microsoft.com/office/drawing/2014/main" id="{78FA6D09-F0E5-47F1-9191-45C45F6EF263}"/>
              </a:ext>
            </a:extLst>
          </p:cNvPr>
          <p:cNvSpPr txBox="1"/>
          <p:nvPr/>
        </p:nvSpPr>
        <p:spPr>
          <a:xfrm>
            <a:off x="4821010" y="4027029"/>
            <a:ext cx="381836" cy="246221"/>
          </a:xfrm>
          <a:prstGeom prst="rect">
            <a:avLst/>
          </a:prstGeom>
          <a:noFill/>
        </p:spPr>
        <p:txBody>
          <a:bodyPr wrap="none" rtlCol="0">
            <a:spAutoFit/>
          </a:bodyPr>
          <a:lstStyle/>
          <a:p>
            <a:r>
              <a:rPr lang="nb-NO" sz="1000" dirty="0"/>
              <a:t>115</a:t>
            </a:r>
            <a:endParaRPr lang="en-US" sz="1000" dirty="0"/>
          </a:p>
        </p:txBody>
      </p:sp>
      <p:sp>
        <p:nvSpPr>
          <p:cNvPr id="25" name="TextBox 24">
            <a:extLst>
              <a:ext uri="{FF2B5EF4-FFF2-40B4-BE49-F238E27FC236}">
                <a16:creationId xmlns:a16="http://schemas.microsoft.com/office/drawing/2014/main" id="{1924AC2F-6B92-4253-98EF-97752F1D3AE3}"/>
              </a:ext>
            </a:extLst>
          </p:cNvPr>
          <p:cNvSpPr txBox="1"/>
          <p:nvPr/>
        </p:nvSpPr>
        <p:spPr>
          <a:xfrm>
            <a:off x="5453234" y="4149192"/>
            <a:ext cx="381836" cy="246221"/>
          </a:xfrm>
          <a:prstGeom prst="rect">
            <a:avLst/>
          </a:prstGeom>
          <a:noFill/>
        </p:spPr>
        <p:txBody>
          <a:bodyPr wrap="none" rtlCol="0">
            <a:spAutoFit/>
          </a:bodyPr>
          <a:lstStyle/>
          <a:p>
            <a:r>
              <a:rPr lang="nb-NO" sz="1000" dirty="0"/>
              <a:t>142</a:t>
            </a:r>
            <a:endParaRPr lang="en-US" sz="1000" dirty="0"/>
          </a:p>
        </p:txBody>
      </p:sp>
      <p:sp>
        <p:nvSpPr>
          <p:cNvPr id="26" name="TextBox 25">
            <a:extLst>
              <a:ext uri="{FF2B5EF4-FFF2-40B4-BE49-F238E27FC236}">
                <a16:creationId xmlns:a16="http://schemas.microsoft.com/office/drawing/2014/main" id="{5D6787AD-2ABF-445C-B3DE-8769749DCF26}"/>
              </a:ext>
            </a:extLst>
          </p:cNvPr>
          <p:cNvSpPr txBox="1"/>
          <p:nvPr/>
        </p:nvSpPr>
        <p:spPr>
          <a:xfrm>
            <a:off x="5747492" y="4201039"/>
            <a:ext cx="381836" cy="246221"/>
          </a:xfrm>
          <a:prstGeom prst="rect">
            <a:avLst/>
          </a:prstGeom>
          <a:noFill/>
        </p:spPr>
        <p:txBody>
          <a:bodyPr wrap="none" rtlCol="0">
            <a:spAutoFit/>
          </a:bodyPr>
          <a:lstStyle/>
          <a:p>
            <a:r>
              <a:rPr lang="nb-NO" sz="1000" dirty="0"/>
              <a:t>155</a:t>
            </a:r>
            <a:endParaRPr lang="en-US" sz="1000" dirty="0"/>
          </a:p>
        </p:txBody>
      </p:sp>
      <p:sp>
        <p:nvSpPr>
          <p:cNvPr id="27" name="TextBox 26">
            <a:extLst>
              <a:ext uri="{FF2B5EF4-FFF2-40B4-BE49-F238E27FC236}">
                <a16:creationId xmlns:a16="http://schemas.microsoft.com/office/drawing/2014/main" id="{2331A2EC-E45C-4474-99C1-39BCCFE16EFD}"/>
              </a:ext>
            </a:extLst>
          </p:cNvPr>
          <p:cNvSpPr txBox="1"/>
          <p:nvPr/>
        </p:nvSpPr>
        <p:spPr>
          <a:xfrm>
            <a:off x="3724510" y="4135403"/>
            <a:ext cx="316112" cy="246221"/>
          </a:xfrm>
          <a:prstGeom prst="rect">
            <a:avLst/>
          </a:prstGeom>
          <a:noFill/>
        </p:spPr>
        <p:txBody>
          <a:bodyPr wrap="none" rtlCol="0">
            <a:spAutoFit/>
          </a:bodyPr>
          <a:lstStyle/>
          <a:p>
            <a:r>
              <a:rPr lang="nb-NO" sz="1000" dirty="0"/>
              <a:t>75</a:t>
            </a:r>
            <a:endParaRPr lang="en-US" sz="1000" dirty="0"/>
          </a:p>
        </p:txBody>
      </p:sp>
      <p:sp>
        <p:nvSpPr>
          <p:cNvPr id="28" name="TextBox 27">
            <a:extLst>
              <a:ext uri="{FF2B5EF4-FFF2-40B4-BE49-F238E27FC236}">
                <a16:creationId xmlns:a16="http://schemas.microsoft.com/office/drawing/2014/main" id="{E7EE984C-30F0-4744-BAE0-9D4D51677A34}"/>
              </a:ext>
            </a:extLst>
          </p:cNvPr>
          <p:cNvSpPr txBox="1"/>
          <p:nvPr/>
        </p:nvSpPr>
        <p:spPr>
          <a:xfrm>
            <a:off x="3938561" y="4420258"/>
            <a:ext cx="316112" cy="246221"/>
          </a:xfrm>
          <a:prstGeom prst="rect">
            <a:avLst/>
          </a:prstGeom>
          <a:noFill/>
        </p:spPr>
        <p:txBody>
          <a:bodyPr wrap="none" rtlCol="0">
            <a:spAutoFit/>
          </a:bodyPr>
          <a:lstStyle/>
          <a:p>
            <a:r>
              <a:rPr lang="nb-NO" sz="1000" dirty="0"/>
              <a:t>85</a:t>
            </a:r>
            <a:endParaRPr lang="en-US" sz="1000" dirty="0"/>
          </a:p>
        </p:txBody>
      </p:sp>
      <p:sp>
        <p:nvSpPr>
          <p:cNvPr id="29" name="TextBox 28">
            <a:extLst>
              <a:ext uri="{FF2B5EF4-FFF2-40B4-BE49-F238E27FC236}">
                <a16:creationId xmlns:a16="http://schemas.microsoft.com/office/drawing/2014/main" id="{96E0CDE0-A35A-429C-B764-313EC7F4F591}"/>
              </a:ext>
            </a:extLst>
          </p:cNvPr>
          <p:cNvSpPr txBox="1"/>
          <p:nvPr/>
        </p:nvSpPr>
        <p:spPr>
          <a:xfrm>
            <a:off x="4325555" y="5248043"/>
            <a:ext cx="381836" cy="246221"/>
          </a:xfrm>
          <a:prstGeom prst="rect">
            <a:avLst/>
          </a:prstGeom>
          <a:noFill/>
        </p:spPr>
        <p:txBody>
          <a:bodyPr wrap="none" rtlCol="0">
            <a:spAutoFit/>
          </a:bodyPr>
          <a:lstStyle/>
          <a:p>
            <a:r>
              <a:rPr lang="nb-NO" sz="1000" dirty="0"/>
              <a:t>115</a:t>
            </a:r>
            <a:endParaRPr lang="en-US" sz="1000" dirty="0"/>
          </a:p>
        </p:txBody>
      </p:sp>
      <p:sp>
        <p:nvSpPr>
          <p:cNvPr id="30" name="TextBox 29">
            <a:extLst>
              <a:ext uri="{FF2B5EF4-FFF2-40B4-BE49-F238E27FC236}">
                <a16:creationId xmlns:a16="http://schemas.microsoft.com/office/drawing/2014/main" id="{9A191D45-9315-4B6C-B830-459BAE50A162}"/>
              </a:ext>
            </a:extLst>
          </p:cNvPr>
          <p:cNvSpPr txBox="1"/>
          <p:nvPr/>
        </p:nvSpPr>
        <p:spPr>
          <a:xfrm>
            <a:off x="4029515" y="4705113"/>
            <a:ext cx="316112" cy="246221"/>
          </a:xfrm>
          <a:prstGeom prst="rect">
            <a:avLst/>
          </a:prstGeom>
          <a:noFill/>
        </p:spPr>
        <p:txBody>
          <a:bodyPr wrap="none" rtlCol="0">
            <a:spAutoFit/>
          </a:bodyPr>
          <a:lstStyle/>
          <a:p>
            <a:r>
              <a:rPr lang="nb-NO" sz="1000" dirty="0"/>
              <a:t>95</a:t>
            </a:r>
            <a:endParaRPr lang="en-US" sz="1000" dirty="0"/>
          </a:p>
        </p:txBody>
      </p:sp>
      <p:sp>
        <p:nvSpPr>
          <p:cNvPr id="31" name="TextBox 30">
            <a:extLst>
              <a:ext uri="{FF2B5EF4-FFF2-40B4-BE49-F238E27FC236}">
                <a16:creationId xmlns:a16="http://schemas.microsoft.com/office/drawing/2014/main" id="{A270338F-472E-4517-8257-D4E71E6AC5E7}"/>
              </a:ext>
            </a:extLst>
          </p:cNvPr>
          <p:cNvSpPr txBox="1"/>
          <p:nvPr/>
        </p:nvSpPr>
        <p:spPr>
          <a:xfrm>
            <a:off x="4194540" y="4960678"/>
            <a:ext cx="381836" cy="246221"/>
          </a:xfrm>
          <a:prstGeom prst="rect">
            <a:avLst/>
          </a:prstGeom>
          <a:noFill/>
        </p:spPr>
        <p:txBody>
          <a:bodyPr wrap="none" rtlCol="0">
            <a:spAutoFit/>
          </a:bodyPr>
          <a:lstStyle/>
          <a:p>
            <a:r>
              <a:rPr lang="nb-NO" sz="1000" dirty="0"/>
              <a:t>105</a:t>
            </a:r>
            <a:endParaRPr lang="en-US" sz="1000" dirty="0"/>
          </a:p>
        </p:txBody>
      </p:sp>
      <p:sp>
        <p:nvSpPr>
          <p:cNvPr id="32" name="TextBox 31">
            <a:extLst>
              <a:ext uri="{FF2B5EF4-FFF2-40B4-BE49-F238E27FC236}">
                <a16:creationId xmlns:a16="http://schemas.microsoft.com/office/drawing/2014/main" id="{287CB4C6-57CA-40D0-8BEE-09B989608590}"/>
              </a:ext>
            </a:extLst>
          </p:cNvPr>
          <p:cNvSpPr txBox="1"/>
          <p:nvPr/>
        </p:nvSpPr>
        <p:spPr>
          <a:xfrm>
            <a:off x="4491741" y="5535078"/>
            <a:ext cx="381836" cy="246221"/>
          </a:xfrm>
          <a:prstGeom prst="rect">
            <a:avLst/>
          </a:prstGeom>
          <a:noFill/>
        </p:spPr>
        <p:txBody>
          <a:bodyPr wrap="none" rtlCol="0">
            <a:spAutoFit/>
          </a:bodyPr>
          <a:lstStyle/>
          <a:p>
            <a:r>
              <a:rPr lang="nb-NO" sz="1000" dirty="0"/>
              <a:t>125</a:t>
            </a:r>
            <a:endParaRPr lang="en-US" sz="1000" dirty="0"/>
          </a:p>
        </p:txBody>
      </p:sp>
      <p:sp>
        <p:nvSpPr>
          <p:cNvPr id="33" name="TextBox 32">
            <a:extLst>
              <a:ext uri="{FF2B5EF4-FFF2-40B4-BE49-F238E27FC236}">
                <a16:creationId xmlns:a16="http://schemas.microsoft.com/office/drawing/2014/main" id="{2B6616D9-CD28-49D6-9D22-3E4C29B65894}"/>
              </a:ext>
            </a:extLst>
          </p:cNvPr>
          <p:cNvSpPr txBox="1"/>
          <p:nvPr/>
        </p:nvSpPr>
        <p:spPr>
          <a:xfrm>
            <a:off x="4785123" y="6097624"/>
            <a:ext cx="381836" cy="246221"/>
          </a:xfrm>
          <a:prstGeom prst="rect">
            <a:avLst/>
          </a:prstGeom>
          <a:noFill/>
        </p:spPr>
        <p:txBody>
          <a:bodyPr wrap="none" rtlCol="0">
            <a:spAutoFit/>
          </a:bodyPr>
          <a:lstStyle/>
          <a:p>
            <a:r>
              <a:rPr lang="nb-NO" sz="1000" dirty="0"/>
              <a:t>145</a:t>
            </a:r>
            <a:endParaRPr lang="en-US" sz="1000" dirty="0"/>
          </a:p>
        </p:txBody>
      </p:sp>
      <p:sp>
        <p:nvSpPr>
          <p:cNvPr id="34" name="TextBox 33">
            <a:extLst>
              <a:ext uri="{FF2B5EF4-FFF2-40B4-BE49-F238E27FC236}">
                <a16:creationId xmlns:a16="http://schemas.microsoft.com/office/drawing/2014/main" id="{DBD600F3-25A6-41FC-A56A-4F7446F22185}"/>
              </a:ext>
            </a:extLst>
          </p:cNvPr>
          <p:cNvSpPr txBox="1"/>
          <p:nvPr/>
        </p:nvSpPr>
        <p:spPr>
          <a:xfrm>
            <a:off x="4666578" y="5810589"/>
            <a:ext cx="381836" cy="246221"/>
          </a:xfrm>
          <a:prstGeom prst="rect">
            <a:avLst/>
          </a:prstGeom>
          <a:noFill/>
        </p:spPr>
        <p:txBody>
          <a:bodyPr wrap="none" rtlCol="0">
            <a:spAutoFit/>
          </a:bodyPr>
          <a:lstStyle/>
          <a:p>
            <a:r>
              <a:rPr lang="nb-NO" sz="1000" dirty="0"/>
              <a:t>135</a:t>
            </a:r>
            <a:endParaRPr lang="en-US" sz="1000" dirty="0"/>
          </a:p>
        </p:txBody>
      </p:sp>
      <p:sp>
        <p:nvSpPr>
          <p:cNvPr id="35" name="TextBox 34">
            <a:extLst>
              <a:ext uri="{FF2B5EF4-FFF2-40B4-BE49-F238E27FC236}">
                <a16:creationId xmlns:a16="http://schemas.microsoft.com/office/drawing/2014/main" id="{34D822D5-5C35-4096-B622-AAF7739C95F1}"/>
              </a:ext>
            </a:extLst>
          </p:cNvPr>
          <p:cNvSpPr txBox="1"/>
          <p:nvPr/>
        </p:nvSpPr>
        <p:spPr>
          <a:xfrm>
            <a:off x="3408398" y="4224966"/>
            <a:ext cx="316112" cy="246221"/>
          </a:xfrm>
          <a:prstGeom prst="rect">
            <a:avLst/>
          </a:prstGeom>
          <a:noFill/>
        </p:spPr>
        <p:txBody>
          <a:bodyPr wrap="none" rtlCol="0">
            <a:spAutoFit/>
          </a:bodyPr>
          <a:lstStyle/>
          <a:p>
            <a:r>
              <a:rPr lang="nb-NO" sz="1000" dirty="0"/>
              <a:t>55</a:t>
            </a:r>
            <a:endParaRPr lang="en-US" sz="1000" dirty="0"/>
          </a:p>
        </p:txBody>
      </p:sp>
      <p:sp>
        <p:nvSpPr>
          <p:cNvPr id="36" name="TextBox 35">
            <a:extLst>
              <a:ext uri="{FF2B5EF4-FFF2-40B4-BE49-F238E27FC236}">
                <a16:creationId xmlns:a16="http://schemas.microsoft.com/office/drawing/2014/main" id="{37E6B44E-B448-4DD4-9E77-2C1E33B52CA8}"/>
              </a:ext>
            </a:extLst>
          </p:cNvPr>
          <p:cNvSpPr txBox="1"/>
          <p:nvPr/>
        </p:nvSpPr>
        <p:spPr>
          <a:xfrm>
            <a:off x="3250342" y="4491793"/>
            <a:ext cx="316112" cy="246221"/>
          </a:xfrm>
          <a:prstGeom prst="rect">
            <a:avLst/>
          </a:prstGeom>
          <a:noFill/>
        </p:spPr>
        <p:txBody>
          <a:bodyPr wrap="none" rtlCol="0">
            <a:spAutoFit/>
          </a:bodyPr>
          <a:lstStyle/>
          <a:p>
            <a:r>
              <a:rPr lang="nb-NO" sz="1000" dirty="0"/>
              <a:t>60</a:t>
            </a:r>
            <a:endParaRPr lang="en-US" sz="1000" dirty="0"/>
          </a:p>
        </p:txBody>
      </p:sp>
      <p:sp>
        <p:nvSpPr>
          <p:cNvPr id="37" name="TextBox 36">
            <a:extLst>
              <a:ext uri="{FF2B5EF4-FFF2-40B4-BE49-F238E27FC236}">
                <a16:creationId xmlns:a16="http://schemas.microsoft.com/office/drawing/2014/main" id="{EC05924A-C41A-4F41-943B-447F2DBC9C98}"/>
              </a:ext>
            </a:extLst>
          </p:cNvPr>
          <p:cNvSpPr txBox="1"/>
          <p:nvPr/>
        </p:nvSpPr>
        <p:spPr>
          <a:xfrm>
            <a:off x="3010430" y="5083788"/>
            <a:ext cx="316112" cy="246221"/>
          </a:xfrm>
          <a:prstGeom prst="rect">
            <a:avLst/>
          </a:prstGeom>
          <a:noFill/>
        </p:spPr>
        <p:txBody>
          <a:bodyPr wrap="none" rtlCol="0">
            <a:spAutoFit/>
          </a:bodyPr>
          <a:lstStyle/>
          <a:p>
            <a:r>
              <a:rPr lang="nb-NO" sz="1000" dirty="0"/>
              <a:t>75</a:t>
            </a:r>
            <a:endParaRPr lang="en-US" sz="1000" dirty="0"/>
          </a:p>
        </p:txBody>
      </p:sp>
      <p:sp>
        <p:nvSpPr>
          <p:cNvPr id="38" name="TextBox 37">
            <a:extLst>
              <a:ext uri="{FF2B5EF4-FFF2-40B4-BE49-F238E27FC236}">
                <a16:creationId xmlns:a16="http://schemas.microsoft.com/office/drawing/2014/main" id="{D40DB45C-70DF-43D3-AE7C-EB3F83C5E70C}"/>
              </a:ext>
            </a:extLst>
          </p:cNvPr>
          <p:cNvSpPr txBox="1"/>
          <p:nvPr/>
        </p:nvSpPr>
        <p:spPr>
          <a:xfrm>
            <a:off x="3092286" y="4758620"/>
            <a:ext cx="316112" cy="246221"/>
          </a:xfrm>
          <a:prstGeom prst="rect">
            <a:avLst/>
          </a:prstGeom>
          <a:noFill/>
        </p:spPr>
        <p:txBody>
          <a:bodyPr wrap="none" rtlCol="0">
            <a:spAutoFit/>
          </a:bodyPr>
          <a:lstStyle/>
          <a:p>
            <a:r>
              <a:rPr lang="nb-NO" sz="1000" dirty="0"/>
              <a:t>65</a:t>
            </a:r>
            <a:endParaRPr lang="en-US" sz="1000" dirty="0"/>
          </a:p>
        </p:txBody>
      </p:sp>
      <p:sp>
        <p:nvSpPr>
          <p:cNvPr id="39" name="TextBox 38">
            <a:extLst>
              <a:ext uri="{FF2B5EF4-FFF2-40B4-BE49-F238E27FC236}">
                <a16:creationId xmlns:a16="http://schemas.microsoft.com/office/drawing/2014/main" id="{9BC1F860-F8BC-448E-834A-AD50D381FD7D}"/>
              </a:ext>
            </a:extLst>
          </p:cNvPr>
          <p:cNvSpPr txBox="1"/>
          <p:nvPr/>
        </p:nvSpPr>
        <p:spPr>
          <a:xfrm>
            <a:off x="2852374" y="5330009"/>
            <a:ext cx="316112" cy="246221"/>
          </a:xfrm>
          <a:prstGeom prst="rect">
            <a:avLst/>
          </a:prstGeom>
          <a:noFill/>
        </p:spPr>
        <p:txBody>
          <a:bodyPr wrap="none" rtlCol="0">
            <a:spAutoFit/>
          </a:bodyPr>
          <a:lstStyle/>
          <a:p>
            <a:r>
              <a:rPr lang="nb-NO" sz="1000" dirty="0"/>
              <a:t>85</a:t>
            </a:r>
            <a:endParaRPr lang="en-US" sz="1000" dirty="0"/>
          </a:p>
        </p:txBody>
      </p:sp>
      <p:sp>
        <p:nvSpPr>
          <p:cNvPr id="40" name="TextBox 39">
            <a:extLst>
              <a:ext uri="{FF2B5EF4-FFF2-40B4-BE49-F238E27FC236}">
                <a16:creationId xmlns:a16="http://schemas.microsoft.com/office/drawing/2014/main" id="{EC0BA8DE-3319-4254-A0C5-9051F7EE6AB6}"/>
              </a:ext>
            </a:extLst>
          </p:cNvPr>
          <p:cNvSpPr txBox="1"/>
          <p:nvPr/>
        </p:nvSpPr>
        <p:spPr>
          <a:xfrm>
            <a:off x="2694318" y="5656311"/>
            <a:ext cx="316112" cy="246221"/>
          </a:xfrm>
          <a:prstGeom prst="rect">
            <a:avLst/>
          </a:prstGeom>
          <a:noFill/>
        </p:spPr>
        <p:txBody>
          <a:bodyPr wrap="none" rtlCol="0">
            <a:spAutoFit/>
          </a:bodyPr>
          <a:lstStyle/>
          <a:p>
            <a:r>
              <a:rPr lang="nb-NO" sz="1000" dirty="0"/>
              <a:t>95</a:t>
            </a:r>
            <a:endParaRPr lang="en-US" sz="1000" dirty="0"/>
          </a:p>
        </p:txBody>
      </p:sp>
      <p:sp>
        <p:nvSpPr>
          <p:cNvPr id="41" name="TextBox 40">
            <a:extLst>
              <a:ext uri="{FF2B5EF4-FFF2-40B4-BE49-F238E27FC236}">
                <a16:creationId xmlns:a16="http://schemas.microsoft.com/office/drawing/2014/main" id="{AA780AB0-5E53-419A-950B-61CDD42482A5}"/>
              </a:ext>
            </a:extLst>
          </p:cNvPr>
          <p:cNvSpPr txBox="1"/>
          <p:nvPr/>
        </p:nvSpPr>
        <p:spPr>
          <a:xfrm>
            <a:off x="2527721" y="5907407"/>
            <a:ext cx="381836" cy="246221"/>
          </a:xfrm>
          <a:prstGeom prst="rect">
            <a:avLst/>
          </a:prstGeom>
          <a:noFill/>
        </p:spPr>
        <p:txBody>
          <a:bodyPr wrap="none" rtlCol="0">
            <a:spAutoFit/>
          </a:bodyPr>
          <a:lstStyle/>
          <a:p>
            <a:r>
              <a:rPr lang="nb-NO" sz="1000" dirty="0"/>
              <a:t>105</a:t>
            </a:r>
            <a:endParaRPr lang="en-US" sz="1000" dirty="0"/>
          </a:p>
        </p:txBody>
      </p:sp>
      <p:sp>
        <p:nvSpPr>
          <p:cNvPr id="42" name="TextBox 41">
            <a:extLst>
              <a:ext uri="{FF2B5EF4-FFF2-40B4-BE49-F238E27FC236}">
                <a16:creationId xmlns:a16="http://schemas.microsoft.com/office/drawing/2014/main" id="{3D37B9C9-A0F0-4976-9A6E-7A32F317358C}"/>
              </a:ext>
            </a:extLst>
          </p:cNvPr>
          <p:cNvSpPr txBox="1"/>
          <p:nvPr/>
        </p:nvSpPr>
        <p:spPr>
          <a:xfrm>
            <a:off x="2526754" y="6204549"/>
            <a:ext cx="381836" cy="246221"/>
          </a:xfrm>
          <a:prstGeom prst="rect">
            <a:avLst/>
          </a:prstGeom>
          <a:noFill/>
        </p:spPr>
        <p:txBody>
          <a:bodyPr wrap="none" rtlCol="0">
            <a:spAutoFit/>
          </a:bodyPr>
          <a:lstStyle/>
          <a:p>
            <a:r>
              <a:rPr lang="nb-NO" sz="1000" dirty="0"/>
              <a:t>110</a:t>
            </a:r>
            <a:endParaRPr lang="en-US" sz="1000" dirty="0"/>
          </a:p>
        </p:txBody>
      </p:sp>
      <p:sp>
        <p:nvSpPr>
          <p:cNvPr id="43" name="TextBox 42">
            <a:extLst>
              <a:ext uri="{FF2B5EF4-FFF2-40B4-BE49-F238E27FC236}">
                <a16:creationId xmlns:a16="http://schemas.microsoft.com/office/drawing/2014/main" id="{2EA52531-4E61-4B3A-83ED-5200DA19DC7E}"/>
              </a:ext>
            </a:extLst>
          </p:cNvPr>
          <p:cNvSpPr txBox="1"/>
          <p:nvPr/>
        </p:nvSpPr>
        <p:spPr>
          <a:xfrm>
            <a:off x="3141235" y="3999351"/>
            <a:ext cx="316112" cy="246221"/>
          </a:xfrm>
          <a:prstGeom prst="rect">
            <a:avLst/>
          </a:prstGeom>
          <a:noFill/>
        </p:spPr>
        <p:txBody>
          <a:bodyPr wrap="none" rtlCol="0">
            <a:spAutoFit/>
          </a:bodyPr>
          <a:lstStyle/>
          <a:p>
            <a:r>
              <a:rPr lang="nb-NO" sz="1000" dirty="0"/>
              <a:t>16</a:t>
            </a:r>
            <a:endParaRPr lang="en-US" sz="1000" dirty="0"/>
          </a:p>
        </p:txBody>
      </p:sp>
      <p:sp>
        <p:nvSpPr>
          <p:cNvPr id="44" name="TextBox 43">
            <a:extLst>
              <a:ext uri="{FF2B5EF4-FFF2-40B4-BE49-F238E27FC236}">
                <a16:creationId xmlns:a16="http://schemas.microsoft.com/office/drawing/2014/main" id="{D5E036EF-6EEE-4607-BDAF-B8EB5E6BF19F}"/>
              </a:ext>
            </a:extLst>
          </p:cNvPr>
          <p:cNvSpPr txBox="1"/>
          <p:nvPr/>
        </p:nvSpPr>
        <p:spPr>
          <a:xfrm>
            <a:off x="2844124" y="4064725"/>
            <a:ext cx="316112" cy="246221"/>
          </a:xfrm>
          <a:prstGeom prst="rect">
            <a:avLst/>
          </a:prstGeom>
          <a:noFill/>
        </p:spPr>
        <p:txBody>
          <a:bodyPr wrap="none" rtlCol="0">
            <a:spAutoFit/>
          </a:bodyPr>
          <a:lstStyle/>
          <a:p>
            <a:r>
              <a:rPr lang="nb-NO" sz="1000" dirty="0"/>
              <a:t>17</a:t>
            </a:r>
            <a:endParaRPr lang="en-US" sz="1000" dirty="0"/>
          </a:p>
        </p:txBody>
      </p:sp>
      <p:sp>
        <p:nvSpPr>
          <p:cNvPr id="45" name="TextBox 44">
            <a:extLst>
              <a:ext uri="{FF2B5EF4-FFF2-40B4-BE49-F238E27FC236}">
                <a16:creationId xmlns:a16="http://schemas.microsoft.com/office/drawing/2014/main" id="{1A7E1C05-BC6D-4C39-9089-0F0107268051}"/>
              </a:ext>
            </a:extLst>
          </p:cNvPr>
          <p:cNvSpPr txBox="1"/>
          <p:nvPr/>
        </p:nvSpPr>
        <p:spPr>
          <a:xfrm>
            <a:off x="2533195" y="4115646"/>
            <a:ext cx="316112" cy="246221"/>
          </a:xfrm>
          <a:prstGeom prst="rect">
            <a:avLst/>
          </a:prstGeom>
          <a:noFill/>
        </p:spPr>
        <p:txBody>
          <a:bodyPr wrap="none" rtlCol="0">
            <a:spAutoFit/>
          </a:bodyPr>
          <a:lstStyle/>
          <a:p>
            <a:r>
              <a:rPr lang="nb-NO" sz="1000" dirty="0"/>
              <a:t>18</a:t>
            </a:r>
            <a:endParaRPr lang="en-US" sz="1000" dirty="0"/>
          </a:p>
        </p:txBody>
      </p:sp>
      <p:sp>
        <p:nvSpPr>
          <p:cNvPr id="46" name="TextBox 45">
            <a:extLst>
              <a:ext uri="{FF2B5EF4-FFF2-40B4-BE49-F238E27FC236}">
                <a16:creationId xmlns:a16="http://schemas.microsoft.com/office/drawing/2014/main" id="{07A8F8E2-6955-4F11-B63F-8DF61783152D}"/>
              </a:ext>
            </a:extLst>
          </p:cNvPr>
          <p:cNvSpPr txBox="1"/>
          <p:nvPr/>
        </p:nvSpPr>
        <p:spPr>
          <a:xfrm>
            <a:off x="2207464" y="4206866"/>
            <a:ext cx="316112" cy="246221"/>
          </a:xfrm>
          <a:prstGeom prst="rect">
            <a:avLst/>
          </a:prstGeom>
          <a:noFill/>
        </p:spPr>
        <p:txBody>
          <a:bodyPr wrap="none" rtlCol="0">
            <a:spAutoFit/>
          </a:bodyPr>
          <a:lstStyle/>
          <a:p>
            <a:r>
              <a:rPr lang="nb-NO" sz="1000" dirty="0"/>
              <a:t>19</a:t>
            </a:r>
            <a:endParaRPr lang="en-US" sz="1000" dirty="0"/>
          </a:p>
        </p:txBody>
      </p:sp>
      <p:sp>
        <p:nvSpPr>
          <p:cNvPr id="47" name="TextBox 46">
            <a:extLst>
              <a:ext uri="{FF2B5EF4-FFF2-40B4-BE49-F238E27FC236}">
                <a16:creationId xmlns:a16="http://schemas.microsoft.com/office/drawing/2014/main" id="{6901B3DA-B48D-4D6D-9CC0-C77C907D9809}"/>
              </a:ext>
            </a:extLst>
          </p:cNvPr>
          <p:cNvSpPr txBox="1"/>
          <p:nvPr/>
        </p:nvSpPr>
        <p:spPr>
          <a:xfrm>
            <a:off x="1910265" y="4297147"/>
            <a:ext cx="316112" cy="246221"/>
          </a:xfrm>
          <a:prstGeom prst="rect">
            <a:avLst/>
          </a:prstGeom>
          <a:noFill/>
        </p:spPr>
        <p:txBody>
          <a:bodyPr wrap="none" rtlCol="0">
            <a:spAutoFit/>
          </a:bodyPr>
          <a:lstStyle/>
          <a:p>
            <a:r>
              <a:rPr lang="nb-NO" sz="1000" dirty="0"/>
              <a:t>20</a:t>
            </a:r>
            <a:endParaRPr lang="en-US" sz="1000" dirty="0"/>
          </a:p>
        </p:txBody>
      </p:sp>
      <p:sp>
        <p:nvSpPr>
          <p:cNvPr id="48" name="TextBox 47">
            <a:extLst>
              <a:ext uri="{FF2B5EF4-FFF2-40B4-BE49-F238E27FC236}">
                <a16:creationId xmlns:a16="http://schemas.microsoft.com/office/drawing/2014/main" id="{43BCFDFD-CEDA-4A98-A9B0-BEAA4FC9D81D}"/>
              </a:ext>
            </a:extLst>
          </p:cNvPr>
          <p:cNvSpPr txBox="1"/>
          <p:nvPr/>
        </p:nvSpPr>
        <p:spPr>
          <a:xfrm>
            <a:off x="1598456" y="4361867"/>
            <a:ext cx="316112" cy="246221"/>
          </a:xfrm>
          <a:prstGeom prst="rect">
            <a:avLst/>
          </a:prstGeom>
          <a:noFill/>
        </p:spPr>
        <p:txBody>
          <a:bodyPr wrap="none" rtlCol="0">
            <a:spAutoFit/>
          </a:bodyPr>
          <a:lstStyle/>
          <a:p>
            <a:r>
              <a:rPr lang="nb-NO" sz="1000" dirty="0"/>
              <a:t>21</a:t>
            </a:r>
            <a:endParaRPr lang="en-US" sz="1000" dirty="0"/>
          </a:p>
        </p:txBody>
      </p:sp>
      <p:sp>
        <p:nvSpPr>
          <p:cNvPr id="49" name="TextBox 48">
            <a:extLst>
              <a:ext uri="{FF2B5EF4-FFF2-40B4-BE49-F238E27FC236}">
                <a16:creationId xmlns:a16="http://schemas.microsoft.com/office/drawing/2014/main" id="{6EE38428-EA87-4793-B3E6-94ED4A04BA21}"/>
              </a:ext>
            </a:extLst>
          </p:cNvPr>
          <p:cNvSpPr txBox="1"/>
          <p:nvPr/>
        </p:nvSpPr>
        <p:spPr>
          <a:xfrm>
            <a:off x="1362623" y="4447260"/>
            <a:ext cx="316112" cy="246221"/>
          </a:xfrm>
          <a:prstGeom prst="rect">
            <a:avLst/>
          </a:prstGeom>
          <a:noFill/>
        </p:spPr>
        <p:txBody>
          <a:bodyPr wrap="none" rtlCol="0">
            <a:spAutoFit/>
          </a:bodyPr>
          <a:lstStyle/>
          <a:p>
            <a:r>
              <a:rPr lang="nb-NO" sz="1000" dirty="0"/>
              <a:t>22</a:t>
            </a:r>
            <a:endParaRPr lang="en-US" sz="1000" dirty="0"/>
          </a:p>
        </p:txBody>
      </p:sp>
      <p:sp>
        <p:nvSpPr>
          <p:cNvPr id="50" name="TextBox 49">
            <a:extLst>
              <a:ext uri="{FF2B5EF4-FFF2-40B4-BE49-F238E27FC236}">
                <a16:creationId xmlns:a16="http://schemas.microsoft.com/office/drawing/2014/main" id="{9FCB446B-A122-426E-AE5B-53BA1F6D3E01}"/>
              </a:ext>
            </a:extLst>
          </p:cNvPr>
          <p:cNvSpPr txBox="1"/>
          <p:nvPr/>
        </p:nvSpPr>
        <p:spPr>
          <a:xfrm>
            <a:off x="1068293" y="4570370"/>
            <a:ext cx="316112" cy="246221"/>
          </a:xfrm>
          <a:prstGeom prst="rect">
            <a:avLst/>
          </a:prstGeom>
          <a:noFill/>
        </p:spPr>
        <p:txBody>
          <a:bodyPr wrap="none" rtlCol="0">
            <a:spAutoFit/>
          </a:bodyPr>
          <a:lstStyle/>
          <a:p>
            <a:r>
              <a:rPr lang="nb-NO" sz="1000" dirty="0"/>
              <a:t>23</a:t>
            </a:r>
            <a:endParaRPr lang="en-US" sz="1000" dirty="0"/>
          </a:p>
        </p:txBody>
      </p:sp>
      <p:sp>
        <p:nvSpPr>
          <p:cNvPr id="51" name="TextBox 50">
            <a:extLst>
              <a:ext uri="{FF2B5EF4-FFF2-40B4-BE49-F238E27FC236}">
                <a16:creationId xmlns:a16="http://schemas.microsoft.com/office/drawing/2014/main" id="{A7CD5394-91A3-4B53-BA94-10ED215326E4}"/>
              </a:ext>
            </a:extLst>
          </p:cNvPr>
          <p:cNvSpPr txBox="1"/>
          <p:nvPr/>
        </p:nvSpPr>
        <p:spPr>
          <a:xfrm>
            <a:off x="3217077" y="3574091"/>
            <a:ext cx="348172" cy="246221"/>
          </a:xfrm>
          <a:prstGeom prst="rect">
            <a:avLst/>
          </a:prstGeom>
          <a:noFill/>
        </p:spPr>
        <p:txBody>
          <a:bodyPr wrap="none" rtlCol="0">
            <a:spAutoFit/>
          </a:bodyPr>
          <a:lstStyle/>
          <a:p>
            <a:r>
              <a:rPr lang="nb-NO" sz="1000" dirty="0"/>
              <a:t>2,3</a:t>
            </a:r>
            <a:endParaRPr lang="en-US" sz="1000" dirty="0"/>
          </a:p>
        </p:txBody>
      </p:sp>
      <p:sp>
        <p:nvSpPr>
          <p:cNvPr id="52" name="TextBox 51">
            <a:extLst>
              <a:ext uri="{FF2B5EF4-FFF2-40B4-BE49-F238E27FC236}">
                <a16:creationId xmlns:a16="http://schemas.microsoft.com/office/drawing/2014/main" id="{50FD1D69-975E-46C8-B4A9-7884B2E0D13A}"/>
              </a:ext>
            </a:extLst>
          </p:cNvPr>
          <p:cNvSpPr txBox="1"/>
          <p:nvPr/>
        </p:nvSpPr>
        <p:spPr>
          <a:xfrm>
            <a:off x="2769910" y="3159563"/>
            <a:ext cx="348172" cy="246221"/>
          </a:xfrm>
          <a:prstGeom prst="rect">
            <a:avLst/>
          </a:prstGeom>
          <a:noFill/>
        </p:spPr>
        <p:txBody>
          <a:bodyPr wrap="none" rtlCol="0">
            <a:spAutoFit/>
          </a:bodyPr>
          <a:lstStyle/>
          <a:p>
            <a:r>
              <a:rPr lang="nb-NO" sz="1000" dirty="0"/>
              <a:t>2,5</a:t>
            </a:r>
            <a:endParaRPr lang="en-US" sz="1000" dirty="0"/>
          </a:p>
        </p:txBody>
      </p:sp>
      <p:sp>
        <p:nvSpPr>
          <p:cNvPr id="53" name="TextBox 52">
            <a:extLst>
              <a:ext uri="{FF2B5EF4-FFF2-40B4-BE49-F238E27FC236}">
                <a16:creationId xmlns:a16="http://schemas.microsoft.com/office/drawing/2014/main" id="{32935560-215B-442C-BE16-A11B38A12B3D}"/>
              </a:ext>
            </a:extLst>
          </p:cNvPr>
          <p:cNvSpPr txBox="1"/>
          <p:nvPr/>
        </p:nvSpPr>
        <p:spPr>
          <a:xfrm>
            <a:off x="2555572" y="2973472"/>
            <a:ext cx="413896" cy="246221"/>
          </a:xfrm>
          <a:prstGeom prst="rect">
            <a:avLst/>
          </a:prstGeom>
          <a:noFill/>
        </p:spPr>
        <p:txBody>
          <a:bodyPr wrap="none" rtlCol="0">
            <a:spAutoFit/>
          </a:bodyPr>
          <a:lstStyle/>
          <a:p>
            <a:r>
              <a:rPr lang="nb-NO" sz="1000" dirty="0"/>
              <a:t>2,65</a:t>
            </a:r>
            <a:endParaRPr lang="en-US" sz="1000" dirty="0"/>
          </a:p>
        </p:txBody>
      </p:sp>
      <p:sp>
        <p:nvSpPr>
          <p:cNvPr id="54" name="TextBox 53">
            <a:extLst>
              <a:ext uri="{FF2B5EF4-FFF2-40B4-BE49-F238E27FC236}">
                <a16:creationId xmlns:a16="http://schemas.microsoft.com/office/drawing/2014/main" id="{22FC1E70-397A-44C3-B269-FC60B2868E88}"/>
              </a:ext>
            </a:extLst>
          </p:cNvPr>
          <p:cNvSpPr txBox="1"/>
          <p:nvPr/>
        </p:nvSpPr>
        <p:spPr>
          <a:xfrm>
            <a:off x="2304978" y="2758731"/>
            <a:ext cx="348172" cy="246221"/>
          </a:xfrm>
          <a:prstGeom prst="rect">
            <a:avLst/>
          </a:prstGeom>
          <a:noFill/>
        </p:spPr>
        <p:txBody>
          <a:bodyPr wrap="none" rtlCol="0">
            <a:spAutoFit/>
          </a:bodyPr>
          <a:lstStyle/>
          <a:p>
            <a:r>
              <a:rPr lang="nb-NO" sz="1000" dirty="0"/>
              <a:t>2,7</a:t>
            </a:r>
            <a:endParaRPr lang="en-US" sz="1000" dirty="0"/>
          </a:p>
        </p:txBody>
      </p:sp>
      <p:sp>
        <p:nvSpPr>
          <p:cNvPr id="55" name="TextBox 54">
            <a:extLst>
              <a:ext uri="{FF2B5EF4-FFF2-40B4-BE49-F238E27FC236}">
                <a16:creationId xmlns:a16="http://schemas.microsoft.com/office/drawing/2014/main" id="{4FB187EB-BC22-4B67-AAEC-305D50C27C9B}"/>
              </a:ext>
            </a:extLst>
          </p:cNvPr>
          <p:cNvSpPr txBox="1"/>
          <p:nvPr/>
        </p:nvSpPr>
        <p:spPr>
          <a:xfrm>
            <a:off x="2049408" y="2560853"/>
            <a:ext cx="413896" cy="246221"/>
          </a:xfrm>
          <a:prstGeom prst="rect">
            <a:avLst/>
          </a:prstGeom>
          <a:noFill/>
        </p:spPr>
        <p:txBody>
          <a:bodyPr wrap="none" rtlCol="0">
            <a:spAutoFit/>
          </a:bodyPr>
          <a:lstStyle/>
          <a:p>
            <a:r>
              <a:rPr lang="nb-NO" sz="1000" dirty="0"/>
              <a:t>2,85</a:t>
            </a:r>
            <a:endParaRPr lang="en-US" sz="1000" dirty="0"/>
          </a:p>
        </p:txBody>
      </p:sp>
      <p:sp>
        <p:nvSpPr>
          <p:cNvPr id="56" name="TextBox 55">
            <a:extLst>
              <a:ext uri="{FF2B5EF4-FFF2-40B4-BE49-F238E27FC236}">
                <a16:creationId xmlns:a16="http://schemas.microsoft.com/office/drawing/2014/main" id="{8BB6A01E-B73D-443B-8A65-7509969CD902}"/>
              </a:ext>
            </a:extLst>
          </p:cNvPr>
          <p:cNvSpPr txBox="1"/>
          <p:nvPr/>
        </p:nvSpPr>
        <p:spPr>
          <a:xfrm>
            <a:off x="1793838" y="2392602"/>
            <a:ext cx="250390" cy="246221"/>
          </a:xfrm>
          <a:prstGeom prst="rect">
            <a:avLst/>
          </a:prstGeom>
          <a:noFill/>
        </p:spPr>
        <p:txBody>
          <a:bodyPr wrap="none" rtlCol="0">
            <a:spAutoFit/>
          </a:bodyPr>
          <a:lstStyle/>
          <a:p>
            <a:r>
              <a:rPr lang="nb-NO" sz="1000" dirty="0"/>
              <a:t>3</a:t>
            </a:r>
            <a:endParaRPr lang="en-US" sz="1000" dirty="0"/>
          </a:p>
        </p:txBody>
      </p:sp>
      <p:sp>
        <p:nvSpPr>
          <p:cNvPr id="57" name="TextBox 56">
            <a:extLst>
              <a:ext uri="{FF2B5EF4-FFF2-40B4-BE49-F238E27FC236}">
                <a16:creationId xmlns:a16="http://schemas.microsoft.com/office/drawing/2014/main" id="{0A48F7AF-5FBC-40FB-BD80-DB91A2FC9EDE}"/>
              </a:ext>
            </a:extLst>
          </p:cNvPr>
          <p:cNvSpPr txBox="1"/>
          <p:nvPr/>
        </p:nvSpPr>
        <p:spPr>
          <a:xfrm>
            <a:off x="1549564" y="2087382"/>
            <a:ext cx="413896" cy="246221"/>
          </a:xfrm>
          <a:prstGeom prst="rect">
            <a:avLst/>
          </a:prstGeom>
          <a:noFill/>
        </p:spPr>
        <p:txBody>
          <a:bodyPr wrap="none" rtlCol="0">
            <a:spAutoFit/>
          </a:bodyPr>
          <a:lstStyle/>
          <a:p>
            <a:r>
              <a:rPr lang="nb-NO" sz="1000" dirty="0"/>
              <a:t>3,15</a:t>
            </a:r>
            <a:endParaRPr lang="en-US" sz="1000" dirty="0"/>
          </a:p>
        </p:txBody>
      </p:sp>
      <p:sp>
        <p:nvSpPr>
          <p:cNvPr id="58" name="TextBox 57">
            <a:extLst>
              <a:ext uri="{FF2B5EF4-FFF2-40B4-BE49-F238E27FC236}">
                <a16:creationId xmlns:a16="http://schemas.microsoft.com/office/drawing/2014/main" id="{72DF7694-DF60-4859-BDD1-FF6869490B67}"/>
              </a:ext>
            </a:extLst>
          </p:cNvPr>
          <p:cNvSpPr txBox="1"/>
          <p:nvPr/>
        </p:nvSpPr>
        <p:spPr>
          <a:xfrm>
            <a:off x="5377901" y="2094681"/>
            <a:ext cx="381836" cy="246221"/>
          </a:xfrm>
          <a:prstGeom prst="rect">
            <a:avLst/>
          </a:prstGeom>
          <a:noFill/>
        </p:spPr>
        <p:txBody>
          <a:bodyPr wrap="none" rtlCol="0">
            <a:spAutoFit/>
          </a:bodyPr>
          <a:lstStyle/>
          <a:p>
            <a:r>
              <a:rPr lang="nb-NO" sz="1000" dirty="0"/>
              <a:t>145</a:t>
            </a:r>
            <a:endParaRPr lang="en-US" sz="1000" dirty="0"/>
          </a:p>
        </p:txBody>
      </p:sp>
      <p:sp>
        <p:nvSpPr>
          <p:cNvPr id="59" name="TextBox 58">
            <a:extLst>
              <a:ext uri="{FF2B5EF4-FFF2-40B4-BE49-F238E27FC236}">
                <a16:creationId xmlns:a16="http://schemas.microsoft.com/office/drawing/2014/main" id="{59F6B2DA-6182-4906-85E7-6B8DD4F6F086}"/>
              </a:ext>
            </a:extLst>
          </p:cNvPr>
          <p:cNvSpPr txBox="1"/>
          <p:nvPr/>
        </p:nvSpPr>
        <p:spPr>
          <a:xfrm>
            <a:off x="6074510" y="4251580"/>
            <a:ext cx="381836" cy="246221"/>
          </a:xfrm>
          <a:prstGeom prst="rect">
            <a:avLst/>
          </a:prstGeom>
          <a:noFill/>
        </p:spPr>
        <p:txBody>
          <a:bodyPr wrap="none" rtlCol="0">
            <a:spAutoFit/>
          </a:bodyPr>
          <a:lstStyle/>
          <a:p>
            <a:r>
              <a:rPr lang="nb-NO" sz="1000" dirty="0"/>
              <a:t>170</a:t>
            </a:r>
            <a:endParaRPr lang="en-US" sz="1000" dirty="0"/>
          </a:p>
        </p:txBody>
      </p:sp>
      <p:graphicFrame>
        <p:nvGraphicFramePr>
          <p:cNvPr id="60" name="Table 59">
            <a:extLst>
              <a:ext uri="{FF2B5EF4-FFF2-40B4-BE49-F238E27FC236}">
                <a16:creationId xmlns:a16="http://schemas.microsoft.com/office/drawing/2014/main" id="{46BD4BAC-36F8-4400-9F79-BA185B53F21A}"/>
              </a:ext>
            </a:extLst>
          </p:cNvPr>
          <p:cNvGraphicFramePr>
            <a:graphicFrameLocks noGrp="1"/>
          </p:cNvGraphicFramePr>
          <p:nvPr>
            <p:extLst/>
          </p:nvPr>
        </p:nvGraphicFramePr>
        <p:xfrm>
          <a:off x="6924690" y="1301534"/>
          <a:ext cx="5011339" cy="327671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diskos</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5kg</a:t>
                      </a:r>
                      <a:endParaRPr lang="en-US" sz="1200" dirty="0"/>
                    </a:p>
                  </a:txBody>
                  <a:tcPr/>
                </a:tc>
                <a:tc rowSpan="7">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0,3m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5cm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r h="377660">
                <a:tc>
                  <a:txBody>
                    <a:bodyPr/>
                    <a:lstStyle/>
                    <a:p>
                      <a:r>
                        <a:rPr lang="nb-NO" sz="1200" dirty="0"/>
                        <a:t>Sleng</a:t>
                      </a:r>
                      <a:endParaRPr lang="en-US" sz="1200" dirty="0"/>
                    </a:p>
                  </a:txBody>
                  <a:tcPr/>
                </a:tc>
                <a:tc>
                  <a:txBody>
                    <a:bodyPr/>
                    <a:lstStyle/>
                    <a:p>
                      <a:r>
                        <a:rPr lang="nb-NO" sz="1200" dirty="0"/>
                        <a:t>0,7m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733408522"/>
                  </a:ext>
                </a:extLst>
              </a:tr>
            </a:tbl>
          </a:graphicData>
        </a:graphic>
      </p:graphicFrame>
      <p:sp>
        <p:nvSpPr>
          <p:cNvPr id="61" name="Rectangle 60">
            <a:extLst>
              <a:ext uri="{FF2B5EF4-FFF2-40B4-BE49-F238E27FC236}">
                <a16:creationId xmlns:a16="http://schemas.microsoft.com/office/drawing/2014/main" id="{D6B328AE-E307-4746-9A53-D550B674833C}"/>
              </a:ext>
            </a:extLst>
          </p:cNvPr>
          <p:cNvSpPr/>
          <p:nvPr/>
        </p:nvSpPr>
        <p:spPr>
          <a:xfrm>
            <a:off x="9202143" y="273028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BDDAC902-5BEA-4C8C-93E9-19ADFACF78AD}"/>
              </a:ext>
            </a:extLst>
          </p:cNvPr>
          <p:cNvSpPr txBox="1"/>
          <p:nvPr/>
        </p:nvSpPr>
        <p:spPr>
          <a:xfrm>
            <a:off x="7188889" y="5022232"/>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63" name="TextBox 62">
            <a:extLst>
              <a:ext uri="{FF2B5EF4-FFF2-40B4-BE49-F238E27FC236}">
                <a16:creationId xmlns:a16="http://schemas.microsoft.com/office/drawing/2014/main" id="{A4ACE23C-1A21-463A-936A-23CB6C08279F}"/>
              </a:ext>
            </a:extLst>
          </p:cNvPr>
          <p:cNvSpPr txBox="1"/>
          <p:nvPr/>
        </p:nvSpPr>
        <p:spPr>
          <a:xfrm>
            <a:off x="6794873" y="5383492"/>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64" name="Straight Connector 63">
            <a:extLst>
              <a:ext uri="{FF2B5EF4-FFF2-40B4-BE49-F238E27FC236}">
                <a16:creationId xmlns:a16="http://schemas.microsoft.com/office/drawing/2014/main" id="{0E2B9384-0ACF-4516-8798-E77BF95B18FE}"/>
              </a:ext>
            </a:extLst>
          </p:cNvPr>
          <p:cNvCxnSpPr>
            <a:cxnSpLocks/>
          </p:cNvCxnSpPr>
          <p:nvPr/>
        </p:nvCxnSpPr>
        <p:spPr>
          <a:xfrm>
            <a:off x="6575168" y="807606"/>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93C94EF-2936-444D-96E4-6443480393A1}"/>
              </a:ext>
            </a:extLst>
          </p:cNvPr>
          <p:cNvCxnSpPr>
            <a:cxnSpLocks/>
          </p:cNvCxnSpPr>
          <p:nvPr/>
        </p:nvCxnSpPr>
        <p:spPr>
          <a:xfrm>
            <a:off x="6689933" y="4723352"/>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9EED40EB-1377-4708-AB6A-BA2A855BEBD6}"/>
              </a:ext>
            </a:extLst>
          </p:cNvPr>
          <p:cNvSpPr txBox="1"/>
          <p:nvPr/>
        </p:nvSpPr>
        <p:spPr>
          <a:xfrm>
            <a:off x="3829935" y="76255"/>
            <a:ext cx="5583323" cy="584775"/>
          </a:xfrm>
          <a:prstGeom prst="rect">
            <a:avLst/>
          </a:prstGeom>
          <a:noFill/>
        </p:spPr>
        <p:txBody>
          <a:bodyPr wrap="none" rtlCol="0">
            <a:spAutoFit/>
          </a:bodyPr>
          <a:lstStyle/>
          <a:p>
            <a:r>
              <a:rPr lang="nb-NO" sz="3200" dirty="0"/>
              <a:t>Egenevaluering – Diskos - Gutter</a:t>
            </a:r>
            <a:endParaRPr lang="en-US" sz="3200" dirty="0"/>
          </a:p>
        </p:txBody>
      </p:sp>
      <p:sp>
        <p:nvSpPr>
          <p:cNvPr id="67" name="TextBox 66">
            <a:extLst>
              <a:ext uri="{FF2B5EF4-FFF2-40B4-BE49-F238E27FC236}">
                <a16:creationId xmlns:a16="http://schemas.microsoft.com/office/drawing/2014/main" id="{0243E83D-BEEC-4494-8220-2AE40AE799BA}"/>
              </a:ext>
            </a:extLst>
          </p:cNvPr>
          <p:cNvSpPr txBox="1"/>
          <p:nvPr/>
        </p:nvSpPr>
        <p:spPr>
          <a:xfrm>
            <a:off x="2365520" y="6385639"/>
            <a:ext cx="2531142" cy="307777"/>
          </a:xfrm>
          <a:prstGeom prst="rect">
            <a:avLst/>
          </a:prstGeom>
          <a:noFill/>
        </p:spPr>
        <p:txBody>
          <a:bodyPr wrap="none" rtlCol="0">
            <a:spAutoFit/>
          </a:bodyPr>
          <a:lstStyle/>
          <a:p>
            <a:r>
              <a:rPr lang="nb-NO" sz="1400" dirty="0"/>
              <a:t>Diskosomregning: 5m per 250g</a:t>
            </a:r>
            <a:endParaRPr lang="en-US" sz="1400" dirty="0"/>
          </a:p>
        </p:txBody>
      </p:sp>
      <p:sp>
        <p:nvSpPr>
          <p:cNvPr id="68" name="TextBox 67">
            <a:extLst>
              <a:ext uri="{FF2B5EF4-FFF2-40B4-BE49-F238E27FC236}">
                <a16:creationId xmlns:a16="http://schemas.microsoft.com/office/drawing/2014/main" id="{9B114761-2BB4-4429-B47E-F06532901A66}"/>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69" name="TextBox 68">
            <a:extLst>
              <a:ext uri="{FF2B5EF4-FFF2-40B4-BE49-F238E27FC236}">
                <a16:creationId xmlns:a16="http://schemas.microsoft.com/office/drawing/2014/main" id="{1800A41D-AE03-43A7-9D34-E8F75F9EE9FA}"/>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70" name="TextBox 69">
            <a:extLst>
              <a:ext uri="{FF2B5EF4-FFF2-40B4-BE49-F238E27FC236}">
                <a16:creationId xmlns:a16="http://schemas.microsoft.com/office/drawing/2014/main" id="{017135BB-60BC-4ED8-B348-431FCBFB0B45}"/>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3" name="Date Placeholder 2">
            <a:extLst>
              <a:ext uri="{FF2B5EF4-FFF2-40B4-BE49-F238E27FC236}">
                <a16:creationId xmlns:a16="http://schemas.microsoft.com/office/drawing/2014/main" id="{52719C98-D898-4F94-AE55-04BD7494B246}"/>
              </a:ext>
            </a:extLst>
          </p:cNvPr>
          <p:cNvSpPr>
            <a:spLocks noGrp="1"/>
          </p:cNvSpPr>
          <p:nvPr>
            <p:ph type="dt" sz="half" idx="10"/>
          </p:nvPr>
        </p:nvSpPr>
        <p:spPr/>
        <p:txBody>
          <a:bodyPr/>
          <a:lstStyle/>
          <a:p>
            <a:r>
              <a:rPr lang="en-US"/>
              <a:t>02/11/2018</a:t>
            </a:r>
            <a:endParaRPr lang="en-US" dirty="0"/>
          </a:p>
        </p:txBody>
      </p:sp>
      <p:sp>
        <p:nvSpPr>
          <p:cNvPr id="71" name="Footer Placeholder 70">
            <a:extLst>
              <a:ext uri="{FF2B5EF4-FFF2-40B4-BE49-F238E27FC236}">
                <a16:creationId xmlns:a16="http://schemas.microsoft.com/office/drawing/2014/main" id="{DB984C8C-4A3C-4B88-9350-6A177FDDBCB4}"/>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668492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CFF01E50-EB09-4E8C-BFC4-C71984B13FEB}"/>
              </a:ext>
            </a:extLst>
          </p:cNvPr>
          <p:cNvGraphicFramePr>
            <a:graphicFrameLocks/>
          </p:cNvGraphicFramePr>
          <p:nvPr>
            <p:extLst/>
          </p:nvPr>
        </p:nvGraphicFramePr>
        <p:xfrm>
          <a:off x="-1388952" y="350105"/>
          <a:ext cx="9506585" cy="63168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a:extLst>
              <a:ext uri="{FF2B5EF4-FFF2-40B4-BE49-F238E27FC236}">
                <a16:creationId xmlns:a16="http://schemas.microsoft.com/office/drawing/2014/main" id="{970BBEAC-21E4-4102-BF19-3C06B59F804D}"/>
              </a:ext>
            </a:extLst>
          </p:cNvPr>
          <p:cNvGraphicFramePr>
            <a:graphicFrameLocks noGrp="1"/>
          </p:cNvGraphicFramePr>
          <p:nvPr>
            <p:extLst/>
          </p:nvPr>
        </p:nvGraphicFramePr>
        <p:xfrm>
          <a:off x="6924690" y="1301534"/>
          <a:ext cx="5011339" cy="252139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slegge</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Knebøy</a:t>
                      </a:r>
                      <a:endParaRPr lang="en-US" sz="1200" dirty="0"/>
                    </a:p>
                  </a:txBody>
                  <a:tcPr/>
                </a:tc>
                <a:tc>
                  <a:txBody>
                    <a:bodyPr/>
                    <a:lstStyle/>
                    <a:p>
                      <a:r>
                        <a:rPr lang="nb-NO" sz="1200" dirty="0"/>
                        <a:t>4 kg</a:t>
                      </a:r>
                      <a:endParaRPr lang="en-US" sz="1200" dirty="0"/>
                    </a:p>
                  </a:txBody>
                  <a:tcPr/>
                </a:tc>
                <a:tc rowSpan="5">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2,5 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2 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 3kg</a:t>
                      </a:r>
                      <a:endParaRPr lang="en-US" sz="1200" dirty="0"/>
                    </a:p>
                    <a:p>
                      <a:endParaRPr lang="en-US" sz="1200" dirty="0"/>
                    </a:p>
                  </a:txBody>
                  <a:tcPr/>
                </a:tc>
                <a:tc>
                  <a:txBody>
                    <a:bodyPr/>
                    <a:lstStyle/>
                    <a:p>
                      <a:r>
                        <a:rPr lang="nb-NO" sz="1200" dirty="0"/>
                        <a:t>25 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1,5 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4" name="Rectangle 3">
            <a:extLst>
              <a:ext uri="{FF2B5EF4-FFF2-40B4-BE49-F238E27FC236}">
                <a16:creationId xmlns:a16="http://schemas.microsoft.com/office/drawing/2014/main" id="{48D80396-9C7C-40E2-95BA-DA7764C7E2E5}"/>
              </a:ext>
            </a:extLst>
          </p:cNvPr>
          <p:cNvSpPr/>
          <p:nvPr/>
        </p:nvSpPr>
        <p:spPr>
          <a:xfrm>
            <a:off x="9185522" y="2297820"/>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D01ECB67-885A-4D20-8760-54B4CCD90238}"/>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 name="TextBox 6">
            <a:extLst>
              <a:ext uri="{FF2B5EF4-FFF2-40B4-BE49-F238E27FC236}">
                <a16:creationId xmlns:a16="http://schemas.microsoft.com/office/drawing/2014/main" id="{3CD583DF-FB45-4D7A-834E-4A3D0B85F464}"/>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8" name="Straight Connector 7">
            <a:extLst>
              <a:ext uri="{FF2B5EF4-FFF2-40B4-BE49-F238E27FC236}">
                <a16:creationId xmlns:a16="http://schemas.microsoft.com/office/drawing/2014/main" id="{177E502B-385E-4D97-8E13-9DD11F784FAF}"/>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EC38F51C-E278-4726-8902-93CE6A59B349}"/>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41451BA6-41B3-43CA-8251-72C1D8882032}"/>
              </a:ext>
            </a:extLst>
          </p:cNvPr>
          <p:cNvSpPr txBox="1"/>
          <p:nvPr/>
        </p:nvSpPr>
        <p:spPr>
          <a:xfrm>
            <a:off x="3829935" y="76255"/>
            <a:ext cx="5545108" cy="584775"/>
          </a:xfrm>
          <a:prstGeom prst="rect">
            <a:avLst/>
          </a:prstGeom>
          <a:noFill/>
        </p:spPr>
        <p:txBody>
          <a:bodyPr wrap="none" rtlCol="0">
            <a:spAutoFit/>
          </a:bodyPr>
          <a:lstStyle/>
          <a:p>
            <a:r>
              <a:rPr lang="nb-NO" sz="3200" dirty="0"/>
              <a:t>Egenevaluering – Slegge - Jenter</a:t>
            </a:r>
            <a:endParaRPr lang="en-US" sz="3200" dirty="0"/>
          </a:p>
        </p:txBody>
      </p:sp>
      <p:sp>
        <p:nvSpPr>
          <p:cNvPr id="2" name="TextBox 1">
            <a:extLst>
              <a:ext uri="{FF2B5EF4-FFF2-40B4-BE49-F238E27FC236}">
                <a16:creationId xmlns:a16="http://schemas.microsoft.com/office/drawing/2014/main" id="{7BA1B75D-CDFE-407A-A1D6-6D8648CCF73F}"/>
              </a:ext>
            </a:extLst>
          </p:cNvPr>
          <p:cNvSpPr txBox="1"/>
          <p:nvPr/>
        </p:nvSpPr>
        <p:spPr>
          <a:xfrm>
            <a:off x="3241508" y="3365168"/>
            <a:ext cx="316112" cy="246221"/>
          </a:xfrm>
          <a:prstGeom prst="rect">
            <a:avLst/>
          </a:prstGeom>
          <a:noFill/>
        </p:spPr>
        <p:txBody>
          <a:bodyPr wrap="none" rtlCol="0">
            <a:spAutoFit/>
          </a:bodyPr>
          <a:lstStyle/>
          <a:p>
            <a:r>
              <a:rPr lang="nb-NO" sz="1000" dirty="0"/>
              <a:t>42</a:t>
            </a:r>
            <a:endParaRPr lang="en-US" sz="1000" dirty="0"/>
          </a:p>
        </p:txBody>
      </p:sp>
      <p:sp>
        <p:nvSpPr>
          <p:cNvPr id="11" name="TextBox 10">
            <a:extLst>
              <a:ext uri="{FF2B5EF4-FFF2-40B4-BE49-F238E27FC236}">
                <a16:creationId xmlns:a16="http://schemas.microsoft.com/office/drawing/2014/main" id="{8A4BCFBE-93C2-4198-AF24-02B66A973C89}"/>
              </a:ext>
            </a:extLst>
          </p:cNvPr>
          <p:cNvSpPr txBox="1"/>
          <p:nvPr/>
        </p:nvSpPr>
        <p:spPr>
          <a:xfrm>
            <a:off x="3241508" y="3009597"/>
            <a:ext cx="316112" cy="246221"/>
          </a:xfrm>
          <a:prstGeom prst="rect">
            <a:avLst/>
          </a:prstGeom>
          <a:noFill/>
        </p:spPr>
        <p:txBody>
          <a:bodyPr wrap="none" rtlCol="0">
            <a:spAutoFit/>
          </a:bodyPr>
          <a:lstStyle/>
          <a:p>
            <a:r>
              <a:rPr lang="nb-NO" sz="1000" dirty="0"/>
              <a:t>46</a:t>
            </a:r>
            <a:endParaRPr lang="en-US" sz="1000" dirty="0"/>
          </a:p>
        </p:txBody>
      </p:sp>
      <p:sp>
        <p:nvSpPr>
          <p:cNvPr id="12" name="TextBox 11">
            <a:extLst>
              <a:ext uri="{FF2B5EF4-FFF2-40B4-BE49-F238E27FC236}">
                <a16:creationId xmlns:a16="http://schemas.microsoft.com/office/drawing/2014/main" id="{B01AA022-212A-4144-B67E-109B4C6F077A}"/>
              </a:ext>
            </a:extLst>
          </p:cNvPr>
          <p:cNvSpPr txBox="1"/>
          <p:nvPr/>
        </p:nvSpPr>
        <p:spPr>
          <a:xfrm>
            <a:off x="3241508" y="2654026"/>
            <a:ext cx="316112" cy="246221"/>
          </a:xfrm>
          <a:prstGeom prst="rect">
            <a:avLst/>
          </a:prstGeom>
          <a:noFill/>
        </p:spPr>
        <p:txBody>
          <a:bodyPr wrap="none" rtlCol="0">
            <a:spAutoFit/>
          </a:bodyPr>
          <a:lstStyle/>
          <a:p>
            <a:r>
              <a:rPr lang="nb-NO" sz="1000" dirty="0"/>
              <a:t>50</a:t>
            </a:r>
            <a:endParaRPr lang="en-US" sz="1000" dirty="0"/>
          </a:p>
        </p:txBody>
      </p:sp>
      <p:sp>
        <p:nvSpPr>
          <p:cNvPr id="13" name="TextBox 12">
            <a:extLst>
              <a:ext uri="{FF2B5EF4-FFF2-40B4-BE49-F238E27FC236}">
                <a16:creationId xmlns:a16="http://schemas.microsoft.com/office/drawing/2014/main" id="{1E08D521-CC1D-4F74-88BC-5D033373D9B4}"/>
              </a:ext>
            </a:extLst>
          </p:cNvPr>
          <p:cNvSpPr txBox="1"/>
          <p:nvPr/>
        </p:nvSpPr>
        <p:spPr>
          <a:xfrm>
            <a:off x="3241508" y="2318832"/>
            <a:ext cx="316112" cy="246221"/>
          </a:xfrm>
          <a:prstGeom prst="rect">
            <a:avLst/>
          </a:prstGeom>
          <a:noFill/>
        </p:spPr>
        <p:txBody>
          <a:bodyPr wrap="none" rtlCol="0">
            <a:spAutoFit/>
          </a:bodyPr>
          <a:lstStyle/>
          <a:p>
            <a:r>
              <a:rPr lang="nb-NO" sz="1000" dirty="0"/>
              <a:t>54</a:t>
            </a:r>
            <a:endParaRPr lang="en-US" sz="1000" dirty="0"/>
          </a:p>
        </p:txBody>
      </p:sp>
      <p:sp>
        <p:nvSpPr>
          <p:cNvPr id="14" name="TextBox 13">
            <a:extLst>
              <a:ext uri="{FF2B5EF4-FFF2-40B4-BE49-F238E27FC236}">
                <a16:creationId xmlns:a16="http://schemas.microsoft.com/office/drawing/2014/main" id="{36D9DC9E-7B93-4C80-AF2A-78C7CDDD01AF}"/>
              </a:ext>
            </a:extLst>
          </p:cNvPr>
          <p:cNvSpPr txBox="1"/>
          <p:nvPr/>
        </p:nvSpPr>
        <p:spPr>
          <a:xfrm>
            <a:off x="3250710" y="1983638"/>
            <a:ext cx="316112" cy="246221"/>
          </a:xfrm>
          <a:prstGeom prst="rect">
            <a:avLst/>
          </a:prstGeom>
          <a:noFill/>
        </p:spPr>
        <p:txBody>
          <a:bodyPr wrap="none" rtlCol="0">
            <a:spAutoFit/>
          </a:bodyPr>
          <a:lstStyle/>
          <a:p>
            <a:r>
              <a:rPr lang="nb-NO" sz="1000" dirty="0"/>
              <a:t>58</a:t>
            </a:r>
            <a:endParaRPr lang="en-US" sz="1000" dirty="0"/>
          </a:p>
        </p:txBody>
      </p:sp>
      <p:sp>
        <p:nvSpPr>
          <p:cNvPr id="15" name="TextBox 14">
            <a:extLst>
              <a:ext uri="{FF2B5EF4-FFF2-40B4-BE49-F238E27FC236}">
                <a16:creationId xmlns:a16="http://schemas.microsoft.com/office/drawing/2014/main" id="{5C787000-64D2-464B-AC6A-5842273F02B0}"/>
              </a:ext>
            </a:extLst>
          </p:cNvPr>
          <p:cNvSpPr txBox="1"/>
          <p:nvPr/>
        </p:nvSpPr>
        <p:spPr>
          <a:xfrm>
            <a:off x="3259912" y="1633148"/>
            <a:ext cx="316112" cy="246221"/>
          </a:xfrm>
          <a:prstGeom prst="rect">
            <a:avLst/>
          </a:prstGeom>
          <a:noFill/>
        </p:spPr>
        <p:txBody>
          <a:bodyPr wrap="none" rtlCol="0">
            <a:spAutoFit/>
          </a:bodyPr>
          <a:lstStyle/>
          <a:p>
            <a:r>
              <a:rPr lang="nb-NO" sz="1000" dirty="0"/>
              <a:t>62</a:t>
            </a:r>
            <a:endParaRPr lang="en-US" sz="1000" dirty="0"/>
          </a:p>
        </p:txBody>
      </p:sp>
      <p:sp>
        <p:nvSpPr>
          <p:cNvPr id="16" name="TextBox 15">
            <a:extLst>
              <a:ext uri="{FF2B5EF4-FFF2-40B4-BE49-F238E27FC236}">
                <a16:creationId xmlns:a16="http://schemas.microsoft.com/office/drawing/2014/main" id="{AA14B263-A196-47A8-8F79-078520AD1371}"/>
              </a:ext>
            </a:extLst>
          </p:cNvPr>
          <p:cNvSpPr txBox="1"/>
          <p:nvPr/>
        </p:nvSpPr>
        <p:spPr>
          <a:xfrm>
            <a:off x="3310059" y="1314142"/>
            <a:ext cx="316112" cy="246221"/>
          </a:xfrm>
          <a:prstGeom prst="rect">
            <a:avLst/>
          </a:prstGeom>
          <a:noFill/>
        </p:spPr>
        <p:txBody>
          <a:bodyPr wrap="none" rtlCol="0">
            <a:spAutoFit/>
          </a:bodyPr>
          <a:lstStyle/>
          <a:p>
            <a:r>
              <a:rPr lang="nb-NO" sz="1000" dirty="0"/>
              <a:t>66</a:t>
            </a:r>
            <a:endParaRPr lang="en-US" sz="1000" dirty="0"/>
          </a:p>
        </p:txBody>
      </p:sp>
      <p:sp>
        <p:nvSpPr>
          <p:cNvPr id="17" name="TextBox 16">
            <a:extLst>
              <a:ext uri="{FF2B5EF4-FFF2-40B4-BE49-F238E27FC236}">
                <a16:creationId xmlns:a16="http://schemas.microsoft.com/office/drawing/2014/main" id="{AB74DDAB-F4EE-4BFD-ADFB-8050C4B1E03F}"/>
              </a:ext>
            </a:extLst>
          </p:cNvPr>
          <p:cNvSpPr txBox="1"/>
          <p:nvPr/>
        </p:nvSpPr>
        <p:spPr>
          <a:xfrm>
            <a:off x="3579733" y="3561145"/>
            <a:ext cx="316112" cy="246221"/>
          </a:xfrm>
          <a:prstGeom prst="rect">
            <a:avLst/>
          </a:prstGeom>
          <a:noFill/>
        </p:spPr>
        <p:txBody>
          <a:bodyPr wrap="none" rtlCol="0">
            <a:spAutoFit/>
          </a:bodyPr>
          <a:lstStyle/>
          <a:p>
            <a:r>
              <a:rPr lang="nb-NO" sz="1000" dirty="0"/>
              <a:t>55</a:t>
            </a:r>
            <a:endParaRPr lang="en-US" sz="1000" dirty="0"/>
          </a:p>
        </p:txBody>
      </p:sp>
      <p:sp>
        <p:nvSpPr>
          <p:cNvPr id="18" name="TextBox 17">
            <a:extLst>
              <a:ext uri="{FF2B5EF4-FFF2-40B4-BE49-F238E27FC236}">
                <a16:creationId xmlns:a16="http://schemas.microsoft.com/office/drawing/2014/main" id="{E139AA7C-AE08-4F76-B3C1-F7E9BF2AAFF8}"/>
              </a:ext>
            </a:extLst>
          </p:cNvPr>
          <p:cNvSpPr txBox="1"/>
          <p:nvPr/>
        </p:nvSpPr>
        <p:spPr>
          <a:xfrm>
            <a:off x="3840943" y="3417681"/>
            <a:ext cx="316112" cy="246221"/>
          </a:xfrm>
          <a:prstGeom prst="rect">
            <a:avLst/>
          </a:prstGeom>
          <a:noFill/>
        </p:spPr>
        <p:txBody>
          <a:bodyPr wrap="none" rtlCol="0">
            <a:spAutoFit/>
          </a:bodyPr>
          <a:lstStyle/>
          <a:p>
            <a:r>
              <a:rPr lang="nb-NO" sz="1000" dirty="0"/>
              <a:t>65</a:t>
            </a:r>
            <a:endParaRPr lang="en-US" sz="1000" dirty="0"/>
          </a:p>
        </p:txBody>
      </p:sp>
      <p:sp>
        <p:nvSpPr>
          <p:cNvPr id="19" name="TextBox 18">
            <a:extLst>
              <a:ext uri="{FF2B5EF4-FFF2-40B4-BE49-F238E27FC236}">
                <a16:creationId xmlns:a16="http://schemas.microsoft.com/office/drawing/2014/main" id="{1C8E88A9-F933-47D5-9F0D-B6C56269327E}"/>
              </a:ext>
            </a:extLst>
          </p:cNvPr>
          <p:cNvSpPr txBox="1"/>
          <p:nvPr/>
        </p:nvSpPr>
        <p:spPr>
          <a:xfrm>
            <a:off x="4150772" y="3242057"/>
            <a:ext cx="316112" cy="246221"/>
          </a:xfrm>
          <a:prstGeom prst="rect">
            <a:avLst/>
          </a:prstGeom>
          <a:noFill/>
        </p:spPr>
        <p:txBody>
          <a:bodyPr wrap="none" rtlCol="0">
            <a:spAutoFit/>
          </a:bodyPr>
          <a:lstStyle/>
          <a:p>
            <a:r>
              <a:rPr lang="nb-NO" sz="1000" dirty="0"/>
              <a:t>80</a:t>
            </a:r>
            <a:endParaRPr lang="en-US" sz="1000" dirty="0"/>
          </a:p>
        </p:txBody>
      </p:sp>
      <p:sp>
        <p:nvSpPr>
          <p:cNvPr id="20" name="TextBox 19">
            <a:extLst>
              <a:ext uri="{FF2B5EF4-FFF2-40B4-BE49-F238E27FC236}">
                <a16:creationId xmlns:a16="http://schemas.microsoft.com/office/drawing/2014/main" id="{D2DAB568-D6D4-437B-BFDB-A803EF47DF0E}"/>
              </a:ext>
            </a:extLst>
          </p:cNvPr>
          <p:cNvSpPr txBox="1"/>
          <p:nvPr/>
        </p:nvSpPr>
        <p:spPr>
          <a:xfrm>
            <a:off x="4485962" y="3114817"/>
            <a:ext cx="316112" cy="246221"/>
          </a:xfrm>
          <a:prstGeom prst="rect">
            <a:avLst/>
          </a:prstGeom>
          <a:noFill/>
        </p:spPr>
        <p:txBody>
          <a:bodyPr wrap="none" rtlCol="0">
            <a:spAutoFit/>
          </a:bodyPr>
          <a:lstStyle/>
          <a:p>
            <a:r>
              <a:rPr lang="nb-NO" sz="1000" dirty="0"/>
              <a:t>95</a:t>
            </a:r>
            <a:endParaRPr lang="en-US" sz="1000" dirty="0"/>
          </a:p>
        </p:txBody>
      </p:sp>
      <p:sp>
        <p:nvSpPr>
          <p:cNvPr id="21" name="TextBox 20">
            <a:extLst>
              <a:ext uri="{FF2B5EF4-FFF2-40B4-BE49-F238E27FC236}">
                <a16:creationId xmlns:a16="http://schemas.microsoft.com/office/drawing/2014/main" id="{1E0AF517-A5C2-40EC-9F7B-BB16A9354EC3}"/>
              </a:ext>
            </a:extLst>
          </p:cNvPr>
          <p:cNvSpPr txBox="1"/>
          <p:nvPr/>
        </p:nvSpPr>
        <p:spPr>
          <a:xfrm>
            <a:off x="4751839" y="2905991"/>
            <a:ext cx="381836" cy="246221"/>
          </a:xfrm>
          <a:prstGeom prst="rect">
            <a:avLst/>
          </a:prstGeom>
          <a:noFill/>
        </p:spPr>
        <p:txBody>
          <a:bodyPr wrap="none" rtlCol="0">
            <a:spAutoFit/>
          </a:bodyPr>
          <a:lstStyle/>
          <a:p>
            <a:r>
              <a:rPr lang="nb-NO" sz="1000" dirty="0"/>
              <a:t>110</a:t>
            </a:r>
            <a:endParaRPr lang="en-US" sz="1000" dirty="0"/>
          </a:p>
        </p:txBody>
      </p:sp>
      <p:sp>
        <p:nvSpPr>
          <p:cNvPr id="22" name="TextBox 21">
            <a:extLst>
              <a:ext uri="{FF2B5EF4-FFF2-40B4-BE49-F238E27FC236}">
                <a16:creationId xmlns:a16="http://schemas.microsoft.com/office/drawing/2014/main" id="{C456F904-8831-4955-83E7-FA764EB9106A}"/>
              </a:ext>
            </a:extLst>
          </p:cNvPr>
          <p:cNvSpPr txBox="1"/>
          <p:nvPr/>
        </p:nvSpPr>
        <p:spPr>
          <a:xfrm>
            <a:off x="5051796" y="2755167"/>
            <a:ext cx="381836" cy="246221"/>
          </a:xfrm>
          <a:prstGeom prst="rect">
            <a:avLst/>
          </a:prstGeom>
          <a:noFill/>
        </p:spPr>
        <p:txBody>
          <a:bodyPr wrap="none" rtlCol="0">
            <a:spAutoFit/>
          </a:bodyPr>
          <a:lstStyle/>
          <a:p>
            <a:r>
              <a:rPr lang="nb-NO" sz="1000" dirty="0"/>
              <a:t>125</a:t>
            </a:r>
            <a:endParaRPr lang="en-US" sz="1000" dirty="0"/>
          </a:p>
        </p:txBody>
      </p:sp>
      <p:sp>
        <p:nvSpPr>
          <p:cNvPr id="23" name="TextBox 22">
            <a:extLst>
              <a:ext uri="{FF2B5EF4-FFF2-40B4-BE49-F238E27FC236}">
                <a16:creationId xmlns:a16="http://schemas.microsoft.com/office/drawing/2014/main" id="{EC14286D-16AC-472E-8877-0014CAEDFF57}"/>
              </a:ext>
            </a:extLst>
          </p:cNvPr>
          <p:cNvSpPr txBox="1"/>
          <p:nvPr/>
        </p:nvSpPr>
        <p:spPr>
          <a:xfrm>
            <a:off x="5351168" y="2653327"/>
            <a:ext cx="381836" cy="246221"/>
          </a:xfrm>
          <a:prstGeom prst="rect">
            <a:avLst/>
          </a:prstGeom>
          <a:noFill/>
        </p:spPr>
        <p:txBody>
          <a:bodyPr wrap="none" rtlCol="0">
            <a:spAutoFit/>
          </a:bodyPr>
          <a:lstStyle/>
          <a:p>
            <a:r>
              <a:rPr lang="nb-NO" sz="1000" dirty="0"/>
              <a:t>140</a:t>
            </a:r>
            <a:endParaRPr lang="en-US" sz="1000" dirty="0"/>
          </a:p>
        </p:txBody>
      </p:sp>
      <p:sp>
        <p:nvSpPr>
          <p:cNvPr id="24" name="TextBox 23">
            <a:extLst>
              <a:ext uri="{FF2B5EF4-FFF2-40B4-BE49-F238E27FC236}">
                <a16:creationId xmlns:a16="http://schemas.microsoft.com/office/drawing/2014/main" id="{6E669288-B3F2-43E9-81DD-7FCEB4CBF898}"/>
              </a:ext>
            </a:extLst>
          </p:cNvPr>
          <p:cNvSpPr txBox="1"/>
          <p:nvPr/>
        </p:nvSpPr>
        <p:spPr>
          <a:xfrm>
            <a:off x="3524831" y="3951348"/>
            <a:ext cx="316112" cy="246221"/>
          </a:xfrm>
          <a:prstGeom prst="rect">
            <a:avLst/>
          </a:prstGeom>
          <a:noFill/>
        </p:spPr>
        <p:txBody>
          <a:bodyPr wrap="none" rtlCol="0">
            <a:spAutoFit/>
          </a:bodyPr>
          <a:lstStyle/>
          <a:p>
            <a:r>
              <a:rPr lang="nb-NO" sz="1000" dirty="0"/>
              <a:t>45</a:t>
            </a:r>
            <a:endParaRPr lang="en-US" sz="1000" dirty="0"/>
          </a:p>
        </p:txBody>
      </p:sp>
      <p:sp>
        <p:nvSpPr>
          <p:cNvPr id="25" name="TextBox 24">
            <a:extLst>
              <a:ext uri="{FF2B5EF4-FFF2-40B4-BE49-F238E27FC236}">
                <a16:creationId xmlns:a16="http://schemas.microsoft.com/office/drawing/2014/main" id="{EA9ED898-FED2-45D9-A592-118EC7E112CD}"/>
              </a:ext>
            </a:extLst>
          </p:cNvPr>
          <p:cNvSpPr txBox="1"/>
          <p:nvPr/>
        </p:nvSpPr>
        <p:spPr>
          <a:xfrm>
            <a:off x="3829935" y="4114091"/>
            <a:ext cx="316112" cy="246221"/>
          </a:xfrm>
          <a:prstGeom prst="rect">
            <a:avLst/>
          </a:prstGeom>
          <a:noFill/>
        </p:spPr>
        <p:txBody>
          <a:bodyPr wrap="none" rtlCol="0">
            <a:spAutoFit/>
          </a:bodyPr>
          <a:lstStyle/>
          <a:p>
            <a:r>
              <a:rPr lang="nb-NO" sz="1000" dirty="0"/>
              <a:t>50</a:t>
            </a:r>
            <a:endParaRPr lang="en-US" sz="1000" dirty="0"/>
          </a:p>
        </p:txBody>
      </p:sp>
      <p:sp>
        <p:nvSpPr>
          <p:cNvPr id="26" name="TextBox 25">
            <a:extLst>
              <a:ext uri="{FF2B5EF4-FFF2-40B4-BE49-F238E27FC236}">
                <a16:creationId xmlns:a16="http://schemas.microsoft.com/office/drawing/2014/main" id="{A08D4595-0FCB-4338-963F-F8704E819B6C}"/>
              </a:ext>
            </a:extLst>
          </p:cNvPr>
          <p:cNvSpPr txBox="1"/>
          <p:nvPr/>
        </p:nvSpPr>
        <p:spPr>
          <a:xfrm>
            <a:off x="4131174" y="4339696"/>
            <a:ext cx="316112" cy="246221"/>
          </a:xfrm>
          <a:prstGeom prst="rect">
            <a:avLst/>
          </a:prstGeom>
          <a:noFill/>
        </p:spPr>
        <p:txBody>
          <a:bodyPr wrap="none" rtlCol="0">
            <a:spAutoFit/>
          </a:bodyPr>
          <a:lstStyle/>
          <a:p>
            <a:r>
              <a:rPr lang="nb-NO" sz="1000" dirty="0"/>
              <a:t>60</a:t>
            </a:r>
            <a:endParaRPr lang="en-US" sz="1000" dirty="0"/>
          </a:p>
        </p:txBody>
      </p:sp>
      <p:sp>
        <p:nvSpPr>
          <p:cNvPr id="27" name="TextBox 26">
            <a:extLst>
              <a:ext uri="{FF2B5EF4-FFF2-40B4-BE49-F238E27FC236}">
                <a16:creationId xmlns:a16="http://schemas.microsoft.com/office/drawing/2014/main" id="{DEE25254-435E-4CD0-9190-E20FCCB9E68B}"/>
              </a:ext>
            </a:extLst>
          </p:cNvPr>
          <p:cNvSpPr txBox="1"/>
          <p:nvPr/>
        </p:nvSpPr>
        <p:spPr>
          <a:xfrm>
            <a:off x="4432413" y="4462806"/>
            <a:ext cx="316112" cy="246221"/>
          </a:xfrm>
          <a:prstGeom prst="rect">
            <a:avLst/>
          </a:prstGeom>
          <a:noFill/>
        </p:spPr>
        <p:txBody>
          <a:bodyPr wrap="none" rtlCol="0">
            <a:spAutoFit/>
          </a:bodyPr>
          <a:lstStyle/>
          <a:p>
            <a:r>
              <a:rPr lang="nb-NO" sz="1000" dirty="0"/>
              <a:t>70</a:t>
            </a:r>
            <a:endParaRPr lang="en-US" sz="1000" dirty="0"/>
          </a:p>
        </p:txBody>
      </p:sp>
      <p:sp>
        <p:nvSpPr>
          <p:cNvPr id="28" name="TextBox 27">
            <a:extLst>
              <a:ext uri="{FF2B5EF4-FFF2-40B4-BE49-F238E27FC236}">
                <a16:creationId xmlns:a16="http://schemas.microsoft.com/office/drawing/2014/main" id="{2A896B72-3448-42E7-A0D5-B911526A63C4}"/>
              </a:ext>
            </a:extLst>
          </p:cNvPr>
          <p:cNvSpPr txBox="1"/>
          <p:nvPr/>
        </p:nvSpPr>
        <p:spPr>
          <a:xfrm>
            <a:off x="4733652" y="4663349"/>
            <a:ext cx="316112" cy="246221"/>
          </a:xfrm>
          <a:prstGeom prst="rect">
            <a:avLst/>
          </a:prstGeom>
          <a:noFill/>
        </p:spPr>
        <p:txBody>
          <a:bodyPr wrap="none" rtlCol="0">
            <a:spAutoFit/>
          </a:bodyPr>
          <a:lstStyle/>
          <a:p>
            <a:r>
              <a:rPr lang="nb-NO" sz="1000" dirty="0"/>
              <a:t>80</a:t>
            </a:r>
            <a:endParaRPr lang="en-US" sz="1000" dirty="0"/>
          </a:p>
        </p:txBody>
      </p:sp>
      <p:sp>
        <p:nvSpPr>
          <p:cNvPr id="29" name="TextBox 28">
            <a:extLst>
              <a:ext uri="{FF2B5EF4-FFF2-40B4-BE49-F238E27FC236}">
                <a16:creationId xmlns:a16="http://schemas.microsoft.com/office/drawing/2014/main" id="{C2C962EE-A714-403F-8FAB-5BC84E400301}"/>
              </a:ext>
            </a:extLst>
          </p:cNvPr>
          <p:cNvSpPr txBox="1"/>
          <p:nvPr/>
        </p:nvSpPr>
        <p:spPr>
          <a:xfrm>
            <a:off x="4985688" y="4863892"/>
            <a:ext cx="316112" cy="246221"/>
          </a:xfrm>
          <a:prstGeom prst="rect">
            <a:avLst/>
          </a:prstGeom>
          <a:noFill/>
        </p:spPr>
        <p:txBody>
          <a:bodyPr wrap="none" rtlCol="0">
            <a:spAutoFit/>
          </a:bodyPr>
          <a:lstStyle/>
          <a:p>
            <a:r>
              <a:rPr lang="nb-NO" sz="1000" dirty="0"/>
              <a:t>90</a:t>
            </a:r>
            <a:endParaRPr lang="en-US" sz="1000" dirty="0"/>
          </a:p>
        </p:txBody>
      </p:sp>
      <p:sp>
        <p:nvSpPr>
          <p:cNvPr id="30" name="TextBox 29">
            <a:extLst>
              <a:ext uri="{FF2B5EF4-FFF2-40B4-BE49-F238E27FC236}">
                <a16:creationId xmlns:a16="http://schemas.microsoft.com/office/drawing/2014/main" id="{14DB1353-2033-4B56-B7EB-E2146B2F2AAB}"/>
              </a:ext>
            </a:extLst>
          </p:cNvPr>
          <p:cNvSpPr txBox="1"/>
          <p:nvPr/>
        </p:nvSpPr>
        <p:spPr>
          <a:xfrm>
            <a:off x="5381904" y="4863892"/>
            <a:ext cx="381836" cy="246221"/>
          </a:xfrm>
          <a:prstGeom prst="rect">
            <a:avLst/>
          </a:prstGeom>
          <a:noFill/>
        </p:spPr>
        <p:txBody>
          <a:bodyPr wrap="none" rtlCol="0">
            <a:spAutoFit/>
          </a:bodyPr>
          <a:lstStyle/>
          <a:p>
            <a:r>
              <a:rPr lang="nb-NO" sz="1000" dirty="0"/>
              <a:t>110</a:t>
            </a:r>
            <a:endParaRPr lang="en-US" sz="1000" dirty="0"/>
          </a:p>
        </p:txBody>
      </p:sp>
      <p:sp>
        <p:nvSpPr>
          <p:cNvPr id="31" name="TextBox 30">
            <a:extLst>
              <a:ext uri="{FF2B5EF4-FFF2-40B4-BE49-F238E27FC236}">
                <a16:creationId xmlns:a16="http://schemas.microsoft.com/office/drawing/2014/main" id="{76E4740B-FEFB-41AC-9D0A-62874A0037BC}"/>
              </a:ext>
            </a:extLst>
          </p:cNvPr>
          <p:cNvSpPr txBox="1"/>
          <p:nvPr/>
        </p:nvSpPr>
        <p:spPr>
          <a:xfrm>
            <a:off x="3254445" y="4155830"/>
            <a:ext cx="316112" cy="246221"/>
          </a:xfrm>
          <a:prstGeom prst="rect">
            <a:avLst/>
          </a:prstGeom>
          <a:noFill/>
        </p:spPr>
        <p:txBody>
          <a:bodyPr wrap="none" rtlCol="0">
            <a:spAutoFit/>
          </a:bodyPr>
          <a:lstStyle/>
          <a:p>
            <a:r>
              <a:rPr lang="nb-NO" sz="1000" dirty="0"/>
              <a:t>40</a:t>
            </a:r>
            <a:endParaRPr lang="en-US" sz="1000" dirty="0"/>
          </a:p>
        </p:txBody>
      </p:sp>
      <p:sp>
        <p:nvSpPr>
          <p:cNvPr id="32" name="TextBox 31">
            <a:extLst>
              <a:ext uri="{FF2B5EF4-FFF2-40B4-BE49-F238E27FC236}">
                <a16:creationId xmlns:a16="http://schemas.microsoft.com/office/drawing/2014/main" id="{09021B10-09EE-4A38-BF32-2AE8738FFCF9}"/>
              </a:ext>
            </a:extLst>
          </p:cNvPr>
          <p:cNvSpPr txBox="1"/>
          <p:nvPr/>
        </p:nvSpPr>
        <p:spPr>
          <a:xfrm>
            <a:off x="3259912" y="4458912"/>
            <a:ext cx="316112" cy="246221"/>
          </a:xfrm>
          <a:prstGeom prst="rect">
            <a:avLst/>
          </a:prstGeom>
          <a:noFill/>
        </p:spPr>
        <p:txBody>
          <a:bodyPr wrap="none" rtlCol="0">
            <a:spAutoFit/>
          </a:bodyPr>
          <a:lstStyle/>
          <a:p>
            <a:r>
              <a:rPr lang="nb-NO" sz="1000" dirty="0"/>
              <a:t>45</a:t>
            </a:r>
            <a:endParaRPr lang="en-US" sz="1000" dirty="0"/>
          </a:p>
        </p:txBody>
      </p:sp>
      <p:sp>
        <p:nvSpPr>
          <p:cNvPr id="33" name="TextBox 32">
            <a:extLst>
              <a:ext uri="{FF2B5EF4-FFF2-40B4-BE49-F238E27FC236}">
                <a16:creationId xmlns:a16="http://schemas.microsoft.com/office/drawing/2014/main" id="{3DADD8E8-FD9B-4B26-A5B0-878A9B0389FA}"/>
              </a:ext>
            </a:extLst>
          </p:cNvPr>
          <p:cNvSpPr txBox="1"/>
          <p:nvPr/>
        </p:nvSpPr>
        <p:spPr>
          <a:xfrm>
            <a:off x="3262660" y="4843365"/>
            <a:ext cx="316112" cy="246221"/>
          </a:xfrm>
          <a:prstGeom prst="rect">
            <a:avLst/>
          </a:prstGeom>
          <a:noFill/>
        </p:spPr>
        <p:txBody>
          <a:bodyPr wrap="none" rtlCol="0">
            <a:spAutoFit/>
          </a:bodyPr>
          <a:lstStyle/>
          <a:p>
            <a:r>
              <a:rPr lang="nb-NO" sz="1000" dirty="0"/>
              <a:t>52</a:t>
            </a:r>
            <a:endParaRPr lang="en-US" sz="1000" dirty="0"/>
          </a:p>
        </p:txBody>
      </p:sp>
      <p:sp>
        <p:nvSpPr>
          <p:cNvPr id="34" name="TextBox 33">
            <a:extLst>
              <a:ext uri="{FF2B5EF4-FFF2-40B4-BE49-F238E27FC236}">
                <a16:creationId xmlns:a16="http://schemas.microsoft.com/office/drawing/2014/main" id="{036AFBD5-BD1B-4ACB-9041-32C0527BD7C4}"/>
              </a:ext>
            </a:extLst>
          </p:cNvPr>
          <p:cNvSpPr txBox="1"/>
          <p:nvPr/>
        </p:nvSpPr>
        <p:spPr>
          <a:xfrm>
            <a:off x="3250710" y="5171012"/>
            <a:ext cx="316112" cy="246221"/>
          </a:xfrm>
          <a:prstGeom prst="rect">
            <a:avLst/>
          </a:prstGeom>
          <a:noFill/>
        </p:spPr>
        <p:txBody>
          <a:bodyPr wrap="none" rtlCol="0">
            <a:spAutoFit/>
          </a:bodyPr>
          <a:lstStyle/>
          <a:p>
            <a:r>
              <a:rPr lang="nb-NO" sz="1000" dirty="0"/>
              <a:t>60</a:t>
            </a:r>
            <a:endParaRPr lang="en-US" sz="1000" dirty="0"/>
          </a:p>
        </p:txBody>
      </p:sp>
      <p:sp>
        <p:nvSpPr>
          <p:cNvPr id="35" name="TextBox 34">
            <a:extLst>
              <a:ext uri="{FF2B5EF4-FFF2-40B4-BE49-F238E27FC236}">
                <a16:creationId xmlns:a16="http://schemas.microsoft.com/office/drawing/2014/main" id="{C9E0549C-F6A8-41CC-BA34-694540EB8ECF}"/>
              </a:ext>
            </a:extLst>
          </p:cNvPr>
          <p:cNvSpPr txBox="1"/>
          <p:nvPr/>
        </p:nvSpPr>
        <p:spPr>
          <a:xfrm>
            <a:off x="2885609" y="3990980"/>
            <a:ext cx="413896" cy="246221"/>
          </a:xfrm>
          <a:prstGeom prst="rect">
            <a:avLst/>
          </a:prstGeom>
          <a:noFill/>
        </p:spPr>
        <p:txBody>
          <a:bodyPr wrap="none" rtlCol="0">
            <a:spAutoFit/>
          </a:bodyPr>
          <a:lstStyle/>
          <a:p>
            <a:r>
              <a:rPr lang="nb-NO" sz="1000" dirty="0"/>
              <a:t>13,5</a:t>
            </a:r>
            <a:endParaRPr lang="en-US" sz="1000" dirty="0"/>
          </a:p>
        </p:txBody>
      </p:sp>
      <p:sp>
        <p:nvSpPr>
          <p:cNvPr id="36" name="TextBox 35">
            <a:extLst>
              <a:ext uri="{FF2B5EF4-FFF2-40B4-BE49-F238E27FC236}">
                <a16:creationId xmlns:a16="http://schemas.microsoft.com/office/drawing/2014/main" id="{DE97A822-DB00-402C-816F-278A4ECD2E90}"/>
              </a:ext>
            </a:extLst>
          </p:cNvPr>
          <p:cNvSpPr txBox="1"/>
          <p:nvPr/>
        </p:nvSpPr>
        <p:spPr>
          <a:xfrm>
            <a:off x="3267106" y="5838563"/>
            <a:ext cx="316112" cy="246221"/>
          </a:xfrm>
          <a:prstGeom prst="rect">
            <a:avLst/>
          </a:prstGeom>
          <a:noFill/>
        </p:spPr>
        <p:txBody>
          <a:bodyPr wrap="none" rtlCol="0">
            <a:spAutoFit/>
          </a:bodyPr>
          <a:lstStyle/>
          <a:p>
            <a:r>
              <a:rPr lang="nb-NO" sz="1000" dirty="0"/>
              <a:t>75</a:t>
            </a:r>
            <a:endParaRPr lang="en-US" sz="1000" dirty="0"/>
          </a:p>
        </p:txBody>
      </p:sp>
      <p:sp>
        <p:nvSpPr>
          <p:cNvPr id="37" name="TextBox 36">
            <a:extLst>
              <a:ext uri="{FF2B5EF4-FFF2-40B4-BE49-F238E27FC236}">
                <a16:creationId xmlns:a16="http://schemas.microsoft.com/office/drawing/2014/main" id="{03912FC3-F125-488B-9B5B-B212FC6F3973}"/>
              </a:ext>
            </a:extLst>
          </p:cNvPr>
          <p:cNvSpPr txBox="1"/>
          <p:nvPr/>
        </p:nvSpPr>
        <p:spPr>
          <a:xfrm>
            <a:off x="3362642" y="6141645"/>
            <a:ext cx="316112" cy="246221"/>
          </a:xfrm>
          <a:prstGeom prst="rect">
            <a:avLst/>
          </a:prstGeom>
          <a:noFill/>
        </p:spPr>
        <p:txBody>
          <a:bodyPr wrap="none" rtlCol="0">
            <a:spAutoFit/>
          </a:bodyPr>
          <a:lstStyle/>
          <a:p>
            <a:r>
              <a:rPr lang="nb-NO" sz="1000" dirty="0"/>
              <a:t>80</a:t>
            </a:r>
            <a:endParaRPr lang="en-US" sz="1000" dirty="0"/>
          </a:p>
        </p:txBody>
      </p:sp>
      <p:sp>
        <p:nvSpPr>
          <p:cNvPr id="39" name="TextBox 38">
            <a:extLst>
              <a:ext uri="{FF2B5EF4-FFF2-40B4-BE49-F238E27FC236}">
                <a16:creationId xmlns:a16="http://schemas.microsoft.com/office/drawing/2014/main" id="{00E3ABF7-A9D6-46ED-A979-1DD868D40C94}"/>
              </a:ext>
            </a:extLst>
          </p:cNvPr>
          <p:cNvSpPr txBox="1"/>
          <p:nvPr/>
        </p:nvSpPr>
        <p:spPr>
          <a:xfrm>
            <a:off x="2352297" y="4368256"/>
            <a:ext cx="413896" cy="246221"/>
          </a:xfrm>
          <a:prstGeom prst="rect">
            <a:avLst/>
          </a:prstGeom>
          <a:noFill/>
        </p:spPr>
        <p:txBody>
          <a:bodyPr wrap="none" rtlCol="0">
            <a:spAutoFit/>
          </a:bodyPr>
          <a:lstStyle/>
          <a:p>
            <a:r>
              <a:rPr lang="nb-NO" sz="1000" dirty="0"/>
              <a:t>15,5</a:t>
            </a:r>
            <a:endParaRPr lang="en-US" sz="1000" dirty="0"/>
          </a:p>
        </p:txBody>
      </p:sp>
      <p:sp>
        <p:nvSpPr>
          <p:cNvPr id="40" name="TextBox 39">
            <a:extLst>
              <a:ext uri="{FF2B5EF4-FFF2-40B4-BE49-F238E27FC236}">
                <a16:creationId xmlns:a16="http://schemas.microsoft.com/office/drawing/2014/main" id="{E9ABED92-EE2E-4392-BCF0-F71847B42646}"/>
              </a:ext>
            </a:extLst>
          </p:cNvPr>
          <p:cNvSpPr txBox="1"/>
          <p:nvPr/>
        </p:nvSpPr>
        <p:spPr>
          <a:xfrm>
            <a:off x="2036185" y="4492342"/>
            <a:ext cx="413896" cy="246221"/>
          </a:xfrm>
          <a:prstGeom prst="rect">
            <a:avLst/>
          </a:prstGeom>
          <a:noFill/>
        </p:spPr>
        <p:txBody>
          <a:bodyPr wrap="none" rtlCol="0">
            <a:spAutoFit/>
          </a:bodyPr>
          <a:lstStyle/>
          <a:p>
            <a:r>
              <a:rPr lang="nb-NO" sz="1000" dirty="0"/>
              <a:t>16,5</a:t>
            </a:r>
            <a:endParaRPr lang="en-US" sz="1000" dirty="0"/>
          </a:p>
        </p:txBody>
      </p:sp>
      <p:sp>
        <p:nvSpPr>
          <p:cNvPr id="41" name="TextBox 40">
            <a:extLst>
              <a:ext uri="{FF2B5EF4-FFF2-40B4-BE49-F238E27FC236}">
                <a16:creationId xmlns:a16="http://schemas.microsoft.com/office/drawing/2014/main" id="{AA83FCEF-01FB-4340-8D25-75517BB37618}"/>
              </a:ext>
            </a:extLst>
          </p:cNvPr>
          <p:cNvSpPr txBox="1"/>
          <p:nvPr/>
        </p:nvSpPr>
        <p:spPr>
          <a:xfrm>
            <a:off x="1724461" y="4663349"/>
            <a:ext cx="413896" cy="246221"/>
          </a:xfrm>
          <a:prstGeom prst="rect">
            <a:avLst/>
          </a:prstGeom>
          <a:noFill/>
        </p:spPr>
        <p:txBody>
          <a:bodyPr wrap="none" rtlCol="0">
            <a:spAutoFit/>
          </a:bodyPr>
          <a:lstStyle/>
          <a:p>
            <a:r>
              <a:rPr lang="nb-NO" sz="1000" dirty="0"/>
              <a:t>17,5</a:t>
            </a:r>
            <a:endParaRPr lang="en-US" sz="1000" dirty="0"/>
          </a:p>
        </p:txBody>
      </p:sp>
      <p:sp>
        <p:nvSpPr>
          <p:cNvPr id="42" name="TextBox 41">
            <a:extLst>
              <a:ext uri="{FF2B5EF4-FFF2-40B4-BE49-F238E27FC236}">
                <a16:creationId xmlns:a16="http://schemas.microsoft.com/office/drawing/2014/main" id="{51499A95-88DE-46E3-9838-9E2992EAC2CD}"/>
              </a:ext>
            </a:extLst>
          </p:cNvPr>
          <p:cNvSpPr txBox="1"/>
          <p:nvPr/>
        </p:nvSpPr>
        <p:spPr>
          <a:xfrm>
            <a:off x="1423730" y="4846062"/>
            <a:ext cx="413896" cy="246221"/>
          </a:xfrm>
          <a:prstGeom prst="rect">
            <a:avLst/>
          </a:prstGeom>
          <a:noFill/>
        </p:spPr>
        <p:txBody>
          <a:bodyPr wrap="none" rtlCol="0">
            <a:spAutoFit/>
          </a:bodyPr>
          <a:lstStyle/>
          <a:p>
            <a:r>
              <a:rPr lang="nb-NO" sz="1000" dirty="0"/>
              <a:t>18,5</a:t>
            </a:r>
            <a:endParaRPr lang="en-US" sz="1000" dirty="0"/>
          </a:p>
        </p:txBody>
      </p:sp>
      <p:sp>
        <p:nvSpPr>
          <p:cNvPr id="43" name="TextBox 42">
            <a:extLst>
              <a:ext uri="{FF2B5EF4-FFF2-40B4-BE49-F238E27FC236}">
                <a16:creationId xmlns:a16="http://schemas.microsoft.com/office/drawing/2014/main" id="{512E2CBB-6424-4112-9DFD-68EB12E71CAD}"/>
              </a:ext>
            </a:extLst>
          </p:cNvPr>
          <p:cNvSpPr txBox="1"/>
          <p:nvPr/>
        </p:nvSpPr>
        <p:spPr>
          <a:xfrm>
            <a:off x="1165937" y="5115682"/>
            <a:ext cx="413896" cy="246221"/>
          </a:xfrm>
          <a:prstGeom prst="rect">
            <a:avLst/>
          </a:prstGeom>
          <a:noFill/>
        </p:spPr>
        <p:txBody>
          <a:bodyPr wrap="none" rtlCol="0">
            <a:spAutoFit/>
          </a:bodyPr>
          <a:lstStyle/>
          <a:p>
            <a:r>
              <a:rPr lang="nb-NO" sz="1000" dirty="0"/>
              <a:t>19,5</a:t>
            </a:r>
            <a:endParaRPr lang="en-US" sz="1000" dirty="0"/>
          </a:p>
        </p:txBody>
      </p:sp>
      <p:sp>
        <p:nvSpPr>
          <p:cNvPr id="44" name="TextBox 43">
            <a:extLst>
              <a:ext uri="{FF2B5EF4-FFF2-40B4-BE49-F238E27FC236}">
                <a16:creationId xmlns:a16="http://schemas.microsoft.com/office/drawing/2014/main" id="{EDE26C2F-588F-46C7-930B-6EA8C26BEEB6}"/>
              </a:ext>
            </a:extLst>
          </p:cNvPr>
          <p:cNvSpPr txBox="1"/>
          <p:nvPr/>
        </p:nvSpPr>
        <p:spPr>
          <a:xfrm>
            <a:off x="2822242" y="3566600"/>
            <a:ext cx="413896" cy="246221"/>
          </a:xfrm>
          <a:prstGeom prst="rect">
            <a:avLst/>
          </a:prstGeom>
          <a:noFill/>
        </p:spPr>
        <p:txBody>
          <a:bodyPr wrap="none" rtlCol="0">
            <a:spAutoFit/>
          </a:bodyPr>
          <a:lstStyle/>
          <a:p>
            <a:r>
              <a:rPr lang="nb-NO" sz="1000" dirty="0"/>
              <a:t>2,15</a:t>
            </a:r>
            <a:endParaRPr lang="en-US" sz="1000" dirty="0"/>
          </a:p>
        </p:txBody>
      </p:sp>
      <p:sp>
        <p:nvSpPr>
          <p:cNvPr id="45" name="TextBox 44">
            <a:extLst>
              <a:ext uri="{FF2B5EF4-FFF2-40B4-BE49-F238E27FC236}">
                <a16:creationId xmlns:a16="http://schemas.microsoft.com/office/drawing/2014/main" id="{2AD18394-5B3E-4BAA-BB0D-9671E42AA16E}"/>
              </a:ext>
            </a:extLst>
          </p:cNvPr>
          <p:cNvSpPr txBox="1"/>
          <p:nvPr/>
        </p:nvSpPr>
        <p:spPr>
          <a:xfrm>
            <a:off x="2504268" y="3456661"/>
            <a:ext cx="413896" cy="246221"/>
          </a:xfrm>
          <a:prstGeom prst="rect">
            <a:avLst/>
          </a:prstGeom>
          <a:noFill/>
        </p:spPr>
        <p:txBody>
          <a:bodyPr wrap="none" rtlCol="0">
            <a:spAutoFit/>
          </a:bodyPr>
          <a:lstStyle/>
          <a:p>
            <a:r>
              <a:rPr lang="nb-NO" sz="1000" dirty="0"/>
              <a:t>2,25</a:t>
            </a:r>
            <a:endParaRPr lang="en-US" sz="1000" dirty="0"/>
          </a:p>
        </p:txBody>
      </p:sp>
      <p:sp>
        <p:nvSpPr>
          <p:cNvPr id="46" name="TextBox 45">
            <a:extLst>
              <a:ext uri="{FF2B5EF4-FFF2-40B4-BE49-F238E27FC236}">
                <a16:creationId xmlns:a16="http://schemas.microsoft.com/office/drawing/2014/main" id="{35BDF0A1-CF3B-4D1D-84FC-5DB7B4F01C58}"/>
              </a:ext>
            </a:extLst>
          </p:cNvPr>
          <p:cNvSpPr txBox="1"/>
          <p:nvPr/>
        </p:nvSpPr>
        <p:spPr>
          <a:xfrm>
            <a:off x="2215607" y="3271507"/>
            <a:ext cx="413896" cy="246221"/>
          </a:xfrm>
          <a:prstGeom prst="rect">
            <a:avLst/>
          </a:prstGeom>
          <a:noFill/>
        </p:spPr>
        <p:txBody>
          <a:bodyPr wrap="none" rtlCol="0">
            <a:spAutoFit/>
          </a:bodyPr>
          <a:lstStyle/>
          <a:p>
            <a:r>
              <a:rPr lang="nb-NO" sz="1000" dirty="0"/>
              <a:t>2,35</a:t>
            </a:r>
            <a:endParaRPr lang="en-US" sz="1000" dirty="0"/>
          </a:p>
        </p:txBody>
      </p:sp>
      <p:sp>
        <p:nvSpPr>
          <p:cNvPr id="47" name="TextBox 46">
            <a:extLst>
              <a:ext uri="{FF2B5EF4-FFF2-40B4-BE49-F238E27FC236}">
                <a16:creationId xmlns:a16="http://schemas.microsoft.com/office/drawing/2014/main" id="{BB66583A-ED43-40B0-9DE8-0E105447653B}"/>
              </a:ext>
            </a:extLst>
          </p:cNvPr>
          <p:cNvSpPr txBox="1"/>
          <p:nvPr/>
        </p:nvSpPr>
        <p:spPr>
          <a:xfrm>
            <a:off x="1899495" y="3132707"/>
            <a:ext cx="452802" cy="246221"/>
          </a:xfrm>
          <a:prstGeom prst="rect">
            <a:avLst/>
          </a:prstGeom>
          <a:noFill/>
        </p:spPr>
        <p:txBody>
          <a:bodyPr wrap="square" rtlCol="0">
            <a:spAutoFit/>
          </a:bodyPr>
          <a:lstStyle/>
          <a:p>
            <a:r>
              <a:rPr lang="nb-NO" sz="1000" dirty="0"/>
              <a:t>2,4</a:t>
            </a:r>
            <a:endParaRPr lang="en-US" sz="1000" dirty="0"/>
          </a:p>
        </p:txBody>
      </p:sp>
      <p:sp>
        <p:nvSpPr>
          <p:cNvPr id="48" name="TextBox 47">
            <a:extLst>
              <a:ext uri="{FF2B5EF4-FFF2-40B4-BE49-F238E27FC236}">
                <a16:creationId xmlns:a16="http://schemas.microsoft.com/office/drawing/2014/main" id="{EC3F4464-AA32-488A-99B2-18E7C369CCD6}"/>
              </a:ext>
            </a:extLst>
          </p:cNvPr>
          <p:cNvSpPr txBox="1"/>
          <p:nvPr/>
        </p:nvSpPr>
        <p:spPr>
          <a:xfrm>
            <a:off x="1593379" y="2949043"/>
            <a:ext cx="452801" cy="246221"/>
          </a:xfrm>
          <a:prstGeom prst="rect">
            <a:avLst/>
          </a:prstGeom>
          <a:noFill/>
        </p:spPr>
        <p:txBody>
          <a:bodyPr wrap="square" rtlCol="0">
            <a:spAutoFit/>
          </a:bodyPr>
          <a:lstStyle/>
          <a:p>
            <a:r>
              <a:rPr lang="nb-NO" sz="1000" dirty="0"/>
              <a:t>2,45</a:t>
            </a:r>
            <a:endParaRPr lang="en-US" sz="1000" dirty="0"/>
          </a:p>
        </p:txBody>
      </p:sp>
      <p:sp>
        <p:nvSpPr>
          <p:cNvPr id="49" name="TextBox 48">
            <a:extLst>
              <a:ext uri="{FF2B5EF4-FFF2-40B4-BE49-F238E27FC236}">
                <a16:creationId xmlns:a16="http://schemas.microsoft.com/office/drawing/2014/main" id="{5DDE5102-9D7A-466A-812A-3F7C7C0A29BC}"/>
              </a:ext>
            </a:extLst>
          </p:cNvPr>
          <p:cNvSpPr txBox="1"/>
          <p:nvPr/>
        </p:nvSpPr>
        <p:spPr>
          <a:xfrm>
            <a:off x="1332860" y="2773108"/>
            <a:ext cx="452801" cy="246221"/>
          </a:xfrm>
          <a:prstGeom prst="rect">
            <a:avLst/>
          </a:prstGeom>
          <a:noFill/>
        </p:spPr>
        <p:txBody>
          <a:bodyPr wrap="square" rtlCol="0">
            <a:spAutoFit/>
          </a:bodyPr>
          <a:lstStyle/>
          <a:p>
            <a:r>
              <a:rPr lang="nb-NO" sz="1000" dirty="0"/>
              <a:t>2,5</a:t>
            </a:r>
            <a:endParaRPr lang="en-US" sz="1000" dirty="0"/>
          </a:p>
        </p:txBody>
      </p:sp>
      <p:sp>
        <p:nvSpPr>
          <p:cNvPr id="50" name="TextBox 49">
            <a:extLst>
              <a:ext uri="{FF2B5EF4-FFF2-40B4-BE49-F238E27FC236}">
                <a16:creationId xmlns:a16="http://schemas.microsoft.com/office/drawing/2014/main" id="{9E40E070-E863-4737-B04C-5727B4CF6F6A}"/>
              </a:ext>
            </a:extLst>
          </p:cNvPr>
          <p:cNvSpPr txBox="1"/>
          <p:nvPr/>
        </p:nvSpPr>
        <p:spPr>
          <a:xfrm>
            <a:off x="1007880" y="2638298"/>
            <a:ext cx="413895" cy="246221"/>
          </a:xfrm>
          <a:prstGeom prst="rect">
            <a:avLst/>
          </a:prstGeom>
          <a:noFill/>
        </p:spPr>
        <p:txBody>
          <a:bodyPr wrap="square" rtlCol="0">
            <a:spAutoFit/>
          </a:bodyPr>
          <a:lstStyle/>
          <a:p>
            <a:r>
              <a:rPr lang="nb-NO" sz="1000" dirty="0"/>
              <a:t>2,6</a:t>
            </a:r>
            <a:endParaRPr lang="en-US" sz="1000" dirty="0"/>
          </a:p>
        </p:txBody>
      </p:sp>
      <p:sp>
        <p:nvSpPr>
          <p:cNvPr id="51" name="TextBox 50">
            <a:extLst>
              <a:ext uri="{FF2B5EF4-FFF2-40B4-BE49-F238E27FC236}">
                <a16:creationId xmlns:a16="http://schemas.microsoft.com/office/drawing/2014/main" id="{5DBC5D62-663F-400C-824A-CB55FCD16B82}"/>
              </a:ext>
            </a:extLst>
          </p:cNvPr>
          <p:cNvSpPr txBox="1"/>
          <p:nvPr/>
        </p:nvSpPr>
        <p:spPr>
          <a:xfrm>
            <a:off x="3269058" y="5510970"/>
            <a:ext cx="316112" cy="246221"/>
          </a:xfrm>
          <a:prstGeom prst="rect">
            <a:avLst/>
          </a:prstGeom>
          <a:noFill/>
        </p:spPr>
        <p:txBody>
          <a:bodyPr wrap="none" rtlCol="0">
            <a:spAutoFit/>
          </a:bodyPr>
          <a:lstStyle/>
          <a:p>
            <a:r>
              <a:rPr lang="nb-NO" sz="1000" dirty="0"/>
              <a:t>67</a:t>
            </a:r>
            <a:endParaRPr lang="en-US" sz="1000" dirty="0"/>
          </a:p>
        </p:txBody>
      </p:sp>
      <p:sp>
        <p:nvSpPr>
          <p:cNvPr id="52" name="TextBox 51">
            <a:extLst>
              <a:ext uri="{FF2B5EF4-FFF2-40B4-BE49-F238E27FC236}">
                <a16:creationId xmlns:a16="http://schemas.microsoft.com/office/drawing/2014/main" id="{91B54F53-3CA9-4113-B7B9-C4C123CE9EED}"/>
              </a:ext>
            </a:extLst>
          </p:cNvPr>
          <p:cNvSpPr txBox="1"/>
          <p:nvPr/>
        </p:nvSpPr>
        <p:spPr>
          <a:xfrm>
            <a:off x="2560241" y="4169139"/>
            <a:ext cx="413896" cy="246221"/>
          </a:xfrm>
          <a:prstGeom prst="rect">
            <a:avLst/>
          </a:prstGeom>
          <a:noFill/>
        </p:spPr>
        <p:txBody>
          <a:bodyPr wrap="none" rtlCol="0">
            <a:spAutoFit/>
          </a:bodyPr>
          <a:lstStyle/>
          <a:p>
            <a:r>
              <a:rPr lang="nb-NO" sz="1000" dirty="0"/>
              <a:t>14,5</a:t>
            </a:r>
            <a:endParaRPr lang="en-US" sz="1000" dirty="0"/>
          </a:p>
        </p:txBody>
      </p:sp>
      <p:sp>
        <p:nvSpPr>
          <p:cNvPr id="53" name="TextBox 52">
            <a:extLst>
              <a:ext uri="{FF2B5EF4-FFF2-40B4-BE49-F238E27FC236}">
                <a16:creationId xmlns:a16="http://schemas.microsoft.com/office/drawing/2014/main" id="{E79E4427-4B41-474A-A186-F3C642170FF4}"/>
              </a:ext>
            </a:extLst>
          </p:cNvPr>
          <p:cNvSpPr txBox="1"/>
          <p:nvPr/>
        </p:nvSpPr>
        <p:spPr>
          <a:xfrm>
            <a:off x="2357319" y="6377581"/>
            <a:ext cx="2261581" cy="307777"/>
          </a:xfrm>
          <a:prstGeom prst="rect">
            <a:avLst/>
          </a:prstGeom>
          <a:noFill/>
        </p:spPr>
        <p:txBody>
          <a:bodyPr wrap="none" rtlCol="0">
            <a:spAutoFit/>
          </a:bodyPr>
          <a:lstStyle/>
          <a:p>
            <a:r>
              <a:rPr lang="nb-NO" sz="1400" dirty="0"/>
              <a:t>Sleggeomregning: 8m per kg</a:t>
            </a:r>
            <a:endParaRPr lang="en-US" sz="1400" dirty="0"/>
          </a:p>
        </p:txBody>
      </p:sp>
      <p:sp>
        <p:nvSpPr>
          <p:cNvPr id="54" name="TextBox 53">
            <a:extLst>
              <a:ext uri="{FF2B5EF4-FFF2-40B4-BE49-F238E27FC236}">
                <a16:creationId xmlns:a16="http://schemas.microsoft.com/office/drawing/2014/main" id="{20D8BB70-44B7-4C31-B945-8DB5677025C7}"/>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55" name="TextBox 54">
            <a:extLst>
              <a:ext uri="{FF2B5EF4-FFF2-40B4-BE49-F238E27FC236}">
                <a16:creationId xmlns:a16="http://schemas.microsoft.com/office/drawing/2014/main" id="{17E59E18-89DE-430F-BAE1-F18721610828}"/>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56" name="TextBox 55">
            <a:extLst>
              <a:ext uri="{FF2B5EF4-FFF2-40B4-BE49-F238E27FC236}">
                <a16:creationId xmlns:a16="http://schemas.microsoft.com/office/drawing/2014/main" id="{D09304DE-B11F-4F49-BC57-34CC521548B6}"/>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38" name="Date Placeholder 37">
            <a:extLst>
              <a:ext uri="{FF2B5EF4-FFF2-40B4-BE49-F238E27FC236}">
                <a16:creationId xmlns:a16="http://schemas.microsoft.com/office/drawing/2014/main" id="{E6C4209E-C1FA-4CAC-85A4-C437435D69DB}"/>
              </a:ext>
            </a:extLst>
          </p:cNvPr>
          <p:cNvSpPr>
            <a:spLocks noGrp="1"/>
          </p:cNvSpPr>
          <p:nvPr>
            <p:ph type="dt" sz="half" idx="10"/>
          </p:nvPr>
        </p:nvSpPr>
        <p:spPr/>
        <p:txBody>
          <a:bodyPr/>
          <a:lstStyle/>
          <a:p>
            <a:r>
              <a:rPr lang="en-US"/>
              <a:t>02/11/2018</a:t>
            </a:r>
            <a:endParaRPr lang="en-US" dirty="0"/>
          </a:p>
        </p:txBody>
      </p:sp>
      <p:sp>
        <p:nvSpPr>
          <p:cNvPr id="57" name="Footer Placeholder 56">
            <a:extLst>
              <a:ext uri="{FF2B5EF4-FFF2-40B4-BE49-F238E27FC236}">
                <a16:creationId xmlns:a16="http://schemas.microsoft.com/office/drawing/2014/main" id="{A7CCF440-C1E4-4A42-BFE2-B7CB2B8424FC}"/>
              </a:ext>
            </a:extLst>
          </p:cNvPr>
          <p:cNvSpPr>
            <a:spLocks noGrp="1"/>
          </p:cNvSpPr>
          <p:nvPr>
            <p:ph type="ftr" sz="quarter" idx="11"/>
          </p:nvPr>
        </p:nvSpPr>
        <p:spPr/>
        <p:txBody>
          <a:bodyPr/>
          <a:lstStyle/>
          <a:p>
            <a:r>
              <a:rPr lang="nb-NO" dirty="0"/>
              <a:t>Magnus R. Aunevik-Berntsen</a:t>
            </a:r>
            <a:endParaRPr lang="en-US" dirty="0"/>
          </a:p>
        </p:txBody>
      </p:sp>
    </p:spTree>
    <p:extLst>
      <p:ext uri="{BB962C8B-B14F-4D97-AF65-F5344CB8AC3E}">
        <p14:creationId xmlns:p14="http://schemas.microsoft.com/office/powerpoint/2010/main" val="6571011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3A97DF5A-C5A4-4DBC-A752-767BEF7F2A9B}"/>
              </a:ext>
            </a:extLst>
          </p:cNvPr>
          <p:cNvGraphicFramePr>
            <a:graphicFrameLocks/>
          </p:cNvGraphicFramePr>
          <p:nvPr>
            <p:extLst/>
          </p:nvPr>
        </p:nvGraphicFramePr>
        <p:xfrm>
          <a:off x="-801117" y="731923"/>
          <a:ext cx="8128179" cy="589806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a:extLst>
              <a:ext uri="{FF2B5EF4-FFF2-40B4-BE49-F238E27FC236}">
                <a16:creationId xmlns:a16="http://schemas.microsoft.com/office/drawing/2014/main" id="{4C93B0E5-79BE-401D-BB02-2A16D33E16EE}"/>
              </a:ext>
            </a:extLst>
          </p:cNvPr>
          <p:cNvGraphicFramePr>
            <a:graphicFrameLocks noGrp="1"/>
          </p:cNvGraphicFramePr>
          <p:nvPr>
            <p:extLst/>
          </p:nvPr>
        </p:nvGraphicFramePr>
        <p:xfrm>
          <a:off x="6924690" y="1301534"/>
          <a:ext cx="5011339" cy="252139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slegge</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rowSpan="5">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 4kg</a:t>
                      </a:r>
                      <a:endParaRPr lang="en-US" sz="1200" dirty="0"/>
                    </a:p>
                    <a:p>
                      <a:endParaRPr lang="en-US" sz="1200" dirty="0"/>
                    </a:p>
                  </a:txBody>
                  <a:tcPr/>
                </a:tc>
                <a:tc>
                  <a:txBody>
                    <a:bodyPr/>
                    <a:lstStyle/>
                    <a:p>
                      <a:r>
                        <a:rPr lang="nb-NO" sz="1200" dirty="0"/>
                        <a:t>25 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2,5 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5" name="Rectangle 4">
            <a:extLst>
              <a:ext uri="{FF2B5EF4-FFF2-40B4-BE49-F238E27FC236}">
                <a16:creationId xmlns:a16="http://schemas.microsoft.com/office/drawing/2014/main" id="{D3E99D7D-2B8A-409D-BDE0-CE28CE35C450}"/>
              </a:ext>
            </a:extLst>
          </p:cNvPr>
          <p:cNvSpPr/>
          <p:nvPr/>
        </p:nvSpPr>
        <p:spPr>
          <a:xfrm>
            <a:off x="9171858" y="2293316"/>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2DAB1AE-3166-4DCF-8D0E-B69D1CF54060}"/>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 name="TextBox 6">
            <a:extLst>
              <a:ext uri="{FF2B5EF4-FFF2-40B4-BE49-F238E27FC236}">
                <a16:creationId xmlns:a16="http://schemas.microsoft.com/office/drawing/2014/main" id="{872D9991-5E56-459C-9008-5B7870A02E11}"/>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8" name="Straight Connector 7">
            <a:extLst>
              <a:ext uri="{FF2B5EF4-FFF2-40B4-BE49-F238E27FC236}">
                <a16:creationId xmlns:a16="http://schemas.microsoft.com/office/drawing/2014/main" id="{B5D21086-675B-4452-BF1E-A53B47532FA1}"/>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7AC5A27-7515-4FA1-A649-3262CE3BBA77}"/>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39389D8-2E4B-45BE-9462-A3C69EB8013B}"/>
              </a:ext>
            </a:extLst>
          </p:cNvPr>
          <p:cNvSpPr txBox="1"/>
          <p:nvPr/>
        </p:nvSpPr>
        <p:spPr>
          <a:xfrm>
            <a:off x="3829935" y="76255"/>
            <a:ext cx="5605574" cy="584775"/>
          </a:xfrm>
          <a:prstGeom prst="rect">
            <a:avLst/>
          </a:prstGeom>
          <a:noFill/>
        </p:spPr>
        <p:txBody>
          <a:bodyPr wrap="none" rtlCol="0">
            <a:spAutoFit/>
          </a:bodyPr>
          <a:lstStyle/>
          <a:p>
            <a:r>
              <a:rPr lang="nb-NO" sz="3200" dirty="0"/>
              <a:t>Egenevaluering – Slegge - Gutter</a:t>
            </a:r>
            <a:endParaRPr lang="en-US" sz="3200" dirty="0"/>
          </a:p>
        </p:txBody>
      </p:sp>
      <p:cxnSp>
        <p:nvCxnSpPr>
          <p:cNvPr id="11" name="Straight Connector 10">
            <a:extLst>
              <a:ext uri="{FF2B5EF4-FFF2-40B4-BE49-F238E27FC236}">
                <a16:creationId xmlns:a16="http://schemas.microsoft.com/office/drawing/2014/main" id="{CC8D2FDF-36A3-48D1-8B15-70EB2EC547EA}"/>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4E9CCDAE-793D-4920-B6B1-055F1D3A3E8A}"/>
              </a:ext>
            </a:extLst>
          </p:cNvPr>
          <p:cNvSpPr txBox="1"/>
          <p:nvPr/>
        </p:nvSpPr>
        <p:spPr>
          <a:xfrm>
            <a:off x="3182548" y="3277585"/>
            <a:ext cx="316112" cy="246221"/>
          </a:xfrm>
          <a:prstGeom prst="rect">
            <a:avLst/>
          </a:prstGeom>
          <a:noFill/>
        </p:spPr>
        <p:txBody>
          <a:bodyPr wrap="none" rtlCol="0">
            <a:spAutoFit/>
          </a:bodyPr>
          <a:lstStyle/>
          <a:p>
            <a:r>
              <a:rPr lang="nb-NO" sz="1000" dirty="0"/>
              <a:t>50</a:t>
            </a:r>
            <a:endParaRPr lang="en-US" sz="1000" dirty="0"/>
          </a:p>
        </p:txBody>
      </p:sp>
      <p:sp>
        <p:nvSpPr>
          <p:cNvPr id="13" name="TextBox 12">
            <a:extLst>
              <a:ext uri="{FF2B5EF4-FFF2-40B4-BE49-F238E27FC236}">
                <a16:creationId xmlns:a16="http://schemas.microsoft.com/office/drawing/2014/main" id="{1DBE3E37-6D4C-47C7-B93B-4BAD6C50123D}"/>
              </a:ext>
            </a:extLst>
          </p:cNvPr>
          <p:cNvSpPr txBox="1"/>
          <p:nvPr/>
        </p:nvSpPr>
        <p:spPr>
          <a:xfrm>
            <a:off x="3199836" y="2935695"/>
            <a:ext cx="316112" cy="246221"/>
          </a:xfrm>
          <a:prstGeom prst="rect">
            <a:avLst/>
          </a:prstGeom>
          <a:noFill/>
        </p:spPr>
        <p:txBody>
          <a:bodyPr wrap="none" rtlCol="0">
            <a:spAutoFit/>
          </a:bodyPr>
          <a:lstStyle/>
          <a:p>
            <a:r>
              <a:rPr lang="nb-NO" sz="1000" dirty="0"/>
              <a:t>54</a:t>
            </a:r>
            <a:endParaRPr lang="en-US" sz="1000" dirty="0"/>
          </a:p>
        </p:txBody>
      </p:sp>
      <p:sp>
        <p:nvSpPr>
          <p:cNvPr id="14" name="TextBox 13">
            <a:extLst>
              <a:ext uri="{FF2B5EF4-FFF2-40B4-BE49-F238E27FC236}">
                <a16:creationId xmlns:a16="http://schemas.microsoft.com/office/drawing/2014/main" id="{895AB6D4-E8EB-4C82-864B-6358F02D0CF6}"/>
              </a:ext>
            </a:extLst>
          </p:cNvPr>
          <p:cNvSpPr txBox="1"/>
          <p:nvPr/>
        </p:nvSpPr>
        <p:spPr>
          <a:xfrm>
            <a:off x="3188729" y="2579645"/>
            <a:ext cx="316112" cy="246221"/>
          </a:xfrm>
          <a:prstGeom prst="rect">
            <a:avLst/>
          </a:prstGeom>
          <a:noFill/>
        </p:spPr>
        <p:txBody>
          <a:bodyPr wrap="none" rtlCol="0">
            <a:spAutoFit/>
          </a:bodyPr>
          <a:lstStyle/>
          <a:p>
            <a:r>
              <a:rPr lang="nb-NO" sz="1000" dirty="0"/>
              <a:t>58</a:t>
            </a:r>
            <a:endParaRPr lang="en-US" sz="1000" dirty="0"/>
          </a:p>
        </p:txBody>
      </p:sp>
      <p:sp>
        <p:nvSpPr>
          <p:cNvPr id="15" name="TextBox 14">
            <a:extLst>
              <a:ext uri="{FF2B5EF4-FFF2-40B4-BE49-F238E27FC236}">
                <a16:creationId xmlns:a16="http://schemas.microsoft.com/office/drawing/2014/main" id="{C266D443-52D8-4EED-8763-C482418193D4}"/>
              </a:ext>
            </a:extLst>
          </p:cNvPr>
          <p:cNvSpPr txBox="1"/>
          <p:nvPr/>
        </p:nvSpPr>
        <p:spPr>
          <a:xfrm>
            <a:off x="3193693" y="2232143"/>
            <a:ext cx="316112" cy="246221"/>
          </a:xfrm>
          <a:prstGeom prst="rect">
            <a:avLst/>
          </a:prstGeom>
          <a:noFill/>
        </p:spPr>
        <p:txBody>
          <a:bodyPr wrap="none" rtlCol="0">
            <a:spAutoFit/>
          </a:bodyPr>
          <a:lstStyle/>
          <a:p>
            <a:r>
              <a:rPr lang="nb-NO" sz="1000" dirty="0"/>
              <a:t>62</a:t>
            </a:r>
            <a:endParaRPr lang="en-US" sz="1000" dirty="0"/>
          </a:p>
        </p:txBody>
      </p:sp>
      <p:sp>
        <p:nvSpPr>
          <p:cNvPr id="16" name="TextBox 15">
            <a:extLst>
              <a:ext uri="{FF2B5EF4-FFF2-40B4-BE49-F238E27FC236}">
                <a16:creationId xmlns:a16="http://schemas.microsoft.com/office/drawing/2014/main" id="{2D01E38C-E891-4A17-8D33-D54A049A0A78}"/>
              </a:ext>
            </a:extLst>
          </p:cNvPr>
          <p:cNvSpPr txBox="1"/>
          <p:nvPr/>
        </p:nvSpPr>
        <p:spPr>
          <a:xfrm>
            <a:off x="3193693" y="1854989"/>
            <a:ext cx="316112" cy="246221"/>
          </a:xfrm>
          <a:prstGeom prst="rect">
            <a:avLst/>
          </a:prstGeom>
          <a:noFill/>
        </p:spPr>
        <p:txBody>
          <a:bodyPr wrap="none" rtlCol="0">
            <a:spAutoFit/>
          </a:bodyPr>
          <a:lstStyle/>
          <a:p>
            <a:r>
              <a:rPr lang="nb-NO" sz="1000" dirty="0"/>
              <a:t>66</a:t>
            </a:r>
            <a:endParaRPr lang="en-US" sz="1000" dirty="0"/>
          </a:p>
        </p:txBody>
      </p:sp>
      <p:sp>
        <p:nvSpPr>
          <p:cNvPr id="17" name="TextBox 16">
            <a:extLst>
              <a:ext uri="{FF2B5EF4-FFF2-40B4-BE49-F238E27FC236}">
                <a16:creationId xmlns:a16="http://schemas.microsoft.com/office/drawing/2014/main" id="{7DFF81D7-16B2-4AB2-B0D1-3800F7857B17}"/>
              </a:ext>
            </a:extLst>
          </p:cNvPr>
          <p:cNvSpPr txBox="1"/>
          <p:nvPr/>
        </p:nvSpPr>
        <p:spPr>
          <a:xfrm>
            <a:off x="3193693" y="1491232"/>
            <a:ext cx="316112" cy="246221"/>
          </a:xfrm>
          <a:prstGeom prst="rect">
            <a:avLst/>
          </a:prstGeom>
          <a:noFill/>
        </p:spPr>
        <p:txBody>
          <a:bodyPr wrap="none" rtlCol="0">
            <a:spAutoFit/>
          </a:bodyPr>
          <a:lstStyle/>
          <a:p>
            <a:r>
              <a:rPr lang="nb-NO" sz="1000" dirty="0"/>
              <a:t>70</a:t>
            </a:r>
            <a:endParaRPr lang="en-US" sz="1000" dirty="0"/>
          </a:p>
        </p:txBody>
      </p:sp>
      <p:sp>
        <p:nvSpPr>
          <p:cNvPr id="18" name="TextBox 17">
            <a:extLst>
              <a:ext uri="{FF2B5EF4-FFF2-40B4-BE49-F238E27FC236}">
                <a16:creationId xmlns:a16="http://schemas.microsoft.com/office/drawing/2014/main" id="{C14DDA0D-D223-4AF3-9FC6-54E90BB6B2F9}"/>
              </a:ext>
            </a:extLst>
          </p:cNvPr>
          <p:cNvSpPr txBox="1"/>
          <p:nvPr/>
        </p:nvSpPr>
        <p:spPr>
          <a:xfrm>
            <a:off x="3210390" y="1117364"/>
            <a:ext cx="316112" cy="246221"/>
          </a:xfrm>
          <a:prstGeom prst="rect">
            <a:avLst/>
          </a:prstGeom>
          <a:noFill/>
        </p:spPr>
        <p:txBody>
          <a:bodyPr wrap="none" rtlCol="0">
            <a:spAutoFit/>
          </a:bodyPr>
          <a:lstStyle/>
          <a:p>
            <a:r>
              <a:rPr lang="nb-NO" sz="1000" dirty="0"/>
              <a:t>74</a:t>
            </a:r>
            <a:endParaRPr lang="en-US" sz="1000" dirty="0"/>
          </a:p>
        </p:txBody>
      </p:sp>
      <p:sp>
        <p:nvSpPr>
          <p:cNvPr id="19" name="TextBox 18">
            <a:extLst>
              <a:ext uri="{FF2B5EF4-FFF2-40B4-BE49-F238E27FC236}">
                <a16:creationId xmlns:a16="http://schemas.microsoft.com/office/drawing/2014/main" id="{7023E4E2-CF35-4D0E-9891-7CEA657E72E1}"/>
              </a:ext>
            </a:extLst>
          </p:cNvPr>
          <p:cNvSpPr txBox="1"/>
          <p:nvPr/>
        </p:nvSpPr>
        <p:spPr>
          <a:xfrm>
            <a:off x="3531258" y="3568597"/>
            <a:ext cx="381836" cy="246221"/>
          </a:xfrm>
          <a:prstGeom prst="rect">
            <a:avLst/>
          </a:prstGeom>
          <a:noFill/>
        </p:spPr>
        <p:txBody>
          <a:bodyPr wrap="none" rtlCol="0">
            <a:spAutoFit/>
          </a:bodyPr>
          <a:lstStyle/>
          <a:p>
            <a:r>
              <a:rPr lang="nb-NO" sz="1000" dirty="0"/>
              <a:t>120</a:t>
            </a:r>
            <a:endParaRPr lang="en-US" sz="1000" dirty="0"/>
          </a:p>
        </p:txBody>
      </p:sp>
      <p:sp>
        <p:nvSpPr>
          <p:cNvPr id="20" name="TextBox 19">
            <a:extLst>
              <a:ext uri="{FF2B5EF4-FFF2-40B4-BE49-F238E27FC236}">
                <a16:creationId xmlns:a16="http://schemas.microsoft.com/office/drawing/2014/main" id="{F924DBDB-02E1-4FB1-B07F-1248D4FF18FB}"/>
              </a:ext>
            </a:extLst>
          </p:cNvPr>
          <p:cNvSpPr txBox="1"/>
          <p:nvPr/>
        </p:nvSpPr>
        <p:spPr>
          <a:xfrm>
            <a:off x="3741274" y="3220903"/>
            <a:ext cx="381836" cy="246221"/>
          </a:xfrm>
          <a:prstGeom prst="rect">
            <a:avLst/>
          </a:prstGeom>
          <a:noFill/>
        </p:spPr>
        <p:txBody>
          <a:bodyPr wrap="none" rtlCol="0">
            <a:spAutoFit/>
          </a:bodyPr>
          <a:lstStyle/>
          <a:p>
            <a:r>
              <a:rPr lang="nb-NO" sz="1000" dirty="0"/>
              <a:t>130</a:t>
            </a:r>
            <a:endParaRPr lang="en-US" sz="1000" dirty="0"/>
          </a:p>
        </p:txBody>
      </p:sp>
      <p:sp>
        <p:nvSpPr>
          <p:cNvPr id="21" name="TextBox 20">
            <a:extLst>
              <a:ext uri="{FF2B5EF4-FFF2-40B4-BE49-F238E27FC236}">
                <a16:creationId xmlns:a16="http://schemas.microsoft.com/office/drawing/2014/main" id="{390ACA1C-1090-479E-9EF3-B740005CC62D}"/>
              </a:ext>
            </a:extLst>
          </p:cNvPr>
          <p:cNvSpPr txBox="1"/>
          <p:nvPr/>
        </p:nvSpPr>
        <p:spPr>
          <a:xfrm>
            <a:off x="4051103" y="3045279"/>
            <a:ext cx="381836" cy="246221"/>
          </a:xfrm>
          <a:prstGeom prst="rect">
            <a:avLst/>
          </a:prstGeom>
          <a:noFill/>
        </p:spPr>
        <p:txBody>
          <a:bodyPr wrap="none" rtlCol="0">
            <a:spAutoFit/>
          </a:bodyPr>
          <a:lstStyle/>
          <a:p>
            <a:r>
              <a:rPr lang="nb-NO" sz="1000" dirty="0"/>
              <a:t>140</a:t>
            </a:r>
            <a:endParaRPr lang="en-US" sz="1000" dirty="0"/>
          </a:p>
        </p:txBody>
      </p:sp>
      <p:sp>
        <p:nvSpPr>
          <p:cNvPr id="22" name="TextBox 21">
            <a:extLst>
              <a:ext uri="{FF2B5EF4-FFF2-40B4-BE49-F238E27FC236}">
                <a16:creationId xmlns:a16="http://schemas.microsoft.com/office/drawing/2014/main" id="{AEB21EF4-7627-404A-8B29-735018298829}"/>
              </a:ext>
            </a:extLst>
          </p:cNvPr>
          <p:cNvSpPr txBox="1"/>
          <p:nvPr/>
        </p:nvSpPr>
        <p:spPr>
          <a:xfrm>
            <a:off x="4386293" y="2918039"/>
            <a:ext cx="381836" cy="246221"/>
          </a:xfrm>
          <a:prstGeom prst="rect">
            <a:avLst/>
          </a:prstGeom>
          <a:noFill/>
        </p:spPr>
        <p:txBody>
          <a:bodyPr wrap="none" rtlCol="0">
            <a:spAutoFit/>
          </a:bodyPr>
          <a:lstStyle/>
          <a:p>
            <a:r>
              <a:rPr lang="nb-NO" sz="1000" dirty="0"/>
              <a:t>155</a:t>
            </a:r>
            <a:endParaRPr lang="en-US" sz="1000" dirty="0"/>
          </a:p>
        </p:txBody>
      </p:sp>
      <p:sp>
        <p:nvSpPr>
          <p:cNvPr id="23" name="TextBox 22">
            <a:extLst>
              <a:ext uri="{FF2B5EF4-FFF2-40B4-BE49-F238E27FC236}">
                <a16:creationId xmlns:a16="http://schemas.microsoft.com/office/drawing/2014/main" id="{D0FC0E19-DA22-4B35-BAC8-F591BB70548F}"/>
              </a:ext>
            </a:extLst>
          </p:cNvPr>
          <p:cNvSpPr txBox="1"/>
          <p:nvPr/>
        </p:nvSpPr>
        <p:spPr>
          <a:xfrm>
            <a:off x="4652170" y="2709213"/>
            <a:ext cx="381836" cy="246221"/>
          </a:xfrm>
          <a:prstGeom prst="rect">
            <a:avLst/>
          </a:prstGeom>
          <a:noFill/>
        </p:spPr>
        <p:txBody>
          <a:bodyPr wrap="none" rtlCol="0">
            <a:spAutoFit/>
          </a:bodyPr>
          <a:lstStyle/>
          <a:p>
            <a:r>
              <a:rPr lang="nb-NO" sz="1000" dirty="0"/>
              <a:t>167</a:t>
            </a:r>
            <a:endParaRPr lang="en-US" sz="1000" dirty="0"/>
          </a:p>
        </p:txBody>
      </p:sp>
      <p:sp>
        <p:nvSpPr>
          <p:cNvPr id="24" name="TextBox 23">
            <a:extLst>
              <a:ext uri="{FF2B5EF4-FFF2-40B4-BE49-F238E27FC236}">
                <a16:creationId xmlns:a16="http://schemas.microsoft.com/office/drawing/2014/main" id="{0514D5D2-C206-4482-88D7-39064D40A43B}"/>
              </a:ext>
            </a:extLst>
          </p:cNvPr>
          <p:cNvSpPr txBox="1"/>
          <p:nvPr/>
        </p:nvSpPr>
        <p:spPr>
          <a:xfrm>
            <a:off x="5006752" y="2549804"/>
            <a:ext cx="381836" cy="246221"/>
          </a:xfrm>
          <a:prstGeom prst="rect">
            <a:avLst/>
          </a:prstGeom>
          <a:noFill/>
        </p:spPr>
        <p:txBody>
          <a:bodyPr wrap="none" rtlCol="0">
            <a:spAutoFit/>
          </a:bodyPr>
          <a:lstStyle/>
          <a:p>
            <a:r>
              <a:rPr lang="nb-NO" sz="1000" dirty="0"/>
              <a:t>180</a:t>
            </a:r>
            <a:endParaRPr lang="en-US" sz="1000" dirty="0"/>
          </a:p>
        </p:txBody>
      </p:sp>
      <p:sp>
        <p:nvSpPr>
          <p:cNvPr id="25" name="TextBox 24">
            <a:extLst>
              <a:ext uri="{FF2B5EF4-FFF2-40B4-BE49-F238E27FC236}">
                <a16:creationId xmlns:a16="http://schemas.microsoft.com/office/drawing/2014/main" id="{D0FB40BA-7570-4955-B7E0-39EDDB875F16}"/>
              </a:ext>
            </a:extLst>
          </p:cNvPr>
          <p:cNvSpPr txBox="1"/>
          <p:nvPr/>
        </p:nvSpPr>
        <p:spPr>
          <a:xfrm>
            <a:off x="5372240" y="2550999"/>
            <a:ext cx="381836" cy="246221"/>
          </a:xfrm>
          <a:prstGeom prst="rect">
            <a:avLst/>
          </a:prstGeom>
          <a:noFill/>
        </p:spPr>
        <p:txBody>
          <a:bodyPr wrap="none" rtlCol="0">
            <a:spAutoFit/>
          </a:bodyPr>
          <a:lstStyle/>
          <a:p>
            <a:r>
              <a:rPr lang="nb-NO" sz="1000" dirty="0"/>
              <a:t>195</a:t>
            </a:r>
            <a:endParaRPr lang="en-US" sz="1000" dirty="0"/>
          </a:p>
        </p:txBody>
      </p:sp>
      <p:sp>
        <p:nvSpPr>
          <p:cNvPr id="26" name="TextBox 25">
            <a:extLst>
              <a:ext uri="{FF2B5EF4-FFF2-40B4-BE49-F238E27FC236}">
                <a16:creationId xmlns:a16="http://schemas.microsoft.com/office/drawing/2014/main" id="{4DB635B2-E3EA-497C-ABF4-B19C4E60BBEB}"/>
              </a:ext>
            </a:extLst>
          </p:cNvPr>
          <p:cNvSpPr txBox="1"/>
          <p:nvPr/>
        </p:nvSpPr>
        <p:spPr>
          <a:xfrm>
            <a:off x="3520073" y="3849250"/>
            <a:ext cx="316112" cy="246221"/>
          </a:xfrm>
          <a:prstGeom prst="rect">
            <a:avLst/>
          </a:prstGeom>
          <a:noFill/>
        </p:spPr>
        <p:txBody>
          <a:bodyPr wrap="none" rtlCol="0">
            <a:spAutoFit/>
          </a:bodyPr>
          <a:lstStyle/>
          <a:p>
            <a:r>
              <a:rPr lang="nb-NO" sz="1000" dirty="0"/>
              <a:t>75</a:t>
            </a:r>
            <a:endParaRPr lang="en-US" sz="1000" dirty="0"/>
          </a:p>
        </p:txBody>
      </p:sp>
      <p:sp>
        <p:nvSpPr>
          <p:cNvPr id="27" name="TextBox 26">
            <a:extLst>
              <a:ext uri="{FF2B5EF4-FFF2-40B4-BE49-F238E27FC236}">
                <a16:creationId xmlns:a16="http://schemas.microsoft.com/office/drawing/2014/main" id="{0BF1A99F-58FA-48C3-AA70-ED5431B62171}"/>
              </a:ext>
            </a:extLst>
          </p:cNvPr>
          <p:cNvSpPr txBox="1"/>
          <p:nvPr/>
        </p:nvSpPr>
        <p:spPr>
          <a:xfrm>
            <a:off x="3839173" y="4025514"/>
            <a:ext cx="316112" cy="246221"/>
          </a:xfrm>
          <a:prstGeom prst="rect">
            <a:avLst/>
          </a:prstGeom>
          <a:noFill/>
        </p:spPr>
        <p:txBody>
          <a:bodyPr wrap="none" rtlCol="0">
            <a:spAutoFit/>
          </a:bodyPr>
          <a:lstStyle/>
          <a:p>
            <a:r>
              <a:rPr lang="nb-NO" sz="1000" dirty="0"/>
              <a:t>80</a:t>
            </a:r>
            <a:endParaRPr lang="en-US" sz="1000" dirty="0"/>
          </a:p>
        </p:txBody>
      </p:sp>
      <p:sp>
        <p:nvSpPr>
          <p:cNvPr id="28" name="TextBox 27">
            <a:extLst>
              <a:ext uri="{FF2B5EF4-FFF2-40B4-BE49-F238E27FC236}">
                <a16:creationId xmlns:a16="http://schemas.microsoft.com/office/drawing/2014/main" id="{6D2EE768-84CC-4575-86CA-32A31BC6AB78}"/>
              </a:ext>
            </a:extLst>
          </p:cNvPr>
          <p:cNvSpPr txBox="1"/>
          <p:nvPr/>
        </p:nvSpPr>
        <p:spPr>
          <a:xfrm>
            <a:off x="4128453" y="4205273"/>
            <a:ext cx="316112" cy="246221"/>
          </a:xfrm>
          <a:prstGeom prst="rect">
            <a:avLst/>
          </a:prstGeom>
          <a:noFill/>
        </p:spPr>
        <p:txBody>
          <a:bodyPr wrap="none" rtlCol="0">
            <a:spAutoFit/>
          </a:bodyPr>
          <a:lstStyle/>
          <a:p>
            <a:r>
              <a:rPr lang="nb-NO" sz="1000" dirty="0"/>
              <a:t>90</a:t>
            </a:r>
            <a:endParaRPr lang="en-US" sz="1000" dirty="0"/>
          </a:p>
        </p:txBody>
      </p:sp>
      <p:sp>
        <p:nvSpPr>
          <p:cNvPr id="29" name="TextBox 28">
            <a:extLst>
              <a:ext uri="{FF2B5EF4-FFF2-40B4-BE49-F238E27FC236}">
                <a16:creationId xmlns:a16="http://schemas.microsoft.com/office/drawing/2014/main" id="{0CCDC171-FDDC-48ED-A505-02E96BC57289}"/>
              </a:ext>
            </a:extLst>
          </p:cNvPr>
          <p:cNvSpPr txBox="1"/>
          <p:nvPr/>
        </p:nvSpPr>
        <p:spPr>
          <a:xfrm>
            <a:off x="4442602" y="4361422"/>
            <a:ext cx="381836" cy="246221"/>
          </a:xfrm>
          <a:prstGeom prst="rect">
            <a:avLst/>
          </a:prstGeom>
          <a:noFill/>
        </p:spPr>
        <p:txBody>
          <a:bodyPr wrap="none" rtlCol="0">
            <a:spAutoFit/>
          </a:bodyPr>
          <a:lstStyle/>
          <a:p>
            <a:r>
              <a:rPr lang="nb-NO" sz="1000" dirty="0"/>
              <a:t>102</a:t>
            </a:r>
            <a:endParaRPr lang="en-US" sz="1000" dirty="0"/>
          </a:p>
        </p:txBody>
      </p:sp>
      <p:sp>
        <p:nvSpPr>
          <p:cNvPr id="30" name="TextBox 29">
            <a:extLst>
              <a:ext uri="{FF2B5EF4-FFF2-40B4-BE49-F238E27FC236}">
                <a16:creationId xmlns:a16="http://schemas.microsoft.com/office/drawing/2014/main" id="{64BC6479-FE18-4A7A-B374-9E1829091AF7}"/>
              </a:ext>
            </a:extLst>
          </p:cNvPr>
          <p:cNvSpPr txBox="1"/>
          <p:nvPr/>
        </p:nvSpPr>
        <p:spPr>
          <a:xfrm>
            <a:off x="4745765" y="4546489"/>
            <a:ext cx="381836" cy="246221"/>
          </a:xfrm>
          <a:prstGeom prst="rect">
            <a:avLst/>
          </a:prstGeom>
          <a:noFill/>
        </p:spPr>
        <p:txBody>
          <a:bodyPr wrap="none" rtlCol="0">
            <a:spAutoFit/>
          </a:bodyPr>
          <a:lstStyle/>
          <a:p>
            <a:r>
              <a:rPr lang="nb-NO" sz="1000" dirty="0"/>
              <a:t>124</a:t>
            </a:r>
            <a:endParaRPr lang="en-US" sz="1000" dirty="0"/>
          </a:p>
        </p:txBody>
      </p:sp>
      <p:sp>
        <p:nvSpPr>
          <p:cNvPr id="31" name="TextBox 30">
            <a:extLst>
              <a:ext uri="{FF2B5EF4-FFF2-40B4-BE49-F238E27FC236}">
                <a16:creationId xmlns:a16="http://schemas.microsoft.com/office/drawing/2014/main" id="{8C125C0D-80A5-432F-8E03-63C4AC92D553}"/>
              </a:ext>
            </a:extLst>
          </p:cNvPr>
          <p:cNvSpPr txBox="1"/>
          <p:nvPr/>
        </p:nvSpPr>
        <p:spPr>
          <a:xfrm>
            <a:off x="5079867" y="4761234"/>
            <a:ext cx="381836" cy="246221"/>
          </a:xfrm>
          <a:prstGeom prst="rect">
            <a:avLst/>
          </a:prstGeom>
          <a:noFill/>
        </p:spPr>
        <p:txBody>
          <a:bodyPr wrap="none" rtlCol="0">
            <a:spAutoFit/>
          </a:bodyPr>
          <a:lstStyle/>
          <a:p>
            <a:r>
              <a:rPr lang="nb-NO" sz="1000" dirty="0"/>
              <a:t>135</a:t>
            </a:r>
            <a:endParaRPr lang="en-US" sz="1000" dirty="0"/>
          </a:p>
        </p:txBody>
      </p:sp>
      <p:sp>
        <p:nvSpPr>
          <p:cNvPr id="32" name="TextBox 31">
            <a:extLst>
              <a:ext uri="{FF2B5EF4-FFF2-40B4-BE49-F238E27FC236}">
                <a16:creationId xmlns:a16="http://schemas.microsoft.com/office/drawing/2014/main" id="{ADC518A3-077D-4D6B-9889-7531931372A9}"/>
              </a:ext>
            </a:extLst>
          </p:cNvPr>
          <p:cNvSpPr txBox="1"/>
          <p:nvPr/>
        </p:nvSpPr>
        <p:spPr>
          <a:xfrm>
            <a:off x="5380350" y="4879022"/>
            <a:ext cx="381836" cy="246221"/>
          </a:xfrm>
          <a:prstGeom prst="rect">
            <a:avLst/>
          </a:prstGeom>
          <a:noFill/>
        </p:spPr>
        <p:txBody>
          <a:bodyPr wrap="none" rtlCol="0">
            <a:spAutoFit/>
          </a:bodyPr>
          <a:lstStyle/>
          <a:p>
            <a:r>
              <a:rPr lang="nb-NO" sz="1000" dirty="0"/>
              <a:t>150</a:t>
            </a:r>
            <a:endParaRPr lang="en-US" sz="1000" dirty="0"/>
          </a:p>
        </p:txBody>
      </p:sp>
      <p:sp>
        <p:nvSpPr>
          <p:cNvPr id="33" name="TextBox 32">
            <a:extLst>
              <a:ext uri="{FF2B5EF4-FFF2-40B4-BE49-F238E27FC236}">
                <a16:creationId xmlns:a16="http://schemas.microsoft.com/office/drawing/2014/main" id="{218A97D8-2F8C-454D-B7BB-126AC7715A98}"/>
              </a:ext>
            </a:extLst>
          </p:cNvPr>
          <p:cNvSpPr txBox="1"/>
          <p:nvPr/>
        </p:nvSpPr>
        <p:spPr>
          <a:xfrm>
            <a:off x="3220693" y="4121400"/>
            <a:ext cx="316112" cy="246221"/>
          </a:xfrm>
          <a:prstGeom prst="rect">
            <a:avLst/>
          </a:prstGeom>
          <a:noFill/>
        </p:spPr>
        <p:txBody>
          <a:bodyPr wrap="none" rtlCol="0">
            <a:spAutoFit/>
          </a:bodyPr>
          <a:lstStyle/>
          <a:p>
            <a:r>
              <a:rPr lang="nb-NO" sz="1000" dirty="0"/>
              <a:t>55</a:t>
            </a:r>
            <a:endParaRPr lang="en-US" sz="1000" dirty="0"/>
          </a:p>
        </p:txBody>
      </p:sp>
      <p:sp>
        <p:nvSpPr>
          <p:cNvPr id="34" name="TextBox 33">
            <a:extLst>
              <a:ext uri="{FF2B5EF4-FFF2-40B4-BE49-F238E27FC236}">
                <a16:creationId xmlns:a16="http://schemas.microsoft.com/office/drawing/2014/main" id="{3DB41231-FE73-402C-B06C-6E952B346BD9}"/>
              </a:ext>
            </a:extLst>
          </p:cNvPr>
          <p:cNvSpPr txBox="1"/>
          <p:nvPr/>
        </p:nvSpPr>
        <p:spPr>
          <a:xfrm>
            <a:off x="3214687" y="4425940"/>
            <a:ext cx="316112" cy="246221"/>
          </a:xfrm>
          <a:prstGeom prst="rect">
            <a:avLst/>
          </a:prstGeom>
          <a:noFill/>
        </p:spPr>
        <p:txBody>
          <a:bodyPr wrap="square" rtlCol="0">
            <a:spAutoFit/>
          </a:bodyPr>
          <a:lstStyle/>
          <a:p>
            <a:r>
              <a:rPr lang="nb-NO" sz="1000" dirty="0"/>
              <a:t>60</a:t>
            </a:r>
            <a:endParaRPr lang="en-US" sz="1000" dirty="0"/>
          </a:p>
        </p:txBody>
      </p:sp>
      <p:sp>
        <p:nvSpPr>
          <p:cNvPr id="35" name="TextBox 34">
            <a:extLst>
              <a:ext uri="{FF2B5EF4-FFF2-40B4-BE49-F238E27FC236}">
                <a16:creationId xmlns:a16="http://schemas.microsoft.com/office/drawing/2014/main" id="{C3A33281-9924-4FAE-AEB4-9379AA831F76}"/>
              </a:ext>
            </a:extLst>
          </p:cNvPr>
          <p:cNvSpPr txBox="1"/>
          <p:nvPr/>
        </p:nvSpPr>
        <p:spPr>
          <a:xfrm>
            <a:off x="3203961" y="4823765"/>
            <a:ext cx="316112" cy="246221"/>
          </a:xfrm>
          <a:prstGeom prst="rect">
            <a:avLst/>
          </a:prstGeom>
          <a:noFill/>
        </p:spPr>
        <p:txBody>
          <a:bodyPr wrap="none" rtlCol="0">
            <a:spAutoFit/>
          </a:bodyPr>
          <a:lstStyle/>
          <a:p>
            <a:r>
              <a:rPr lang="nb-NO" sz="1000" dirty="0"/>
              <a:t>65</a:t>
            </a:r>
            <a:endParaRPr lang="en-US" sz="1000" dirty="0"/>
          </a:p>
        </p:txBody>
      </p:sp>
      <p:sp>
        <p:nvSpPr>
          <p:cNvPr id="36" name="TextBox 35">
            <a:extLst>
              <a:ext uri="{FF2B5EF4-FFF2-40B4-BE49-F238E27FC236}">
                <a16:creationId xmlns:a16="http://schemas.microsoft.com/office/drawing/2014/main" id="{A6278223-8FAC-411B-960C-2E9577CC6A4A}"/>
              </a:ext>
            </a:extLst>
          </p:cNvPr>
          <p:cNvSpPr txBox="1"/>
          <p:nvPr/>
        </p:nvSpPr>
        <p:spPr>
          <a:xfrm>
            <a:off x="3233746" y="5165125"/>
            <a:ext cx="316112" cy="246221"/>
          </a:xfrm>
          <a:prstGeom prst="rect">
            <a:avLst/>
          </a:prstGeom>
          <a:noFill/>
        </p:spPr>
        <p:txBody>
          <a:bodyPr wrap="none" rtlCol="0">
            <a:spAutoFit/>
          </a:bodyPr>
          <a:lstStyle/>
          <a:p>
            <a:r>
              <a:rPr lang="nb-NO" sz="1000" dirty="0"/>
              <a:t>75</a:t>
            </a:r>
            <a:endParaRPr lang="en-US" sz="1000" dirty="0"/>
          </a:p>
        </p:txBody>
      </p:sp>
      <p:sp>
        <p:nvSpPr>
          <p:cNvPr id="37" name="TextBox 36">
            <a:extLst>
              <a:ext uri="{FF2B5EF4-FFF2-40B4-BE49-F238E27FC236}">
                <a16:creationId xmlns:a16="http://schemas.microsoft.com/office/drawing/2014/main" id="{B5E3C153-CBB0-4682-B63D-4A5204BC1F4C}"/>
              </a:ext>
            </a:extLst>
          </p:cNvPr>
          <p:cNvSpPr txBox="1"/>
          <p:nvPr/>
        </p:nvSpPr>
        <p:spPr>
          <a:xfrm>
            <a:off x="2716659" y="3998290"/>
            <a:ext cx="316112" cy="246221"/>
          </a:xfrm>
          <a:prstGeom prst="rect">
            <a:avLst/>
          </a:prstGeom>
          <a:noFill/>
        </p:spPr>
        <p:txBody>
          <a:bodyPr wrap="none" rtlCol="0">
            <a:spAutoFit/>
          </a:bodyPr>
          <a:lstStyle/>
          <a:p>
            <a:r>
              <a:rPr lang="nb-NO" sz="1000" dirty="0"/>
              <a:t>17</a:t>
            </a:r>
            <a:endParaRPr lang="en-US" sz="1000" dirty="0"/>
          </a:p>
        </p:txBody>
      </p:sp>
      <p:sp>
        <p:nvSpPr>
          <p:cNvPr id="38" name="TextBox 37">
            <a:extLst>
              <a:ext uri="{FF2B5EF4-FFF2-40B4-BE49-F238E27FC236}">
                <a16:creationId xmlns:a16="http://schemas.microsoft.com/office/drawing/2014/main" id="{B697F040-4564-48B4-BF9A-CDDBA4B3233D}"/>
              </a:ext>
            </a:extLst>
          </p:cNvPr>
          <p:cNvSpPr txBox="1"/>
          <p:nvPr/>
        </p:nvSpPr>
        <p:spPr>
          <a:xfrm>
            <a:off x="3216729" y="5886360"/>
            <a:ext cx="381836" cy="246221"/>
          </a:xfrm>
          <a:prstGeom prst="rect">
            <a:avLst/>
          </a:prstGeom>
          <a:noFill/>
        </p:spPr>
        <p:txBody>
          <a:bodyPr wrap="none" rtlCol="0">
            <a:spAutoFit/>
          </a:bodyPr>
          <a:lstStyle/>
          <a:p>
            <a:r>
              <a:rPr lang="nb-NO" sz="1000" dirty="0"/>
              <a:t>100</a:t>
            </a:r>
            <a:endParaRPr lang="en-US" sz="1000" dirty="0"/>
          </a:p>
        </p:txBody>
      </p:sp>
      <p:sp>
        <p:nvSpPr>
          <p:cNvPr id="39" name="TextBox 38">
            <a:extLst>
              <a:ext uri="{FF2B5EF4-FFF2-40B4-BE49-F238E27FC236}">
                <a16:creationId xmlns:a16="http://schemas.microsoft.com/office/drawing/2014/main" id="{F7FA79BF-08E1-45DC-9A86-D875EFA7F1E3}"/>
              </a:ext>
            </a:extLst>
          </p:cNvPr>
          <p:cNvSpPr txBox="1"/>
          <p:nvPr/>
        </p:nvSpPr>
        <p:spPr>
          <a:xfrm>
            <a:off x="3290889" y="6243139"/>
            <a:ext cx="381836" cy="246221"/>
          </a:xfrm>
          <a:prstGeom prst="rect">
            <a:avLst/>
          </a:prstGeom>
          <a:noFill/>
        </p:spPr>
        <p:txBody>
          <a:bodyPr wrap="none" rtlCol="0">
            <a:spAutoFit/>
          </a:bodyPr>
          <a:lstStyle/>
          <a:p>
            <a:r>
              <a:rPr lang="nb-NO" sz="1000" dirty="0"/>
              <a:t>110</a:t>
            </a:r>
            <a:endParaRPr lang="en-US" sz="1000" dirty="0"/>
          </a:p>
        </p:txBody>
      </p:sp>
      <p:sp>
        <p:nvSpPr>
          <p:cNvPr id="40" name="TextBox 39">
            <a:extLst>
              <a:ext uri="{FF2B5EF4-FFF2-40B4-BE49-F238E27FC236}">
                <a16:creationId xmlns:a16="http://schemas.microsoft.com/office/drawing/2014/main" id="{1DE3C5BD-40A9-46D9-BC09-4348366ADC86}"/>
              </a:ext>
            </a:extLst>
          </p:cNvPr>
          <p:cNvSpPr txBox="1"/>
          <p:nvPr/>
        </p:nvSpPr>
        <p:spPr>
          <a:xfrm>
            <a:off x="2183347" y="4375566"/>
            <a:ext cx="413896" cy="246221"/>
          </a:xfrm>
          <a:prstGeom prst="rect">
            <a:avLst/>
          </a:prstGeom>
          <a:noFill/>
        </p:spPr>
        <p:txBody>
          <a:bodyPr wrap="none" rtlCol="0">
            <a:spAutoFit/>
          </a:bodyPr>
          <a:lstStyle/>
          <a:p>
            <a:r>
              <a:rPr lang="nb-NO" sz="1000" dirty="0"/>
              <a:t>18,5</a:t>
            </a:r>
            <a:endParaRPr lang="en-US" sz="1000" dirty="0"/>
          </a:p>
        </p:txBody>
      </p:sp>
      <p:sp>
        <p:nvSpPr>
          <p:cNvPr id="41" name="TextBox 40">
            <a:extLst>
              <a:ext uri="{FF2B5EF4-FFF2-40B4-BE49-F238E27FC236}">
                <a16:creationId xmlns:a16="http://schemas.microsoft.com/office/drawing/2014/main" id="{CFF702EB-AF15-4DE3-8ADB-2760197837F1}"/>
              </a:ext>
            </a:extLst>
          </p:cNvPr>
          <p:cNvSpPr txBox="1"/>
          <p:nvPr/>
        </p:nvSpPr>
        <p:spPr>
          <a:xfrm>
            <a:off x="1867235" y="4499652"/>
            <a:ext cx="413896" cy="246221"/>
          </a:xfrm>
          <a:prstGeom prst="rect">
            <a:avLst/>
          </a:prstGeom>
          <a:noFill/>
        </p:spPr>
        <p:txBody>
          <a:bodyPr wrap="none" rtlCol="0">
            <a:spAutoFit/>
          </a:bodyPr>
          <a:lstStyle/>
          <a:p>
            <a:r>
              <a:rPr lang="nb-NO" sz="1000" dirty="0"/>
              <a:t>19,4</a:t>
            </a:r>
            <a:endParaRPr lang="en-US" sz="1000" dirty="0"/>
          </a:p>
        </p:txBody>
      </p:sp>
      <p:sp>
        <p:nvSpPr>
          <p:cNvPr id="42" name="TextBox 41">
            <a:extLst>
              <a:ext uri="{FF2B5EF4-FFF2-40B4-BE49-F238E27FC236}">
                <a16:creationId xmlns:a16="http://schemas.microsoft.com/office/drawing/2014/main" id="{44163E7A-1548-4D9F-B928-9AF2312DE15A}"/>
              </a:ext>
            </a:extLst>
          </p:cNvPr>
          <p:cNvSpPr txBox="1"/>
          <p:nvPr/>
        </p:nvSpPr>
        <p:spPr>
          <a:xfrm>
            <a:off x="1555511" y="4670659"/>
            <a:ext cx="413896" cy="246221"/>
          </a:xfrm>
          <a:prstGeom prst="rect">
            <a:avLst/>
          </a:prstGeom>
          <a:noFill/>
        </p:spPr>
        <p:txBody>
          <a:bodyPr wrap="none" rtlCol="0">
            <a:spAutoFit/>
          </a:bodyPr>
          <a:lstStyle/>
          <a:p>
            <a:r>
              <a:rPr lang="nb-NO" sz="1000" dirty="0"/>
              <a:t>20,2</a:t>
            </a:r>
            <a:endParaRPr lang="en-US" sz="1000" dirty="0"/>
          </a:p>
        </p:txBody>
      </p:sp>
      <p:sp>
        <p:nvSpPr>
          <p:cNvPr id="43" name="TextBox 42">
            <a:extLst>
              <a:ext uri="{FF2B5EF4-FFF2-40B4-BE49-F238E27FC236}">
                <a16:creationId xmlns:a16="http://schemas.microsoft.com/office/drawing/2014/main" id="{AC2507D2-46EA-4124-BC84-01ACB37AA827}"/>
              </a:ext>
            </a:extLst>
          </p:cNvPr>
          <p:cNvSpPr txBox="1"/>
          <p:nvPr/>
        </p:nvSpPr>
        <p:spPr>
          <a:xfrm>
            <a:off x="1254780" y="4853372"/>
            <a:ext cx="316112" cy="246221"/>
          </a:xfrm>
          <a:prstGeom prst="rect">
            <a:avLst/>
          </a:prstGeom>
          <a:noFill/>
        </p:spPr>
        <p:txBody>
          <a:bodyPr wrap="none" rtlCol="0">
            <a:spAutoFit/>
          </a:bodyPr>
          <a:lstStyle/>
          <a:p>
            <a:r>
              <a:rPr lang="nb-NO" sz="1000" dirty="0"/>
              <a:t>21</a:t>
            </a:r>
            <a:endParaRPr lang="en-US" sz="1000" dirty="0"/>
          </a:p>
        </p:txBody>
      </p:sp>
      <p:sp>
        <p:nvSpPr>
          <p:cNvPr id="44" name="TextBox 43">
            <a:extLst>
              <a:ext uri="{FF2B5EF4-FFF2-40B4-BE49-F238E27FC236}">
                <a16:creationId xmlns:a16="http://schemas.microsoft.com/office/drawing/2014/main" id="{25A4F336-688A-4658-A1DD-317B60CA6551}"/>
              </a:ext>
            </a:extLst>
          </p:cNvPr>
          <p:cNvSpPr txBox="1"/>
          <p:nvPr/>
        </p:nvSpPr>
        <p:spPr>
          <a:xfrm>
            <a:off x="911336" y="5125243"/>
            <a:ext cx="452801" cy="246221"/>
          </a:xfrm>
          <a:prstGeom prst="rect">
            <a:avLst/>
          </a:prstGeom>
          <a:noFill/>
        </p:spPr>
        <p:txBody>
          <a:bodyPr wrap="square" rtlCol="0">
            <a:spAutoFit/>
          </a:bodyPr>
          <a:lstStyle/>
          <a:p>
            <a:r>
              <a:rPr lang="nb-NO" sz="1000" dirty="0"/>
              <a:t>22</a:t>
            </a:r>
            <a:endParaRPr lang="en-US" sz="1000" dirty="0"/>
          </a:p>
        </p:txBody>
      </p:sp>
      <p:sp>
        <p:nvSpPr>
          <p:cNvPr id="45" name="TextBox 44">
            <a:extLst>
              <a:ext uri="{FF2B5EF4-FFF2-40B4-BE49-F238E27FC236}">
                <a16:creationId xmlns:a16="http://schemas.microsoft.com/office/drawing/2014/main" id="{619660A5-DD89-4CCF-B2A5-302289811559}"/>
              </a:ext>
            </a:extLst>
          </p:cNvPr>
          <p:cNvSpPr txBox="1"/>
          <p:nvPr/>
        </p:nvSpPr>
        <p:spPr>
          <a:xfrm>
            <a:off x="2625750" y="3505897"/>
            <a:ext cx="348172" cy="246221"/>
          </a:xfrm>
          <a:prstGeom prst="rect">
            <a:avLst/>
          </a:prstGeom>
          <a:noFill/>
        </p:spPr>
        <p:txBody>
          <a:bodyPr wrap="none" rtlCol="0">
            <a:spAutoFit/>
          </a:bodyPr>
          <a:lstStyle/>
          <a:p>
            <a:r>
              <a:rPr lang="nb-NO" sz="1000" dirty="0"/>
              <a:t>2,5</a:t>
            </a:r>
            <a:endParaRPr lang="en-US" sz="1000" dirty="0"/>
          </a:p>
        </p:txBody>
      </p:sp>
      <p:sp>
        <p:nvSpPr>
          <p:cNvPr id="46" name="TextBox 45">
            <a:extLst>
              <a:ext uri="{FF2B5EF4-FFF2-40B4-BE49-F238E27FC236}">
                <a16:creationId xmlns:a16="http://schemas.microsoft.com/office/drawing/2014/main" id="{3643317F-FAB7-4789-A79B-AE7DD7A21DB2}"/>
              </a:ext>
            </a:extLst>
          </p:cNvPr>
          <p:cNvSpPr txBox="1"/>
          <p:nvPr/>
        </p:nvSpPr>
        <p:spPr>
          <a:xfrm>
            <a:off x="2307776" y="3395958"/>
            <a:ext cx="348172" cy="246221"/>
          </a:xfrm>
          <a:prstGeom prst="rect">
            <a:avLst/>
          </a:prstGeom>
          <a:noFill/>
        </p:spPr>
        <p:txBody>
          <a:bodyPr wrap="none" rtlCol="0">
            <a:spAutoFit/>
          </a:bodyPr>
          <a:lstStyle/>
          <a:p>
            <a:r>
              <a:rPr lang="nb-NO" sz="1000" dirty="0"/>
              <a:t>2,6</a:t>
            </a:r>
            <a:endParaRPr lang="en-US" sz="1000" dirty="0"/>
          </a:p>
        </p:txBody>
      </p:sp>
      <p:sp>
        <p:nvSpPr>
          <p:cNvPr id="47" name="TextBox 46">
            <a:extLst>
              <a:ext uri="{FF2B5EF4-FFF2-40B4-BE49-F238E27FC236}">
                <a16:creationId xmlns:a16="http://schemas.microsoft.com/office/drawing/2014/main" id="{2FC013C9-F74A-4A69-94A3-ACAFA6452F64}"/>
              </a:ext>
            </a:extLst>
          </p:cNvPr>
          <p:cNvSpPr txBox="1"/>
          <p:nvPr/>
        </p:nvSpPr>
        <p:spPr>
          <a:xfrm>
            <a:off x="2019115" y="3210804"/>
            <a:ext cx="348172" cy="246221"/>
          </a:xfrm>
          <a:prstGeom prst="rect">
            <a:avLst/>
          </a:prstGeom>
          <a:noFill/>
        </p:spPr>
        <p:txBody>
          <a:bodyPr wrap="none" rtlCol="0">
            <a:spAutoFit/>
          </a:bodyPr>
          <a:lstStyle/>
          <a:p>
            <a:r>
              <a:rPr lang="nb-NO" sz="1000" dirty="0"/>
              <a:t>2,7</a:t>
            </a:r>
            <a:endParaRPr lang="en-US" sz="1000" dirty="0"/>
          </a:p>
        </p:txBody>
      </p:sp>
      <p:sp>
        <p:nvSpPr>
          <p:cNvPr id="48" name="TextBox 47">
            <a:extLst>
              <a:ext uri="{FF2B5EF4-FFF2-40B4-BE49-F238E27FC236}">
                <a16:creationId xmlns:a16="http://schemas.microsoft.com/office/drawing/2014/main" id="{807F04E9-2BA6-45B1-A213-8ADA6C853DA1}"/>
              </a:ext>
            </a:extLst>
          </p:cNvPr>
          <p:cNvSpPr txBox="1"/>
          <p:nvPr/>
        </p:nvSpPr>
        <p:spPr>
          <a:xfrm>
            <a:off x="1703003" y="3072004"/>
            <a:ext cx="452802" cy="246221"/>
          </a:xfrm>
          <a:prstGeom prst="rect">
            <a:avLst/>
          </a:prstGeom>
          <a:noFill/>
        </p:spPr>
        <p:txBody>
          <a:bodyPr wrap="square" rtlCol="0">
            <a:spAutoFit/>
          </a:bodyPr>
          <a:lstStyle/>
          <a:p>
            <a:r>
              <a:rPr lang="nb-NO" sz="1000" dirty="0"/>
              <a:t>2,8</a:t>
            </a:r>
            <a:endParaRPr lang="en-US" sz="1000" dirty="0"/>
          </a:p>
        </p:txBody>
      </p:sp>
      <p:sp>
        <p:nvSpPr>
          <p:cNvPr id="49" name="TextBox 48">
            <a:extLst>
              <a:ext uri="{FF2B5EF4-FFF2-40B4-BE49-F238E27FC236}">
                <a16:creationId xmlns:a16="http://schemas.microsoft.com/office/drawing/2014/main" id="{0F328453-110A-4DE6-952D-F48BD1608F61}"/>
              </a:ext>
            </a:extLst>
          </p:cNvPr>
          <p:cNvSpPr txBox="1"/>
          <p:nvPr/>
        </p:nvSpPr>
        <p:spPr>
          <a:xfrm>
            <a:off x="1396887" y="2888340"/>
            <a:ext cx="452801" cy="246221"/>
          </a:xfrm>
          <a:prstGeom prst="rect">
            <a:avLst/>
          </a:prstGeom>
          <a:noFill/>
        </p:spPr>
        <p:txBody>
          <a:bodyPr wrap="square" rtlCol="0">
            <a:spAutoFit/>
          </a:bodyPr>
          <a:lstStyle/>
          <a:p>
            <a:r>
              <a:rPr lang="nb-NO" sz="1000" dirty="0"/>
              <a:t>2,9</a:t>
            </a:r>
            <a:endParaRPr lang="en-US" sz="1000" dirty="0"/>
          </a:p>
        </p:txBody>
      </p:sp>
      <p:sp>
        <p:nvSpPr>
          <p:cNvPr id="50" name="TextBox 49">
            <a:extLst>
              <a:ext uri="{FF2B5EF4-FFF2-40B4-BE49-F238E27FC236}">
                <a16:creationId xmlns:a16="http://schemas.microsoft.com/office/drawing/2014/main" id="{38E049F1-C192-4469-9214-0DE2F1098EB4}"/>
              </a:ext>
            </a:extLst>
          </p:cNvPr>
          <p:cNvSpPr txBox="1"/>
          <p:nvPr/>
        </p:nvSpPr>
        <p:spPr>
          <a:xfrm>
            <a:off x="1136368" y="2712405"/>
            <a:ext cx="452801" cy="246221"/>
          </a:xfrm>
          <a:prstGeom prst="rect">
            <a:avLst/>
          </a:prstGeom>
          <a:noFill/>
        </p:spPr>
        <p:txBody>
          <a:bodyPr wrap="square" rtlCol="0">
            <a:spAutoFit/>
          </a:bodyPr>
          <a:lstStyle/>
          <a:p>
            <a:r>
              <a:rPr lang="nb-NO" sz="1000" dirty="0"/>
              <a:t>3</a:t>
            </a:r>
            <a:endParaRPr lang="en-US" sz="1000" dirty="0"/>
          </a:p>
        </p:txBody>
      </p:sp>
      <p:sp>
        <p:nvSpPr>
          <p:cNvPr id="51" name="TextBox 50">
            <a:extLst>
              <a:ext uri="{FF2B5EF4-FFF2-40B4-BE49-F238E27FC236}">
                <a16:creationId xmlns:a16="http://schemas.microsoft.com/office/drawing/2014/main" id="{6097A21D-42A4-4923-907C-97E03ED6ACE8}"/>
              </a:ext>
            </a:extLst>
          </p:cNvPr>
          <p:cNvSpPr txBox="1"/>
          <p:nvPr/>
        </p:nvSpPr>
        <p:spPr>
          <a:xfrm>
            <a:off x="811388" y="2577595"/>
            <a:ext cx="413895" cy="246221"/>
          </a:xfrm>
          <a:prstGeom prst="rect">
            <a:avLst/>
          </a:prstGeom>
          <a:noFill/>
        </p:spPr>
        <p:txBody>
          <a:bodyPr wrap="square" rtlCol="0">
            <a:spAutoFit/>
          </a:bodyPr>
          <a:lstStyle/>
          <a:p>
            <a:r>
              <a:rPr lang="nb-NO" sz="1000" dirty="0"/>
              <a:t>3,1</a:t>
            </a:r>
            <a:endParaRPr lang="en-US" sz="1000" dirty="0"/>
          </a:p>
        </p:txBody>
      </p:sp>
      <p:sp>
        <p:nvSpPr>
          <p:cNvPr id="52" name="TextBox 51">
            <a:extLst>
              <a:ext uri="{FF2B5EF4-FFF2-40B4-BE49-F238E27FC236}">
                <a16:creationId xmlns:a16="http://schemas.microsoft.com/office/drawing/2014/main" id="{5DEB5C90-04FB-4E5A-8786-9369982FED68}"/>
              </a:ext>
            </a:extLst>
          </p:cNvPr>
          <p:cNvSpPr txBox="1"/>
          <p:nvPr/>
        </p:nvSpPr>
        <p:spPr>
          <a:xfrm>
            <a:off x="3210389" y="5544470"/>
            <a:ext cx="316112" cy="246221"/>
          </a:xfrm>
          <a:prstGeom prst="rect">
            <a:avLst/>
          </a:prstGeom>
          <a:noFill/>
        </p:spPr>
        <p:txBody>
          <a:bodyPr wrap="none" rtlCol="0">
            <a:spAutoFit/>
          </a:bodyPr>
          <a:lstStyle/>
          <a:p>
            <a:r>
              <a:rPr lang="nb-NO" sz="1000" dirty="0"/>
              <a:t>85</a:t>
            </a:r>
            <a:endParaRPr lang="en-US" sz="1000" dirty="0"/>
          </a:p>
        </p:txBody>
      </p:sp>
      <p:sp>
        <p:nvSpPr>
          <p:cNvPr id="53" name="TextBox 52">
            <a:extLst>
              <a:ext uri="{FF2B5EF4-FFF2-40B4-BE49-F238E27FC236}">
                <a16:creationId xmlns:a16="http://schemas.microsoft.com/office/drawing/2014/main" id="{2F2CBD92-AC7E-40BB-953D-7C25983DEBBD}"/>
              </a:ext>
            </a:extLst>
          </p:cNvPr>
          <p:cNvSpPr txBox="1"/>
          <p:nvPr/>
        </p:nvSpPr>
        <p:spPr>
          <a:xfrm>
            <a:off x="2391291" y="4176449"/>
            <a:ext cx="413896" cy="246221"/>
          </a:xfrm>
          <a:prstGeom prst="rect">
            <a:avLst/>
          </a:prstGeom>
          <a:noFill/>
        </p:spPr>
        <p:txBody>
          <a:bodyPr wrap="none" rtlCol="0">
            <a:spAutoFit/>
          </a:bodyPr>
          <a:lstStyle/>
          <a:p>
            <a:r>
              <a:rPr lang="nb-NO" sz="1000" dirty="0"/>
              <a:t>17,8</a:t>
            </a:r>
            <a:endParaRPr lang="en-US" sz="1000" dirty="0"/>
          </a:p>
        </p:txBody>
      </p:sp>
      <p:sp>
        <p:nvSpPr>
          <p:cNvPr id="54" name="TextBox 53">
            <a:extLst>
              <a:ext uri="{FF2B5EF4-FFF2-40B4-BE49-F238E27FC236}">
                <a16:creationId xmlns:a16="http://schemas.microsoft.com/office/drawing/2014/main" id="{E1CEA702-3C86-4D6B-93A4-91AA5FE256B6}"/>
              </a:ext>
            </a:extLst>
          </p:cNvPr>
          <p:cNvSpPr txBox="1"/>
          <p:nvPr/>
        </p:nvSpPr>
        <p:spPr>
          <a:xfrm>
            <a:off x="824343" y="6348357"/>
            <a:ext cx="2261581" cy="307777"/>
          </a:xfrm>
          <a:prstGeom prst="rect">
            <a:avLst/>
          </a:prstGeom>
          <a:noFill/>
        </p:spPr>
        <p:txBody>
          <a:bodyPr wrap="none" rtlCol="0">
            <a:spAutoFit/>
          </a:bodyPr>
          <a:lstStyle/>
          <a:p>
            <a:r>
              <a:rPr lang="nb-NO" sz="1400" dirty="0"/>
              <a:t>Sleggeomregning: 8m per kg</a:t>
            </a:r>
            <a:endParaRPr lang="en-US" sz="1400" dirty="0"/>
          </a:p>
        </p:txBody>
      </p:sp>
      <p:sp>
        <p:nvSpPr>
          <p:cNvPr id="55" name="TextBox 54">
            <a:extLst>
              <a:ext uri="{FF2B5EF4-FFF2-40B4-BE49-F238E27FC236}">
                <a16:creationId xmlns:a16="http://schemas.microsoft.com/office/drawing/2014/main" id="{568D09CA-B127-43C1-A5A3-3A989259148E}"/>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56" name="TextBox 55">
            <a:extLst>
              <a:ext uri="{FF2B5EF4-FFF2-40B4-BE49-F238E27FC236}">
                <a16:creationId xmlns:a16="http://schemas.microsoft.com/office/drawing/2014/main" id="{39610657-F4B0-44AC-86B8-B9363C20386F}"/>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57" name="TextBox 56">
            <a:extLst>
              <a:ext uri="{FF2B5EF4-FFF2-40B4-BE49-F238E27FC236}">
                <a16:creationId xmlns:a16="http://schemas.microsoft.com/office/drawing/2014/main" id="{751415BF-EA1F-4421-B417-11224279CF43}"/>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2" name="Date Placeholder 1">
            <a:extLst>
              <a:ext uri="{FF2B5EF4-FFF2-40B4-BE49-F238E27FC236}">
                <a16:creationId xmlns:a16="http://schemas.microsoft.com/office/drawing/2014/main" id="{0846E038-6350-49A7-A259-41CBD20A04AF}"/>
              </a:ext>
            </a:extLst>
          </p:cNvPr>
          <p:cNvSpPr>
            <a:spLocks noGrp="1"/>
          </p:cNvSpPr>
          <p:nvPr>
            <p:ph type="dt" sz="half" idx="10"/>
          </p:nvPr>
        </p:nvSpPr>
        <p:spPr/>
        <p:txBody>
          <a:bodyPr/>
          <a:lstStyle/>
          <a:p>
            <a:r>
              <a:rPr lang="en-US"/>
              <a:t>02/11/2018</a:t>
            </a:r>
            <a:endParaRPr lang="en-US" dirty="0"/>
          </a:p>
        </p:txBody>
      </p:sp>
      <p:sp>
        <p:nvSpPr>
          <p:cNvPr id="58" name="Footer Placeholder 57">
            <a:extLst>
              <a:ext uri="{FF2B5EF4-FFF2-40B4-BE49-F238E27FC236}">
                <a16:creationId xmlns:a16="http://schemas.microsoft.com/office/drawing/2014/main" id="{42FC3C26-7CA8-4EB6-AAE3-E3842DFF9C74}"/>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3193915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DAC81A45-BC48-42B1-94A8-3B618DF43B2E}"/>
              </a:ext>
            </a:extLst>
          </p:cNvPr>
          <p:cNvGraphicFramePr>
            <a:graphicFrameLocks noGrp="1"/>
          </p:cNvGraphicFramePr>
          <p:nvPr>
            <p:extLst/>
          </p:nvPr>
        </p:nvGraphicFramePr>
        <p:xfrm>
          <a:off x="6924690" y="1301534"/>
          <a:ext cx="5011339" cy="289905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spyd</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5kg</a:t>
                      </a:r>
                      <a:endParaRPr lang="en-US" sz="1200" dirty="0"/>
                    </a:p>
                  </a:txBody>
                  <a:tcPr/>
                </a:tc>
                <a:tc rowSpan="6">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30cm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5cm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5" name="Rectangle 4">
            <a:extLst>
              <a:ext uri="{FF2B5EF4-FFF2-40B4-BE49-F238E27FC236}">
                <a16:creationId xmlns:a16="http://schemas.microsoft.com/office/drawing/2014/main" id="{A98713A4-3A04-4AC7-82D5-D6ABDA1121D5}"/>
              </a:ext>
            </a:extLst>
          </p:cNvPr>
          <p:cNvSpPr/>
          <p:nvPr/>
        </p:nvSpPr>
        <p:spPr>
          <a:xfrm>
            <a:off x="9226733" y="250039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CAB9F5F-B5AB-4164-8E20-5A2F074401E8}"/>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 name="TextBox 6">
            <a:extLst>
              <a:ext uri="{FF2B5EF4-FFF2-40B4-BE49-F238E27FC236}">
                <a16:creationId xmlns:a16="http://schemas.microsoft.com/office/drawing/2014/main" id="{E42C1D21-7921-4A01-8D55-ED06D1A10D29}"/>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8" name="Straight Connector 7">
            <a:extLst>
              <a:ext uri="{FF2B5EF4-FFF2-40B4-BE49-F238E27FC236}">
                <a16:creationId xmlns:a16="http://schemas.microsoft.com/office/drawing/2014/main" id="{C1D68E07-089E-44AF-A9BE-F8261534E18A}"/>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06CDFA0-DF66-4D49-9504-CD343251F789}"/>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7882C08-362A-4422-B9DE-9269DEC1CF55}"/>
              </a:ext>
            </a:extLst>
          </p:cNvPr>
          <p:cNvSpPr txBox="1"/>
          <p:nvPr/>
        </p:nvSpPr>
        <p:spPr>
          <a:xfrm>
            <a:off x="3829935" y="76255"/>
            <a:ext cx="5267019" cy="584775"/>
          </a:xfrm>
          <a:prstGeom prst="rect">
            <a:avLst/>
          </a:prstGeom>
          <a:noFill/>
        </p:spPr>
        <p:txBody>
          <a:bodyPr wrap="none" rtlCol="0">
            <a:spAutoFit/>
          </a:bodyPr>
          <a:lstStyle/>
          <a:p>
            <a:r>
              <a:rPr lang="nb-NO" sz="3200" dirty="0"/>
              <a:t>Egenevaluering – Spyd - Jenter</a:t>
            </a:r>
            <a:endParaRPr lang="en-US" sz="3200" dirty="0"/>
          </a:p>
        </p:txBody>
      </p:sp>
      <p:graphicFrame>
        <p:nvGraphicFramePr>
          <p:cNvPr id="11" name="Chart 10">
            <a:extLst>
              <a:ext uri="{FF2B5EF4-FFF2-40B4-BE49-F238E27FC236}">
                <a16:creationId xmlns:a16="http://schemas.microsoft.com/office/drawing/2014/main" id="{79085082-B032-4BE6-BC6A-B522847927EB}"/>
              </a:ext>
            </a:extLst>
          </p:cNvPr>
          <p:cNvGraphicFramePr>
            <a:graphicFrameLocks/>
          </p:cNvGraphicFramePr>
          <p:nvPr>
            <p:extLst/>
          </p:nvPr>
        </p:nvGraphicFramePr>
        <p:xfrm>
          <a:off x="-585203" y="661030"/>
          <a:ext cx="7527868" cy="5851559"/>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37EBE12F-2969-4623-9885-14520D900BA1}"/>
              </a:ext>
            </a:extLst>
          </p:cNvPr>
          <p:cNvSpPr txBox="1"/>
          <p:nvPr/>
        </p:nvSpPr>
        <p:spPr>
          <a:xfrm>
            <a:off x="3083481" y="3239214"/>
            <a:ext cx="316112" cy="246221"/>
          </a:xfrm>
          <a:prstGeom prst="rect">
            <a:avLst/>
          </a:prstGeom>
          <a:noFill/>
        </p:spPr>
        <p:txBody>
          <a:bodyPr wrap="none" rtlCol="0">
            <a:spAutoFit/>
          </a:bodyPr>
          <a:lstStyle/>
          <a:p>
            <a:r>
              <a:rPr lang="nb-NO" sz="1000" dirty="0"/>
              <a:t>40</a:t>
            </a:r>
            <a:endParaRPr lang="en-US" sz="1000" dirty="0"/>
          </a:p>
        </p:txBody>
      </p:sp>
      <p:sp>
        <p:nvSpPr>
          <p:cNvPr id="12" name="TextBox 11">
            <a:extLst>
              <a:ext uri="{FF2B5EF4-FFF2-40B4-BE49-F238E27FC236}">
                <a16:creationId xmlns:a16="http://schemas.microsoft.com/office/drawing/2014/main" id="{ED7676B8-74CA-4C3D-B59A-B2FFEB4CFF67}"/>
              </a:ext>
            </a:extLst>
          </p:cNvPr>
          <p:cNvSpPr txBox="1"/>
          <p:nvPr/>
        </p:nvSpPr>
        <p:spPr>
          <a:xfrm>
            <a:off x="3083481" y="2875937"/>
            <a:ext cx="316112" cy="246221"/>
          </a:xfrm>
          <a:prstGeom prst="rect">
            <a:avLst/>
          </a:prstGeom>
          <a:noFill/>
        </p:spPr>
        <p:txBody>
          <a:bodyPr wrap="none" rtlCol="0">
            <a:spAutoFit/>
          </a:bodyPr>
          <a:lstStyle/>
          <a:p>
            <a:r>
              <a:rPr lang="nb-NO" sz="1000" dirty="0"/>
              <a:t>45</a:t>
            </a:r>
            <a:endParaRPr lang="en-US" sz="1000" dirty="0"/>
          </a:p>
        </p:txBody>
      </p:sp>
      <p:sp>
        <p:nvSpPr>
          <p:cNvPr id="13" name="TextBox 12">
            <a:extLst>
              <a:ext uri="{FF2B5EF4-FFF2-40B4-BE49-F238E27FC236}">
                <a16:creationId xmlns:a16="http://schemas.microsoft.com/office/drawing/2014/main" id="{CB02BA25-EAEA-477D-AA8C-2290CAACA22A}"/>
              </a:ext>
            </a:extLst>
          </p:cNvPr>
          <p:cNvSpPr txBox="1"/>
          <p:nvPr/>
        </p:nvSpPr>
        <p:spPr>
          <a:xfrm>
            <a:off x="3083481" y="2508060"/>
            <a:ext cx="316112" cy="246221"/>
          </a:xfrm>
          <a:prstGeom prst="rect">
            <a:avLst/>
          </a:prstGeom>
          <a:noFill/>
        </p:spPr>
        <p:txBody>
          <a:bodyPr wrap="none" rtlCol="0">
            <a:spAutoFit/>
          </a:bodyPr>
          <a:lstStyle/>
          <a:p>
            <a:r>
              <a:rPr lang="nb-NO" sz="1000" dirty="0"/>
              <a:t>50</a:t>
            </a:r>
            <a:endParaRPr lang="en-US" sz="1000" dirty="0"/>
          </a:p>
        </p:txBody>
      </p:sp>
      <p:sp>
        <p:nvSpPr>
          <p:cNvPr id="14" name="TextBox 13">
            <a:extLst>
              <a:ext uri="{FF2B5EF4-FFF2-40B4-BE49-F238E27FC236}">
                <a16:creationId xmlns:a16="http://schemas.microsoft.com/office/drawing/2014/main" id="{B0398E7F-67BD-40B2-99D2-68DC0E6CC023}"/>
              </a:ext>
            </a:extLst>
          </p:cNvPr>
          <p:cNvSpPr txBox="1"/>
          <p:nvPr/>
        </p:nvSpPr>
        <p:spPr>
          <a:xfrm>
            <a:off x="3083481" y="2140183"/>
            <a:ext cx="316112" cy="246221"/>
          </a:xfrm>
          <a:prstGeom prst="rect">
            <a:avLst/>
          </a:prstGeom>
          <a:noFill/>
        </p:spPr>
        <p:txBody>
          <a:bodyPr wrap="none" rtlCol="0">
            <a:spAutoFit/>
          </a:bodyPr>
          <a:lstStyle/>
          <a:p>
            <a:r>
              <a:rPr lang="nb-NO" sz="1000" dirty="0"/>
              <a:t>55</a:t>
            </a:r>
            <a:endParaRPr lang="en-US" sz="1000" dirty="0"/>
          </a:p>
        </p:txBody>
      </p:sp>
      <p:sp>
        <p:nvSpPr>
          <p:cNvPr id="16" name="TextBox 15">
            <a:extLst>
              <a:ext uri="{FF2B5EF4-FFF2-40B4-BE49-F238E27FC236}">
                <a16:creationId xmlns:a16="http://schemas.microsoft.com/office/drawing/2014/main" id="{E10F0633-85DC-4EA4-82FE-A62C9FD48D9A}"/>
              </a:ext>
            </a:extLst>
          </p:cNvPr>
          <p:cNvSpPr txBox="1"/>
          <p:nvPr/>
        </p:nvSpPr>
        <p:spPr>
          <a:xfrm>
            <a:off x="3083481" y="1774902"/>
            <a:ext cx="316112" cy="246221"/>
          </a:xfrm>
          <a:prstGeom prst="rect">
            <a:avLst/>
          </a:prstGeom>
          <a:noFill/>
        </p:spPr>
        <p:txBody>
          <a:bodyPr wrap="none" rtlCol="0">
            <a:spAutoFit/>
          </a:bodyPr>
          <a:lstStyle/>
          <a:p>
            <a:r>
              <a:rPr lang="nb-NO" sz="1000" dirty="0"/>
              <a:t>60</a:t>
            </a:r>
            <a:endParaRPr lang="en-US" sz="1000" dirty="0"/>
          </a:p>
        </p:txBody>
      </p:sp>
      <p:sp>
        <p:nvSpPr>
          <p:cNvPr id="18" name="TextBox 17">
            <a:extLst>
              <a:ext uri="{FF2B5EF4-FFF2-40B4-BE49-F238E27FC236}">
                <a16:creationId xmlns:a16="http://schemas.microsoft.com/office/drawing/2014/main" id="{5F12D3D3-7C02-4F0D-9091-870D77D6BDE1}"/>
              </a:ext>
            </a:extLst>
          </p:cNvPr>
          <p:cNvSpPr txBox="1"/>
          <p:nvPr/>
        </p:nvSpPr>
        <p:spPr>
          <a:xfrm>
            <a:off x="3077825" y="1436314"/>
            <a:ext cx="316112" cy="246221"/>
          </a:xfrm>
          <a:prstGeom prst="rect">
            <a:avLst/>
          </a:prstGeom>
          <a:noFill/>
        </p:spPr>
        <p:txBody>
          <a:bodyPr wrap="none" rtlCol="0">
            <a:spAutoFit/>
          </a:bodyPr>
          <a:lstStyle/>
          <a:p>
            <a:r>
              <a:rPr lang="nb-NO" sz="1000" dirty="0"/>
              <a:t>65</a:t>
            </a:r>
            <a:endParaRPr lang="en-US" sz="1000" dirty="0"/>
          </a:p>
        </p:txBody>
      </p:sp>
      <p:sp>
        <p:nvSpPr>
          <p:cNvPr id="19" name="TextBox 18">
            <a:extLst>
              <a:ext uri="{FF2B5EF4-FFF2-40B4-BE49-F238E27FC236}">
                <a16:creationId xmlns:a16="http://schemas.microsoft.com/office/drawing/2014/main" id="{68985250-3D08-439C-BD21-B4EA5FE97A26}"/>
              </a:ext>
            </a:extLst>
          </p:cNvPr>
          <p:cNvSpPr txBox="1"/>
          <p:nvPr/>
        </p:nvSpPr>
        <p:spPr>
          <a:xfrm>
            <a:off x="3122413" y="1093869"/>
            <a:ext cx="315980" cy="246221"/>
          </a:xfrm>
          <a:prstGeom prst="rect">
            <a:avLst/>
          </a:prstGeom>
          <a:noFill/>
        </p:spPr>
        <p:txBody>
          <a:bodyPr wrap="square" rtlCol="0">
            <a:spAutoFit/>
          </a:bodyPr>
          <a:lstStyle/>
          <a:p>
            <a:r>
              <a:rPr lang="nb-NO" sz="1000" dirty="0"/>
              <a:t>70</a:t>
            </a:r>
            <a:endParaRPr lang="en-US" sz="1000" dirty="0"/>
          </a:p>
        </p:txBody>
      </p:sp>
      <p:sp>
        <p:nvSpPr>
          <p:cNvPr id="20" name="TextBox 19">
            <a:extLst>
              <a:ext uri="{FF2B5EF4-FFF2-40B4-BE49-F238E27FC236}">
                <a16:creationId xmlns:a16="http://schemas.microsoft.com/office/drawing/2014/main" id="{568A30AB-A1F5-4D15-9D16-9C76518F5F4A}"/>
              </a:ext>
            </a:extLst>
          </p:cNvPr>
          <p:cNvSpPr txBox="1"/>
          <p:nvPr/>
        </p:nvSpPr>
        <p:spPr>
          <a:xfrm>
            <a:off x="3393937" y="3401753"/>
            <a:ext cx="479618" cy="246221"/>
          </a:xfrm>
          <a:prstGeom prst="rect">
            <a:avLst/>
          </a:prstGeom>
          <a:noFill/>
        </p:spPr>
        <p:txBody>
          <a:bodyPr wrap="none" rtlCol="0">
            <a:spAutoFit/>
          </a:bodyPr>
          <a:lstStyle/>
          <a:p>
            <a:r>
              <a:rPr lang="nb-NO" sz="1000" dirty="0"/>
              <a:t>13,50</a:t>
            </a:r>
            <a:endParaRPr lang="en-US" sz="1000" dirty="0"/>
          </a:p>
        </p:txBody>
      </p:sp>
      <p:sp>
        <p:nvSpPr>
          <p:cNvPr id="21" name="TextBox 20">
            <a:extLst>
              <a:ext uri="{FF2B5EF4-FFF2-40B4-BE49-F238E27FC236}">
                <a16:creationId xmlns:a16="http://schemas.microsoft.com/office/drawing/2014/main" id="{C693A64F-4548-479D-9F5B-83FAD944220F}"/>
              </a:ext>
            </a:extLst>
          </p:cNvPr>
          <p:cNvSpPr txBox="1"/>
          <p:nvPr/>
        </p:nvSpPr>
        <p:spPr>
          <a:xfrm>
            <a:off x="4324510" y="2863753"/>
            <a:ext cx="316112" cy="246221"/>
          </a:xfrm>
          <a:prstGeom prst="rect">
            <a:avLst/>
          </a:prstGeom>
          <a:noFill/>
        </p:spPr>
        <p:txBody>
          <a:bodyPr wrap="none" rtlCol="0">
            <a:spAutoFit/>
          </a:bodyPr>
          <a:lstStyle/>
          <a:p>
            <a:r>
              <a:rPr lang="nb-NO" sz="1000" dirty="0"/>
              <a:t>15</a:t>
            </a:r>
            <a:endParaRPr lang="en-US" sz="1000" dirty="0"/>
          </a:p>
        </p:txBody>
      </p:sp>
      <p:sp>
        <p:nvSpPr>
          <p:cNvPr id="22" name="TextBox 21">
            <a:extLst>
              <a:ext uri="{FF2B5EF4-FFF2-40B4-BE49-F238E27FC236}">
                <a16:creationId xmlns:a16="http://schemas.microsoft.com/office/drawing/2014/main" id="{C083FAE5-B2C1-440F-93DD-A53A9D4A6210}"/>
              </a:ext>
            </a:extLst>
          </p:cNvPr>
          <p:cNvSpPr txBox="1"/>
          <p:nvPr/>
        </p:nvSpPr>
        <p:spPr>
          <a:xfrm>
            <a:off x="3710049" y="3239214"/>
            <a:ext cx="316112" cy="246221"/>
          </a:xfrm>
          <a:prstGeom prst="rect">
            <a:avLst/>
          </a:prstGeom>
          <a:noFill/>
        </p:spPr>
        <p:txBody>
          <a:bodyPr wrap="none" rtlCol="0">
            <a:spAutoFit/>
          </a:bodyPr>
          <a:lstStyle/>
          <a:p>
            <a:r>
              <a:rPr lang="nb-NO" sz="1000" dirty="0"/>
              <a:t>14</a:t>
            </a:r>
            <a:endParaRPr lang="en-US" sz="1000" dirty="0"/>
          </a:p>
        </p:txBody>
      </p:sp>
      <p:sp>
        <p:nvSpPr>
          <p:cNvPr id="23" name="TextBox 22">
            <a:extLst>
              <a:ext uri="{FF2B5EF4-FFF2-40B4-BE49-F238E27FC236}">
                <a16:creationId xmlns:a16="http://schemas.microsoft.com/office/drawing/2014/main" id="{B3E70083-A4DC-4C9B-B9C6-66C5580108B0}"/>
              </a:ext>
            </a:extLst>
          </p:cNvPr>
          <p:cNvSpPr txBox="1"/>
          <p:nvPr/>
        </p:nvSpPr>
        <p:spPr>
          <a:xfrm>
            <a:off x="4012094" y="3059428"/>
            <a:ext cx="479618" cy="246221"/>
          </a:xfrm>
          <a:prstGeom prst="rect">
            <a:avLst/>
          </a:prstGeom>
          <a:noFill/>
        </p:spPr>
        <p:txBody>
          <a:bodyPr wrap="none" rtlCol="0">
            <a:spAutoFit/>
          </a:bodyPr>
          <a:lstStyle/>
          <a:p>
            <a:r>
              <a:rPr lang="nb-NO" sz="1000" dirty="0"/>
              <a:t>14,50</a:t>
            </a:r>
            <a:endParaRPr lang="en-US" sz="1000" dirty="0"/>
          </a:p>
        </p:txBody>
      </p:sp>
      <p:sp>
        <p:nvSpPr>
          <p:cNvPr id="24" name="TextBox 23">
            <a:extLst>
              <a:ext uri="{FF2B5EF4-FFF2-40B4-BE49-F238E27FC236}">
                <a16:creationId xmlns:a16="http://schemas.microsoft.com/office/drawing/2014/main" id="{956C5E19-0FB0-47E8-A554-276E5CB2FFF4}"/>
              </a:ext>
            </a:extLst>
          </p:cNvPr>
          <p:cNvSpPr txBox="1"/>
          <p:nvPr/>
        </p:nvSpPr>
        <p:spPr>
          <a:xfrm>
            <a:off x="4632003" y="2680451"/>
            <a:ext cx="316112" cy="246221"/>
          </a:xfrm>
          <a:prstGeom prst="rect">
            <a:avLst/>
          </a:prstGeom>
          <a:noFill/>
        </p:spPr>
        <p:txBody>
          <a:bodyPr wrap="none" rtlCol="0">
            <a:spAutoFit/>
          </a:bodyPr>
          <a:lstStyle/>
          <a:p>
            <a:r>
              <a:rPr lang="nb-NO" sz="1000" dirty="0"/>
              <a:t>40</a:t>
            </a:r>
            <a:endParaRPr lang="en-US" sz="1000" dirty="0"/>
          </a:p>
        </p:txBody>
      </p:sp>
      <p:sp>
        <p:nvSpPr>
          <p:cNvPr id="25" name="TextBox 24">
            <a:extLst>
              <a:ext uri="{FF2B5EF4-FFF2-40B4-BE49-F238E27FC236}">
                <a16:creationId xmlns:a16="http://schemas.microsoft.com/office/drawing/2014/main" id="{B3A1D169-E334-45A0-9AF8-50F0CC1A373F}"/>
              </a:ext>
            </a:extLst>
          </p:cNvPr>
          <p:cNvSpPr txBox="1"/>
          <p:nvPr/>
        </p:nvSpPr>
        <p:spPr>
          <a:xfrm>
            <a:off x="4945151" y="2511271"/>
            <a:ext cx="316112" cy="246221"/>
          </a:xfrm>
          <a:prstGeom prst="rect">
            <a:avLst/>
          </a:prstGeom>
          <a:noFill/>
        </p:spPr>
        <p:txBody>
          <a:bodyPr wrap="none" rtlCol="0">
            <a:spAutoFit/>
          </a:bodyPr>
          <a:lstStyle/>
          <a:p>
            <a:r>
              <a:rPr lang="nb-NO" sz="1000" dirty="0"/>
              <a:t>40</a:t>
            </a:r>
            <a:endParaRPr lang="en-US" sz="1000" dirty="0"/>
          </a:p>
        </p:txBody>
      </p:sp>
      <p:sp>
        <p:nvSpPr>
          <p:cNvPr id="26" name="TextBox 25">
            <a:extLst>
              <a:ext uri="{FF2B5EF4-FFF2-40B4-BE49-F238E27FC236}">
                <a16:creationId xmlns:a16="http://schemas.microsoft.com/office/drawing/2014/main" id="{5F5ED301-88B9-47E6-990D-45EBB854039C}"/>
              </a:ext>
            </a:extLst>
          </p:cNvPr>
          <p:cNvSpPr txBox="1"/>
          <p:nvPr/>
        </p:nvSpPr>
        <p:spPr>
          <a:xfrm>
            <a:off x="5303838" y="2434230"/>
            <a:ext cx="316112" cy="246221"/>
          </a:xfrm>
          <a:prstGeom prst="rect">
            <a:avLst/>
          </a:prstGeom>
          <a:noFill/>
        </p:spPr>
        <p:txBody>
          <a:bodyPr wrap="none" rtlCol="0">
            <a:spAutoFit/>
          </a:bodyPr>
          <a:lstStyle/>
          <a:p>
            <a:r>
              <a:rPr lang="nb-NO" sz="1000" dirty="0"/>
              <a:t>40</a:t>
            </a:r>
            <a:endParaRPr lang="en-US" sz="1000" dirty="0"/>
          </a:p>
        </p:txBody>
      </p:sp>
      <p:sp>
        <p:nvSpPr>
          <p:cNvPr id="27" name="TextBox 26">
            <a:extLst>
              <a:ext uri="{FF2B5EF4-FFF2-40B4-BE49-F238E27FC236}">
                <a16:creationId xmlns:a16="http://schemas.microsoft.com/office/drawing/2014/main" id="{31442A91-C048-4FF8-B335-31C2C33833F9}"/>
              </a:ext>
            </a:extLst>
          </p:cNvPr>
          <p:cNvSpPr txBox="1"/>
          <p:nvPr/>
        </p:nvSpPr>
        <p:spPr>
          <a:xfrm>
            <a:off x="3410082" y="3760659"/>
            <a:ext cx="316112" cy="246221"/>
          </a:xfrm>
          <a:prstGeom prst="rect">
            <a:avLst/>
          </a:prstGeom>
          <a:noFill/>
        </p:spPr>
        <p:txBody>
          <a:bodyPr wrap="none" rtlCol="0">
            <a:spAutoFit/>
          </a:bodyPr>
          <a:lstStyle/>
          <a:p>
            <a:r>
              <a:rPr lang="nb-NO" sz="1000" dirty="0"/>
              <a:t>45</a:t>
            </a:r>
            <a:endParaRPr lang="en-US" sz="1000" dirty="0"/>
          </a:p>
        </p:txBody>
      </p:sp>
      <p:sp>
        <p:nvSpPr>
          <p:cNvPr id="28" name="TextBox 27">
            <a:extLst>
              <a:ext uri="{FF2B5EF4-FFF2-40B4-BE49-F238E27FC236}">
                <a16:creationId xmlns:a16="http://schemas.microsoft.com/office/drawing/2014/main" id="{16C0CEC0-8178-46DE-AF67-F41B46B7BB2A}"/>
              </a:ext>
            </a:extLst>
          </p:cNvPr>
          <p:cNvSpPr txBox="1"/>
          <p:nvPr/>
        </p:nvSpPr>
        <p:spPr>
          <a:xfrm>
            <a:off x="3726194" y="3944188"/>
            <a:ext cx="316112" cy="246221"/>
          </a:xfrm>
          <a:prstGeom prst="rect">
            <a:avLst/>
          </a:prstGeom>
          <a:noFill/>
        </p:spPr>
        <p:txBody>
          <a:bodyPr wrap="none" rtlCol="0">
            <a:spAutoFit/>
          </a:bodyPr>
          <a:lstStyle/>
          <a:p>
            <a:r>
              <a:rPr lang="nb-NO" sz="1000" dirty="0"/>
              <a:t>50</a:t>
            </a:r>
            <a:endParaRPr lang="en-US" sz="1000" dirty="0"/>
          </a:p>
        </p:txBody>
      </p:sp>
      <p:sp>
        <p:nvSpPr>
          <p:cNvPr id="29" name="TextBox 28">
            <a:extLst>
              <a:ext uri="{FF2B5EF4-FFF2-40B4-BE49-F238E27FC236}">
                <a16:creationId xmlns:a16="http://schemas.microsoft.com/office/drawing/2014/main" id="{B7A44A4A-2671-40E1-9BE7-08E26685C545}"/>
              </a:ext>
            </a:extLst>
          </p:cNvPr>
          <p:cNvSpPr txBox="1"/>
          <p:nvPr/>
        </p:nvSpPr>
        <p:spPr>
          <a:xfrm>
            <a:off x="4031891" y="4140223"/>
            <a:ext cx="316112" cy="246221"/>
          </a:xfrm>
          <a:prstGeom prst="rect">
            <a:avLst/>
          </a:prstGeom>
          <a:noFill/>
        </p:spPr>
        <p:txBody>
          <a:bodyPr wrap="none" rtlCol="0">
            <a:spAutoFit/>
          </a:bodyPr>
          <a:lstStyle/>
          <a:p>
            <a:r>
              <a:rPr lang="nb-NO" sz="1000" dirty="0"/>
              <a:t>55</a:t>
            </a:r>
            <a:endParaRPr lang="en-US" sz="1000" dirty="0"/>
          </a:p>
        </p:txBody>
      </p:sp>
      <p:sp>
        <p:nvSpPr>
          <p:cNvPr id="30" name="TextBox 29">
            <a:extLst>
              <a:ext uri="{FF2B5EF4-FFF2-40B4-BE49-F238E27FC236}">
                <a16:creationId xmlns:a16="http://schemas.microsoft.com/office/drawing/2014/main" id="{4B5182BF-CCD7-4D24-AA10-C15A2B4549E0}"/>
              </a:ext>
            </a:extLst>
          </p:cNvPr>
          <p:cNvSpPr txBox="1"/>
          <p:nvPr/>
        </p:nvSpPr>
        <p:spPr>
          <a:xfrm>
            <a:off x="4348003" y="4305147"/>
            <a:ext cx="316112" cy="246221"/>
          </a:xfrm>
          <a:prstGeom prst="rect">
            <a:avLst/>
          </a:prstGeom>
          <a:noFill/>
        </p:spPr>
        <p:txBody>
          <a:bodyPr wrap="none" rtlCol="0">
            <a:spAutoFit/>
          </a:bodyPr>
          <a:lstStyle/>
          <a:p>
            <a:r>
              <a:rPr lang="nb-NO" sz="1000" dirty="0"/>
              <a:t>60</a:t>
            </a:r>
            <a:endParaRPr lang="en-US" sz="1000" dirty="0"/>
          </a:p>
        </p:txBody>
      </p:sp>
      <p:sp>
        <p:nvSpPr>
          <p:cNvPr id="31" name="TextBox 30">
            <a:extLst>
              <a:ext uri="{FF2B5EF4-FFF2-40B4-BE49-F238E27FC236}">
                <a16:creationId xmlns:a16="http://schemas.microsoft.com/office/drawing/2014/main" id="{D5304E82-FDE2-4500-B2EE-5EE71B7D1B5F}"/>
              </a:ext>
            </a:extLst>
          </p:cNvPr>
          <p:cNvSpPr txBox="1"/>
          <p:nvPr/>
        </p:nvSpPr>
        <p:spPr>
          <a:xfrm>
            <a:off x="4643176" y="4484622"/>
            <a:ext cx="316112" cy="246221"/>
          </a:xfrm>
          <a:prstGeom prst="rect">
            <a:avLst/>
          </a:prstGeom>
          <a:noFill/>
        </p:spPr>
        <p:txBody>
          <a:bodyPr wrap="none" rtlCol="0">
            <a:spAutoFit/>
          </a:bodyPr>
          <a:lstStyle/>
          <a:p>
            <a:r>
              <a:rPr lang="nb-NO" sz="1000" dirty="0"/>
              <a:t>70</a:t>
            </a:r>
            <a:endParaRPr lang="en-US" sz="1000" dirty="0"/>
          </a:p>
        </p:txBody>
      </p:sp>
      <p:sp>
        <p:nvSpPr>
          <p:cNvPr id="32" name="TextBox 31">
            <a:extLst>
              <a:ext uri="{FF2B5EF4-FFF2-40B4-BE49-F238E27FC236}">
                <a16:creationId xmlns:a16="http://schemas.microsoft.com/office/drawing/2014/main" id="{C352D2DF-F487-49C4-B2C6-6FCFFB572F84}"/>
              </a:ext>
            </a:extLst>
          </p:cNvPr>
          <p:cNvSpPr txBox="1"/>
          <p:nvPr/>
        </p:nvSpPr>
        <p:spPr>
          <a:xfrm>
            <a:off x="4959186" y="4664097"/>
            <a:ext cx="316112" cy="246221"/>
          </a:xfrm>
          <a:prstGeom prst="rect">
            <a:avLst/>
          </a:prstGeom>
          <a:noFill/>
        </p:spPr>
        <p:txBody>
          <a:bodyPr wrap="none" rtlCol="0">
            <a:spAutoFit/>
          </a:bodyPr>
          <a:lstStyle/>
          <a:p>
            <a:r>
              <a:rPr lang="nb-NO" sz="1000" dirty="0"/>
              <a:t>75</a:t>
            </a:r>
            <a:endParaRPr lang="en-US" sz="1000" dirty="0"/>
          </a:p>
        </p:txBody>
      </p:sp>
      <p:sp>
        <p:nvSpPr>
          <p:cNvPr id="33" name="TextBox 32">
            <a:extLst>
              <a:ext uri="{FF2B5EF4-FFF2-40B4-BE49-F238E27FC236}">
                <a16:creationId xmlns:a16="http://schemas.microsoft.com/office/drawing/2014/main" id="{9231A8A4-86DB-4E92-8AD1-A608F96C7995}"/>
              </a:ext>
            </a:extLst>
          </p:cNvPr>
          <p:cNvSpPr txBox="1"/>
          <p:nvPr/>
        </p:nvSpPr>
        <p:spPr>
          <a:xfrm>
            <a:off x="5291018" y="4802389"/>
            <a:ext cx="316112" cy="246221"/>
          </a:xfrm>
          <a:prstGeom prst="rect">
            <a:avLst/>
          </a:prstGeom>
          <a:noFill/>
        </p:spPr>
        <p:txBody>
          <a:bodyPr wrap="none" rtlCol="0">
            <a:spAutoFit/>
          </a:bodyPr>
          <a:lstStyle/>
          <a:p>
            <a:r>
              <a:rPr lang="nb-NO" sz="1000" dirty="0"/>
              <a:t>80</a:t>
            </a:r>
            <a:endParaRPr lang="en-US" sz="1000" dirty="0"/>
          </a:p>
        </p:txBody>
      </p:sp>
      <p:sp>
        <p:nvSpPr>
          <p:cNvPr id="34" name="TextBox 33">
            <a:extLst>
              <a:ext uri="{FF2B5EF4-FFF2-40B4-BE49-F238E27FC236}">
                <a16:creationId xmlns:a16="http://schemas.microsoft.com/office/drawing/2014/main" id="{88FE5B7E-9995-47BA-8C87-DBF576335F74}"/>
              </a:ext>
            </a:extLst>
          </p:cNvPr>
          <p:cNvSpPr txBox="1"/>
          <p:nvPr/>
        </p:nvSpPr>
        <p:spPr>
          <a:xfrm>
            <a:off x="3098929" y="4018186"/>
            <a:ext cx="479618" cy="246221"/>
          </a:xfrm>
          <a:prstGeom prst="rect">
            <a:avLst/>
          </a:prstGeom>
          <a:noFill/>
        </p:spPr>
        <p:txBody>
          <a:bodyPr wrap="none" rtlCol="0">
            <a:spAutoFit/>
          </a:bodyPr>
          <a:lstStyle/>
          <a:p>
            <a:r>
              <a:rPr lang="nb-NO" sz="1000" dirty="0"/>
              <a:t>16,50</a:t>
            </a:r>
            <a:endParaRPr lang="en-US" sz="1000" dirty="0"/>
          </a:p>
        </p:txBody>
      </p:sp>
      <p:sp>
        <p:nvSpPr>
          <p:cNvPr id="35" name="TextBox 34">
            <a:extLst>
              <a:ext uri="{FF2B5EF4-FFF2-40B4-BE49-F238E27FC236}">
                <a16:creationId xmlns:a16="http://schemas.microsoft.com/office/drawing/2014/main" id="{67630DE3-7C74-4402-8A54-B91E45722D26}"/>
              </a:ext>
            </a:extLst>
          </p:cNvPr>
          <p:cNvSpPr txBox="1"/>
          <p:nvPr/>
        </p:nvSpPr>
        <p:spPr>
          <a:xfrm>
            <a:off x="3098929" y="4388398"/>
            <a:ext cx="316112" cy="246221"/>
          </a:xfrm>
          <a:prstGeom prst="rect">
            <a:avLst/>
          </a:prstGeom>
          <a:noFill/>
        </p:spPr>
        <p:txBody>
          <a:bodyPr wrap="none" rtlCol="0">
            <a:spAutoFit/>
          </a:bodyPr>
          <a:lstStyle/>
          <a:p>
            <a:r>
              <a:rPr lang="nb-NO" sz="1000" dirty="0"/>
              <a:t>18</a:t>
            </a:r>
            <a:endParaRPr lang="en-US" sz="1000" dirty="0"/>
          </a:p>
        </p:txBody>
      </p:sp>
      <p:sp>
        <p:nvSpPr>
          <p:cNvPr id="36" name="TextBox 35">
            <a:extLst>
              <a:ext uri="{FF2B5EF4-FFF2-40B4-BE49-F238E27FC236}">
                <a16:creationId xmlns:a16="http://schemas.microsoft.com/office/drawing/2014/main" id="{9EB258A5-FD25-48BB-B48A-BA6BD94719F8}"/>
              </a:ext>
            </a:extLst>
          </p:cNvPr>
          <p:cNvSpPr txBox="1"/>
          <p:nvPr/>
        </p:nvSpPr>
        <p:spPr>
          <a:xfrm>
            <a:off x="3111767" y="4730843"/>
            <a:ext cx="479618" cy="246221"/>
          </a:xfrm>
          <a:prstGeom prst="rect">
            <a:avLst/>
          </a:prstGeom>
          <a:noFill/>
        </p:spPr>
        <p:txBody>
          <a:bodyPr wrap="none" rtlCol="0">
            <a:spAutoFit/>
          </a:bodyPr>
          <a:lstStyle/>
          <a:p>
            <a:r>
              <a:rPr lang="nb-NO" sz="1000" dirty="0"/>
              <a:t>19,50</a:t>
            </a:r>
            <a:endParaRPr lang="en-US" sz="1000" dirty="0"/>
          </a:p>
        </p:txBody>
      </p:sp>
      <p:sp>
        <p:nvSpPr>
          <p:cNvPr id="37" name="TextBox 36">
            <a:extLst>
              <a:ext uri="{FF2B5EF4-FFF2-40B4-BE49-F238E27FC236}">
                <a16:creationId xmlns:a16="http://schemas.microsoft.com/office/drawing/2014/main" id="{2BEE2F1C-9D66-414D-8E5E-3FDCB178BE62}"/>
              </a:ext>
            </a:extLst>
          </p:cNvPr>
          <p:cNvSpPr txBox="1"/>
          <p:nvPr/>
        </p:nvSpPr>
        <p:spPr>
          <a:xfrm>
            <a:off x="3111767" y="5101055"/>
            <a:ext cx="479618" cy="246221"/>
          </a:xfrm>
          <a:prstGeom prst="rect">
            <a:avLst/>
          </a:prstGeom>
          <a:noFill/>
        </p:spPr>
        <p:txBody>
          <a:bodyPr wrap="none" rtlCol="0">
            <a:spAutoFit/>
          </a:bodyPr>
          <a:lstStyle/>
          <a:p>
            <a:r>
              <a:rPr lang="nb-NO" sz="1000" dirty="0"/>
              <a:t>20,50</a:t>
            </a:r>
            <a:endParaRPr lang="en-US" sz="1000" dirty="0"/>
          </a:p>
        </p:txBody>
      </p:sp>
      <p:sp>
        <p:nvSpPr>
          <p:cNvPr id="38" name="TextBox 37">
            <a:extLst>
              <a:ext uri="{FF2B5EF4-FFF2-40B4-BE49-F238E27FC236}">
                <a16:creationId xmlns:a16="http://schemas.microsoft.com/office/drawing/2014/main" id="{E5301A40-4899-4384-99C6-DAB1992611CF}"/>
              </a:ext>
            </a:extLst>
          </p:cNvPr>
          <p:cNvSpPr txBox="1"/>
          <p:nvPr/>
        </p:nvSpPr>
        <p:spPr>
          <a:xfrm>
            <a:off x="3111767" y="5462644"/>
            <a:ext cx="479618" cy="246221"/>
          </a:xfrm>
          <a:prstGeom prst="rect">
            <a:avLst/>
          </a:prstGeom>
          <a:noFill/>
        </p:spPr>
        <p:txBody>
          <a:bodyPr wrap="none" rtlCol="0">
            <a:spAutoFit/>
          </a:bodyPr>
          <a:lstStyle/>
          <a:p>
            <a:r>
              <a:rPr lang="nb-NO" sz="1000" dirty="0"/>
              <a:t>21,50</a:t>
            </a:r>
            <a:endParaRPr lang="en-US" sz="1000" dirty="0"/>
          </a:p>
        </p:txBody>
      </p:sp>
      <p:sp>
        <p:nvSpPr>
          <p:cNvPr id="39" name="TextBox 38">
            <a:extLst>
              <a:ext uri="{FF2B5EF4-FFF2-40B4-BE49-F238E27FC236}">
                <a16:creationId xmlns:a16="http://schemas.microsoft.com/office/drawing/2014/main" id="{2843ADD8-5E36-4CAB-A1B5-98C005AAEB2A}"/>
              </a:ext>
            </a:extLst>
          </p:cNvPr>
          <p:cNvSpPr txBox="1"/>
          <p:nvPr/>
        </p:nvSpPr>
        <p:spPr>
          <a:xfrm>
            <a:off x="3100596" y="5808940"/>
            <a:ext cx="316112" cy="246221"/>
          </a:xfrm>
          <a:prstGeom prst="rect">
            <a:avLst/>
          </a:prstGeom>
          <a:noFill/>
        </p:spPr>
        <p:txBody>
          <a:bodyPr wrap="none" rtlCol="0">
            <a:spAutoFit/>
          </a:bodyPr>
          <a:lstStyle/>
          <a:p>
            <a:r>
              <a:rPr lang="nb-NO" sz="1000" dirty="0"/>
              <a:t>22</a:t>
            </a:r>
            <a:endParaRPr lang="en-US" sz="1000" dirty="0"/>
          </a:p>
        </p:txBody>
      </p:sp>
      <p:sp>
        <p:nvSpPr>
          <p:cNvPr id="40" name="TextBox 39">
            <a:extLst>
              <a:ext uri="{FF2B5EF4-FFF2-40B4-BE49-F238E27FC236}">
                <a16:creationId xmlns:a16="http://schemas.microsoft.com/office/drawing/2014/main" id="{986BDD4E-729E-4016-A772-4F2BC7DEFA9E}"/>
              </a:ext>
            </a:extLst>
          </p:cNvPr>
          <p:cNvSpPr txBox="1"/>
          <p:nvPr/>
        </p:nvSpPr>
        <p:spPr>
          <a:xfrm>
            <a:off x="3117744" y="6160764"/>
            <a:ext cx="479618" cy="246221"/>
          </a:xfrm>
          <a:prstGeom prst="rect">
            <a:avLst/>
          </a:prstGeom>
          <a:noFill/>
        </p:spPr>
        <p:txBody>
          <a:bodyPr wrap="none" rtlCol="0">
            <a:spAutoFit/>
          </a:bodyPr>
          <a:lstStyle/>
          <a:p>
            <a:r>
              <a:rPr lang="nb-NO" sz="1000" dirty="0"/>
              <a:t>22,50</a:t>
            </a:r>
            <a:endParaRPr lang="en-US" sz="1000" dirty="0"/>
          </a:p>
        </p:txBody>
      </p:sp>
      <p:sp>
        <p:nvSpPr>
          <p:cNvPr id="41" name="TextBox 40">
            <a:extLst>
              <a:ext uri="{FF2B5EF4-FFF2-40B4-BE49-F238E27FC236}">
                <a16:creationId xmlns:a16="http://schemas.microsoft.com/office/drawing/2014/main" id="{CE646620-5DCF-4C18-A841-E6DE3BDD17DC}"/>
              </a:ext>
            </a:extLst>
          </p:cNvPr>
          <p:cNvSpPr txBox="1"/>
          <p:nvPr/>
        </p:nvSpPr>
        <p:spPr>
          <a:xfrm>
            <a:off x="2635176" y="3817885"/>
            <a:ext cx="348172" cy="246221"/>
          </a:xfrm>
          <a:prstGeom prst="rect">
            <a:avLst/>
          </a:prstGeom>
          <a:noFill/>
        </p:spPr>
        <p:txBody>
          <a:bodyPr wrap="none" rtlCol="0">
            <a:spAutoFit/>
          </a:bodyPr>
          <a:lstStyle/>
          <a:p>
            <a:r>
              <a:rPr lang="nb-NO" sz="1000" dirty="0"/>
              <a:t>2,2</a:t>
            </a:r>
            <a:endParaRPr lang="en-US" sz="1000" dirty="0"/>
          </a:p>
        </p:txBody>
      </p:sp>
      <p:sp>
        <p:nvSpPr>
          <p:cNvPr id="42" name="TextBox 41">
            <a:extLst>
              <a:ext uri="{FF2B5EF4-FFF2-40B4-BE49-F238E27FC236}">
                <a16:creationId xmlns:a16="http://schemas.microsoft.com/office/drawing/2014/main" id="{A5C3CBB9-EF9C-477E-8A69-89C6E09527C7}"/>
              </a:ext>
            </a:extLst>
          </p:cNvPr>
          <p:cNvSpPr txBox="1"/>
          <p:nvPr/>
        </p:nvSpPr>
        <p:spPr>
          <a:xfrm>
            <a:off x="2319658" y="4018186"/>
            <a:ext cx="348172" cy="246221"/>
          </a:xfrm>
          <a:prstGeom prst="rect">
            <a:avLst/>
          </a:prstGeom>
          <a:noFill/>
        </p:spPr>
        <p:txBody>
          <a:bodyPr wrap="none" rtlCol="0">
            <a:spAutoFit/>
          </a:bodyPr>
          <a:lstStyle/>
          <a:p>
            <a:r>
              <a:rPr lang="nb-NO" sz="1000" dirty="0"/>
              <a:t>2,3</a:t>
            </a:r>
            <a:endParaRPr lang="en-US" sz="1000" dirty="0"/>
          </a:p>
        </p:txBody>
      </p:sp>
      <p:sp>
        <p:nvSpPr>
          <p:cNvPr id="43" name="TextBox 42">
            <a:extLst>
              <a:ext uri="{FF2B5EF4-FFF2-40B4-BE49-F238E27FC236}">
                <a16:creationId xmlns:a16="http://schemas.microsoft.com/office/drawing/2014/main" id="{CB87D4FC-AEC2-4B24-A3ED-56C1C9CC2857}"/>
              </a:ext>
            </a:extLst>
          </p:cNvPr>
          <p:cNvSpPr txBox="1"/>
          <p:nvPr/>
        </p:nvSpPr>
        <p:spPr>
          <a:xfrm>
            <a:off x="2024485" y="4182036"/>
            <a:ext cx="348172" cy="246221"/>
          </a:xfrm>
          <a:prstGeom prst="rect">
            <a:avLst/>
          </a:prstGeom>
          <a:noFill/>
        </p:spPr>
        <p:txBody>
          <a:bodyPr wrap="none" rtlCol="0">
            <a:spAutoFit/>
          </a:bodyPr>
          <a:lstStyle/>
          <a:p>
            <a:r>
              <a:rPr lang="nb-NO" sz="1000" dirty="0"/>
              <a:t>2,4</a:t>
            </a:r>
            <a:endParaRPr lang="en-US" sz="1000" dirty="0"/>
          </a:p>
        </p:txBody>
      </p:sp>
      <p:sp>
        <p:nvSpPr>
          <p:cNvPr id="44" name="TextBox 43">
            <a:extLst>
              <a:ext uri="{FF2B5EF4-FFF2-40B4-BE49-F238E27FC236}">
                <a16:creationId xmlns:a16="http://schemas.microsoft.com/office/drawing/2014/main" id="{9AD11BE1-4D9B-4C01-8E3E-88777B5D4EB6}"/>
              </a:ext>
            </a:extLst>
          </p:cNvPr>
          <p:cNvSpPr txBox="1"/>
          <p:nvPr/>
        </p:nvSpPr>
        <p:spPr>
          <a:xfrm>
            <a:off x="1719546" y="4357644"/>
            <a:ext cx="348172" cy="246221"/>
          </a:xfrm>
          <a:prstGeom prst="rect">
            <a:avLst/>
          </a:prstGeom>
          <a:noFill/>
        </p:spPr>
        <p:txBody>
          <a:bodyPr wrap="none" rtlCol="0">
            <a:spAutoFit/>
          </a:bodyPr>
          <a:lstStyle/>
          <a:p>
            <a:r>
              <a:rPr lang="nb-NO" sz="1000" dirty="0"/>
              <a:t>2,5</a:t>
            </a:r>
            <a:endParaRPr lang="en-US" sz="1000" dirty="0"/>
          </a:p>
        </p:txBody>
      </p:sp>
      <p:sp>
        <p:nvSpPr>
          <p:cNvPr id="45" name="TextBox 44">
            <a:extLst>
              <a:ext uri="{FF2B5EF4-FFF2-40B4-BE49-F238E27FC236}">
                <a16:creationId xmlns:a16="http://schemas.microsoft.com/office/drawing/2014/main" id="{71271C75-EE7F-4F46-842D-4413A495F1D2}"/>
              </a:ext>
            </a:extLst>
          </p:cNvPr>
          <p:cNvSpPr txBox="1"/>
          <p:nvPr/>
        </p:nvSpPr>
        <p:spPr>
          <a:xfrm>
            <a:off x="1386696" y="4530593"/>
            <a:ext cx="413896" cy="246221"/>
          </a:xfrm>
          <a:prstGeom prst="rect">
            <a:avLst/>
          </a:prstGeom>
          <a:noFill/>
        </p:spPr>
        <p:txBody>
          <a:bodyPr wrap="none" rtlCol="0">
            <a:spAutoFit/>
          </a:bodyPr>
          <a:lstStyle/>
          <a:p>
            <a:r>
              <a:rPr lang="nb-NO" sz="1000" dirty="0"/>
              <a:t>2,55</a:t>
            </a:r>
            <a:endParaRPr lang="en-US" sz="1000" dirty="0"/>
          </a:p>
        </p:txBody>
      </p:sp>
      <p:sp>
        <p:nvSpPr>
          <p:cNvPr id="46" name="TextBox 45">
            <a:extLst>
              <a:ext uri="{FF2B5EF4-FFF2-40B4-BE49-F238E27FC236}">
                <a16:creationId xmlns:a16="http://schemas.microsoft.com/office/drawing/2014/main" id="{461E3A49-5662-4FE1-84F7-DAA03A5BE85B}"/>
              </a:ext>
            </a:extLst>
          </p:cNvPr>
          <p:cNvSpPr txBox="1"/>
          <p:nvPr/>
        </p:nvSpPr>
        <p:spPr>
          <a:xfrm>
            <a:off x="1105226" y="4682296"/>
            <a:ext cx="348172" cy="246221"/>
          </a:xfrm>
          <a:prstGeom prst="rect">
            <a:avLst/>
          </a:prstGeom>
          <a:noFill/>
        </p:spPr>
        <p:txBody>
          <a:bodyPr wrap="none" rtlCol="0">
            <a:spAutoFit/>
          </a:bodyPr>
          <a:lstStyle/>
          <a:p>
            <a:r>
              <a:rPr lang="nb-NO" sz="1000" dirty="0"/>
              <a:t>2,6</a:t>
            </a:r>
            <a:endParaRPr lang="en-US" sz="1000" dirty="0"/>
          </a:p>
        </p:txBody>
      </p:sp>
      <p:sp>
        <p:nvSpPr>
          <p:cNvPr id="47" name="TextBox 46">
            <a:extLst>
              <a:ext uri="{FF2B5EF4-FFF2-40B4-BE49-F238E27FC236}">
                <a16:creationId xmlns:a16="http://schemas.microsoft.com/office/drawing/2014/main" id="{A2ED2A83-2004-4B3C-B2D4-CA2611D7A8F5}"/>
              </a:ext>
            </a:extLst>
          </p:cNvPr>
          <p:cNvSpPr txBox="1"/>
          <p:nvPr/>
        </p:nvSpPr>
        <p:spPr>
          <a:xfrm>
            <a:off x="671280" y="4802388"/>
            <a:ext cx="413896" cy="246221"/>
          </a:xfrm>
          <a:prstGeom prst="rect">
            <a:avLst/>
          </a:prstGeom>
          <a:noFill/>
        </p:spPr>
        <p:txBody>
          <a:bodyPr wrap="none" rtlCol="0">
            <a:spAutoFit/>
          </a:bodyPr>
          <a:lstStyle/>
          <a:p>
            <a:r>
              <a:rPr lang="nb-NO" sz="1000" dirty="0"/>
              <a:t>2,65</a:t>
            </a:r>
            <a:endParaRPr lang="en-US" sz="1000" dirty="0"/>
          </a:p>
        </p:txBody>
      </p:sp>
      <p:sp>
        <p:nvSpPr>
          <p:cNvPr id="48" name="TextBox 47">
            <a:extLst>
              <a:ext uri="{FF2B5EF4-FFF2-40B4-BE49-F238E27FC236}">
                <a16:creationId xmlns:a16="http://schemas.microsoft.com/office/drawing/2014/main" id="{3C52C351-9F50-44B0-ABDA-E348D53F4FCB}"/>
              </a:ext>
            </a:extLst>
          </p:cNvPr>
          <p:cNvSpPr txBox="1"/>
          <p:nvPr/>
        </p:nvSpPr>
        <p:spPr>
          <a:xfrm>
            <a:off x="2668536" y="3406153"/>
            <a:ext cx="413896" cy="246221"/>
          </a:xfrm>
          <a:prstGeom prst="rect">
            <a:avLst/>
          </a:prstGeom>
          <a:noFill/>
        </p:spPr>
        <p:txBody>
          <a:bodyPr wrap="none" rtlCol="0">
            <a:spAutoFit/>
          </a:bodyPr>
          <a:lstStyle/>
          <a:p>
            <a:r>
              <a:rPr lang="nb-NO" sz="1000" dirty="0"/>
              <a:t>10,8</a:t>
            </a:r>
            <a:endParaRPr lang="en-US" sz="1000" dirty="0"/>
          </a:p>
        </p:txBody>
      </p:sp>
      <p:sp>
        <p:nvSpPr>
          <p:cNvPr id="49" name="TextBox 48">
            <a:extLst>
              <a:ext uri="{FF2B5EF4-FFF2-40B4-BE49-F238E27FC236}">
                <a16:creationId xmlns:a16="http://schemas.microsoft.com/office/drawing/2014/main" id="{21B3B945-7DE7-4AC6-8F1F-1AC8BDA744D1}"/>
              </a:ext>
            </a:extLst>
          </p:cNvPr>
          <p:cNvSpPr txBox="1"/>
          <p:nvPr/>
        </p:nvSpPr>
        <p:spPr>
          <a:xfrm>
            <a:off x="2375471" y="3213387"/>
            <a:ext cx="413896" cy="246221"/>
          </a:xfrm>
          <a:prstGeom prst="rect">
            <a:avLst/>
          </a:prstGeom>
          <a:noFill/>
        </p:spPr>
        <p:txBody>
          <a:bodyPr wrap="none" rtlCol="0">
            <a:spAutoFit/>
          </a:bodyPr>
          <a:lstStyle/>
          <a:p>
            <a:r>
              <a:rPr lang="nb-NO" sz="1000" dirty="0"/>
              <a:t>11,7</a:t>
            </a:r>
            <a:endParaRPr lang="en-US" sz="1000" dirty="0"/>
          </a:p>
        </p:txBody>
      </p:sp>
      <p:sp>
        <p:nvSpPr>
          <p:cNvPr id="50" name="TextBox 49">
            <a:extLst>
              <a:ext uri="{FF2B5EF4-FFF2-40B4-BE49-F238E27FC236}">
                <a16:creationId xmlns:a16="http://schemas.microsoft.com/office/drawing/2014/main" id="{BE4B9E0D-031C-431C-B720-F205E6A6390C}"/>
              </a:ext>
            </a:extLst>
          </p:cNvPr>
          <p:cNvSpPr txBox="1"/>
          <p:nvPr/>
        </p:nvSpPr>
        <p:spPr>
          <a:xfrm>
            <a:off x="2061207" y="3037779"/>
            <a:ext cx="413896" cy="246221"/>
          </a:xfrm>
          <a:prstGeom prst="rect">
            <a:avLst/>
          </a:prstGeom>
          <a:noFill/>
        </p:spPr>
        <p:txBody>
          <a:bodyPr wrap="none" rtlCol="0">
            <a:spAutoFit/>
          </a:bodyPr>
          <a:lstStyle/>
          <a:p>
            <a:r>
              <a:rPr lang="nb-NO" sz="1000" dirty="0"/>
              <a:t>12,6</a:t>
            </a:r>
            <a:endParaRPr lang="en-US" sz="1000" dirty="0"/>
          </a:p>
        </p:txBody>
      </p:sp>
      <p:sp>
        <p:nvSpPr>
          <p:cNvPr id="51" name="TextBox 50">
            <a:extLst>
              <a:ext uri="{FF2B5EF4-FFF2-40B4-BE49-F238E27FC236}">
                <a16:creationId xmlns:a16="http://schemas.microsoft.com/office/drawing/2014/main" id="{386D69C0-57D7-4C75-B3C2-9FB07E131336}"/>
              </a:ext>
            </a:extLst>
          </p:cNvPr>
          <p:cNvSpPr txBox="1"/>
          <p:nvPr/>
        </p:nvSpPr>
        <p:spPr>
          <a:xfrm>
            <a:off x="1746943" y="2875936"/>
            <a:ext cx="413896" cy="246221"/>
          </a:xfrm>
          <a:prstGeom prst="rect">
            <a:avLst/>
          </a:prstGeom>
          <a:noFill/>
        </p:spPr>
        <p:txBody>
          <a:bodyPr wrap="none" rtlCol="0">
            <a:spAutoFit/>
          </a:bodyPr>
          <a:lstStyle/>
          <a:p>
            <a:r>
              <a:rPr lang="nb-NO" sz="1000" dirty="0"/>
              <a:t>13,5</a:t>
            </a:r>
            <a:endParaRPr lang="en-US" sz="1000" dirty="0"/>
          </a:p>
        </p:txBody>
      </p:sp>
      <p:sp>
        <p:nvSpPr>
          <p:cNvPr id="52" name="TextBox 51">
            <a:extLst>
              <a:ext uri="{FF2B5EF4-FFF2-40B4-BE49-F238E27FC236}">
                <a16:creationId xmlns:a16="http://schemas.microsoft.com/office/drawing/2014/main" id="{B10E29DD-649E-40CE-93E0-70BC66BC5B35}"/>
              </a:ext>
            </a:extLst>
          </p:cNvPr>
          <p:cNvSpPr txBox="1"/>
          <p:nvPr/>
        </p:nvSpPr>
        <p:spPr>
          <a:xfrm>
            <a:off x="1443175" y="2686300"/>
            <a:ext cx="316112" cy="246221"/>
          </a:xfrm>
          <a:prstGeom prst="rect">
            <a:avLst/>
          </a:prstGeom>
          <a:noFill/>
        </p:spPr>
        <p:txBody>
          <a:bodyPr wrap="none" rtlCol="0">
            <a:spAutoFit/>
          </a:bodyPr>
          <a:lstStyle/>
          <a:p>
            <a:r>
              <a:rPr lang="nb-NO" sz="1000" dirty="0"/>
              <a:t>14</a:t>
            </a:r>
            <a:endParaRPr lang="en-US" sz="1000" dirty="0"/>
          </a:p>
        </p:txBody>
      </p:sp>
      <p:sp>
        <p:nvSpPr>
          <p:cNvPr id="53" name="TextBox 52">
            <a:extLst>
              <a:ext uri="{FF2B5EF4-FFF2-40B4-BE49-F238E27FC236}">
                <a16:creationId xmlns:a16="http://schemas.microsoft.com/office/drawing/2014/main" id="{3A049D7A-D0F3-45DE-A427-10C79D640A7B}"/>
              </a:ext>
            </a:extLst>
          </p:cNvPr>
          <p:cNvSpPr txBox="1"/>
          <p:nvPr/>
        </p:nvSpPr>
        <p:spPr>
          <a:xfrm>
            <a:off x="1146750" y="2508059"/>
            <a:ext cx="413896" cy="246221"/>
          </a:xfrm>
          <a:prstGeom prst="rect">
            <a:avLst/>
          </a:prstGeom>
          <a:noFill/>
        </p:spPr>
        <p:txBody>
          <a:bodyPr wrap="none" rtlCol="0">
            <a:spAutoFit/>
          </a:bodyPr>
          <a:lstStyle/>
          <a:p>
            <a:r>
              <a:rPr lang="nb-NO" sz="1000" dirty="0"/>
              <a:t>14,5</a:t>
            </a:r>
            <a:endParaRPr lang="en-US" sz="1000" dirty="0"/>
          </a:p>
        </p:txBody>
      </p:sp>
      <p:sp>
        <p:nvSpPr>
          <p:cNvPr id="54" name="TextBox 53">
            <a:extLst>
              <a:ext uri="{FF2B5EF4-FFF2-40B4-BE49-F238E27FC236}">
                <a16:creationId xmlns:a16="http://schemas.microsoft.com/office/drawing/2014/main" id="{105485FE-9EC4-4000-9528-F854C975FEB2}"/>
              </a:ext>
            </a:extLst>
          </p:cNvPr>
          <p:cNvSpPr txBox="1"/>
          <p:nvPr/>
        </p:nvSpPr>
        <p:spPr>
          <a:xfrm>
            <a:off x="713746" y="2465071"/>
            <a:ext cx="316112" cy="246221"/>
          </a:xfrm>
          <a:prstGeom prst="rect">
            <a:avLst/>
          </a:prstGeom>
          <a:noFill/>
        </p:spPr>
        <p:txBody>
          <a:bodyPr wrap="none" rtlCol="0">
            <a:spAutoFit/>
          </a:bodyPr>
          <a:lstStyle/>
          <a:p>
            <a:r>
              <a:rPr lang="nb-NO" sz="1000" dirty="0"/>
              <a:t>15</a:t>
            </a:r>
            <a:endParaRPr lang="en-US" sz="1000" dirty="0"/>
          </a:p>
        </p:txBody>
      </p:sp>
      <p:sp>
        <p:nvSpPr>
          <p:cNvPr id="58" name="TextBox 57">
            <a:extLst>
              <a:ext uri="{FF2B5EF4-FFF2-40B4-BE49-F238E27FC236}">
                <a16:creationId xmlns:a16="http://schemas.microsoft.com/office/drawing/2014/main" id="{075029BA-D1A4-4182-8AD1-E99C8A4DAB31}"/>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59" name="TextBox 58">
            <a:extLst>
              <a:ext uri="{FF2B5EF4-FFF2-40B4-BE49-F238E27FC236}">
                <a16:creationId xmlns:a16="http://schemas.microsoft.com/office/drawing/2014/main" id="{CE10744B-A7D4-4B8B-8025-9ABF856B2CFF}"/>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55" name="TextBox 54">
            <a:extLst>
              <a:ext uri="{FF2B5EF4-FFF2-40B4-BE49-F238E27FC236}">
                <a16:creationId xmlns:a16="http://schemas.microsoft.com/office/drawing/2014/main" id="{EA9A3275-243B-47A3-A1D1-C6BC389154D8}"/>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4" name="Date Placeholder 3">
            <a:extLst>
              <a:ext uri="{FF2B5EF4-FFF2-40B4-BE49-F238E27FC236}">
                <a16:creationId xmlns:a16="http://schemas.microsoft.com/office/drawing/2014/main" id="{5C1D7220-8E17-45D0-AA3C-1F67DF9C3780}"/>
              </a:ext>
            </a:extLst>
          </p:cNvPr>
          <p:cNvSpPr>
            <a:spLocks noGrp="1"/>
          </p:cNvSpPr>
          <p:nvPr>
            <p:ph type="dt" sz="half" idx="10"/>
          </p:nvPr>
        </p:nvSpPr>
        <p:spPr/>
        <p:txBody>
          <a:bodyPr/>
          <a:lstStyle/>
          <a:p>
            <a:r>
              <a:rPr lang="en-US"/>
              <a:t>02/11/2018</a:t>
            </a:r>
            <a:endParaRPr lang="en-US" dirty="0"/>
          </a:p>
        </p:txBody>
      </p:sp>
      <p:sp>
        <p:nvSpPr>
          <p:cNvPr id="15" name="Footer Placeholder 14">
            <a:extLst>
              <a:ext uri="{FF2B5EF4-FFF2-40B4-BE49-F238E27FC236}">
                <a16:creationId xmlns:a16="http://schemas.microsoft.com/office/drawing/2014/main" id="{A834B027-C4B5-4149-AB5B-937DA8439066}"/>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38629594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a16="http://schemas.microsoft.com/office/drawing/2014/main" id="{021F6036-A7CA-4C16-8454-F688EED95841}"/>
              </a:ext>
            </a:extLst>
          </p:cNvPr>
          <p:cNvGraphicFramePr>
            <a:graphicFrameLocks/>
          </p:cNvGraphicFramePr>
          <p:nvPr>
            <p:extLst>
              <p:ext uri="{D42A27DB-BD31-4B8C-83A1-F6EECF244321}">
                <p14:modId xmlns:p14="http://schemas.microsoft.com/office/powerpoint/2010/main" val="3466698361"/>
              </p:ext>
            </p:extLst>
          </p:nvPr>
        </p:nvGraphicFramePr>
        <p:xfrm>
          <a:off x="-383426" y="1101102"/>
          <a:ext cx="7710488" cy="51958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a:extLst>
              <a:ext uri="{FF2B5EF4-FFF2-40B4-BE49-F238E27FC236}">
                <a16:creationId xmlns:a16="http://schemas.microsoft.com/office/drawing/2014/main" id="{07B2F9FF-20E2-4B66-8EA8-44742962A26C}"/>
              </a:ext>
            </a:extLst>
          </p:cNvPr>
          <p:cNvGraphicFramePr>
            <a:graphicFrameLocks noGrp="1"/>
          </p:cNvGraphicFramePr>
          <p:nvPr>
            <p:extLst/>
          </p:nvPr>
        </p:nvGraphicFramePr>
        <p:xfrm>
          <a:off x="6924690" y="1301534"/>
          <a:ext cx="5011339" cy="2899056"/>
        </p:xfrm>
        <a:graphic>
          <a:graphicData uri="http://schemas.openxmlformats.org/drawingml/2006/table">
            <a:tbl>
              <a:tblPr firstRow="1" bandRow="1">
                <a:tableStyleId>{5C22544A-7EE6-4342-B048-85BDC9FD1C3A}</a:tableStyleId>
              </a:tblPr>
              <a:tblGrid>
                <a:gridCol w="952485">
                  <a:extLst>
                    <a:ext uri="{9D8B030D-6E8A-4147-A177-3AD203B41FA5}">
                      <a16:colId xmlns:a16="http://schemas.microsoft.com/office/drawing/2014/main" val="2519103240"/>
                    </a:ext>
                  </a:extLst>
                </a:gridCol>
                <a:gridCol w="828675">
                  <a:extLst>
                    <a:ext uri="{9D8B030D-6E8A-4147-A177-3AD203B41FA5}">
                      <a16:colId xmlns:a16="http://schemas.microsoft.com/office/drawing/2014/main" val="730542394"/>
                    </a:ext>
                  </a:extLst>
                </a:gridCol>
                <a:gridCol w="1762125">
                  <a:extLst>
                    <a:ext uri="{9D8B030D-6E8A-4147-A177-3AD203B41FA5}">
                      <a16:colId xmlns:a16="http://schemas.microsoft.com/office/drawing/2014/main" val="2210732052"/>
                    </a:ext>
                  </a:extLst>
                </a:gridCol>
                <a:gridCol w="1468054">
                  <a:extLst>
                    <a:ext uri="{9D8B030D-6E8A-4147-A177-3AD203B41FA5}">
                      <a16:colId xmlns:a16="http://schemas.microsoft.com/office/drawing/2014/main" val="3976326057"/>
                    </a:ext>
                  </a:extLst>
                </a:gridCol>
              </a:tblGrid>
              <a:tr h="465608">
                <a:tc>
                  <a:txBody>
                    <a:bodyPr/>
                    <a:lstStyle/>
                    <a:p>
                      <a:r>
                        <a:rPr lang="nb-NO" sz="1200" dirty="0"/>
                        <a:t>Øvelse</a:t>
                      </a:r>
                      <a:endParaRPr lang="en-US" sz="1200" dirty="0"/>
                    </a:p>
                  </a:txBody>
                  <a:tcPr/>
                </a:tc>
                <a:tc>
                  <a:txBody>
                    <a:bodyPr/>
                    <a:lstStyle/>
                    <a:p>
                      <a:r>
                        <a:rPr lang="nb-NO" sz="1200" dirty="0"/>
                        <a:t>Fremgang per meter</a:t>
                      </a:r>
                      <a:endParaRPr lang="en-US" sz="1200" dirty="0"/>
                    </a:p>
                  </a:txBody>
                  <a:tcPr/>
                </a:tc>
                <a:tc>
                  <a:txBody>
                    <a:bodyPr/>
                    <a:lstStyle/>
                    <a:p>
                      <a:r>
                        <a:rPr lang="nb-NO" sz="1200" dirty="0"/>
                        <a:t>Fremgangsmål i spyd</a:t>
                      </a:r>
                      <a:endParaRPr lang="en-US" sz="1200" dirty="0"/>
                    </a:p>
                  </a:txBody>
                  <a:tcPr/>
                </a:tc>
                <a:tc>
                  <a:txBody>
                    <a:bodyPr/>
                    <a:lstStyle/>
                    <a:p>
                      <a:r>
                        <a:rPr lang="nb-NO" sz="1200" dirty="0"/>
                        <a:t>Fremgangsbehov</a:t>
                      </a:r>
                      <a:endParaRPr lang="en-US" sz="1200" dirty="0"/>
                    </a:p>
                  </a:txBody>
                  <a:tcPr/>
                </a:tc>
                <a:extLst>
                  <a:ext uri="{0D108BD9-81ED-4DB2-BD59-A6C34878D82A}">
                    <a16:rowId xmlns:a16="http://schemas.microsoft.com/office/drawing/2014/main" val="3926666635"/>
                  </a:ext>
                </a:extLst>
              </a:tr>
              <a:tr h="377660">
                <a:tc>
                  <a:txBody>
                    <a:bodyPr/>
                    <a:lstStyle/>
                    <a:p>
                      <a:r>
                        <a:rPr lang="nb-NO" sz="1200" dirty="0"/>
                        <a:t>Benkpress</a:t>
                      </a:r>
                      <a:endParaRPr lang="en-US" sz="1200" dirty="0"/>
                    </a:p>
                  </a:txBody>
                  <a:tcPr/>
                </a:tc>
                <a:tc>
                  <a:txBody>
                    <a:bodyPr/>
                    <a:lstStyle/>
                    <a:p>
                      <a:r>
                        <a:rPr lang="nb-NO" sz="1200" dirty="0"/>
                        <a:t>5kg</a:t>
                      </a:r>
                      <a:endParaRPr lang="en-US" sz="1200" dirty="0"/>
                    </a:p>
                  </a:txBody>
                  <a:tcPr/>
                </a:tc>
                <a:tc rowSpan="6">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103051651"/>
                  </a:ext>
                </a:extLst>
              </a:tr>
              <a:tr h="377660">
                <a:tc>
                  <a:txBody>
                    <a:bodyPr/>
                    <a:lstStyle/>
                    <a:p>
                      <a:r>
                        <a:rPr lang="nb-NO" sz="1200" dirty="0"/>
                        <a:t>Knebøy</a:t>
                      </a:r>
                      <a:endParaRPr lang="en-US" sz="1200" dirty="0"/>
                    </a:p>
                  </a:txBody>
                  <a:tcPr/>
                </a:tc>
                <a:tc>
                  <a:txBody>
                    <a:bodyPr/>
                    <a:lstStyle/>
                    <a:p>
                      <a:r>
                        <a:rPr lang="nb-NO" sz="1200" dirty="0"/>
                        <a:t>4kg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211063343"/>
                  </a:ext>
                </a:extLst>
              </a:tr>
              <a:tr h="377660">
                <a:tc>
                  <a:txBody>
                    <a:bodyPr/>
                    <a:lstStyle/>
                    <a:p>
                      <a:r>
                        <a:rPr lang="nb-NO" sz="1200" dirty="0"/>
                        <a:t>Vending</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308478159"/>
                  </a:ext>
                </a:extLst>
              </a:tr>
              <a:tr h="377660">
                <a:tc>
                  <a:txBody>
                    <a:bodyPr/>
                    <a:lstStyle/>
                    <a:p>
                      <a:r>
                        <a:rPr lang="nb-NO" sz="1200" dirty="0"/>
                        <a:t>Rykk</a:t>
                      </a:r>
                      <a:endParaRPr lang="en-US" sz="1200" dirty="0"/>
                    </a:p>
                  </a:txBody>
                  <a:tcPr/>
                </a:tc>
                <a:tc>
                  <a:txBody>
                    <a:bodyPr/>
                    <a:lstStyle/>
                    <a:p>
                      <a:r>
                        <a:rPr lang="nb-NO" sz="1200" dirty="0"/>
                        <a:t>3kg</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37878983"/>
                  </a:ext>
                </a:extLst>
              </a:tr>
              <a:tr h="4656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t>Liakov</a:t>
                      </a:r>
                      <a:endParaRPr lang="en-US" sz="1200" dirty="0"/>
                    </a:p>
                    <a:p>
                      <a:endParaRPr lang="en-US" sz="1200" dirty="0"/>
                    </a:p>
                  </a:txBody>
                  <a:tcPr/>
                </a:tc>
                <a:tc>
                  <a:txBody>
                    <a:bodyPr/>
                    <a:lstStyle/>
                    <a:p>
                      <a:r>
                        <a:rPr lang="nb-NO" sz="1200" dirty="0"/>
                        <a:t>30cm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026201077"/>
                  </a:ext>
                </a:extLst>
              </a:tr>
              <a:tr h="377660">
                <a:tc>
                  <a:txBody>
                    <a:bodyPr/>
                    <a:lstStyle/>
                    <a:p>
                      <a:r>
                        <a:rPr lang="nb-NO" sz="1200" dirty="0"/>
                        <a:t>Stille lengde</a:t>
                      </a:r>
                      <a:endParaRPr lang="en-US" sz="1200" dirty="0"/>
                    </a:p>
                  </a:txBody>
                  <a:tcPr/>
                </a:tc>
                <a:tc>
                  <a:txBody>
                    <a:bodyPr/>
                    <a:lstStyle/>
                    <a:p>
                      <a:r>
                        <a:rPr lang="nb-NO" sz="1200" dirty="0"/>
                        <a:t>5cm</a:t>
                      </a:r>
                      <a:endParaRPr lang="en-US" sz="1200" dirty="0"/>
                    </a:p>
                  </a:txBody>
                  <a:tcPr/>
                </a:tc>
                <a:tc vMerge="1">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864014089"/>
                  </a:ext>
                </a:extLst>
              </a:tr>
            </a:tbl>
          </a:graphicData>
        </a:graphic>
      </p:graphicFrame>
      <p:sp>
        <p:nvSpPr>
          <p:cNvPr id="5" name="Rectangle 4">
            <a:extLst>
              <a:ext uri="{FF2B5EF4-FFF2-40B4-BE49-F238E27FC236}">
                <a16:creationId xmlns:a16="http://schemas.microsoft.com/office/drawing/2014/main" id="{5485B399-2CD6-4E8A-8D71-82C3CF5F5A8D}"/>
              </a:ext>
            </a:extLst>
          </p:cNvPr>
          <p:cNvSpPr/>
          <p:nvPr/>
        </p:nvSpPr>
        <p:spPr>
          <a:xfrm>
            <a:off x="9226733" y="2500397"/>
            <a:ext cx="809625" cy="81477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8A86417-81B9-42FA-8B1A-8F2488DA28F9}"/>
              </a:ext>
            </a:extLst>
          </p:cNvPr>
          <p:cNvSpPr txBox="1"/>
          <p:nvPr/>
        </p:nvSpPr>
        <p:spPr>
          <a:xfrm>
            <a:off x="6942665" y="5016886"/>
            <a:ext cx="5111656" cy="369332"/>
          </a:xfrm>
          <a:prstGeom prst="rect">
            <a:avLst/>
          </a:prstGeom>
          <a:noFill/>
        </p:spPr>
        <p:txBody>
          <a:bodyPr wrap="none" rtlCol="0">
            <a:spAutoFit/>
          </a:bodyPr>
          <a:lstStyle/>
          <a:p>
            <a:r>
              <a:rPr lang="nb-NO" dirty="0"/>
              <a:t>Sterkeste område:  Styrke  |  Eksplosivitet  | Teknikk</a:t>
            </a:r>
            <a:endParaRPr lang="en-US" dirty="0"/>
          </a:p>
        </p:txBody>
      </p:sp>
      <p:sp>
        <p:nvSpPr>
          <p:cNvPr id="7" name="TextBox 6">
            <a:extLst>
              <a:ext uri="{FF2B5EF4-FFF2-40B4-BE49-F238E27FC236}">
                <a16:creationId xmlns:a16="http://schemas.microsoft.com/office/drawing/2014/main" id="{082721A1-CCEC-4B3E-8C0C-B3A9D9C1FD2A}"/>
              </a:ext>
            </a:extLst>
          </p:cNvPr>
          <p:cNvSpPr txBox="1"/>
          <p:nvPr/>
        </p:nvSpPr>
        <p:spPr>
          <a:xfrm>
            <a:off x="6475817" y="5384299"/>
            <a:ext cx="5460213" cy="369332"/>
          </a:xfrm>
          <a:prstGeom prst="rect">
            <a:avLst/>
          </a:prstGeom>
          <a:noFill/>
        </p:spPr>
        <p:txBody>
          <a:bodyPr wrap="none" rtlCol="0">
            <a:spAutoFit/>
          </a:bodyPr>
          <a:lstStyle/>
          <a:p>
            <a:r>
              <a:rPr lang="nb-NO" dirty="0"/>
              <a:t>Innhentingspotensiale:  Styrke  |  Eksplosivitet  | Teknikk</a:t>
            </a:r>
            <a:endParaRPr lang="en-US" dirty="0"/>
          </a:p>
        </p:txBody>
      </p:sp>
      <p:cxnSp>
        <p:nvCxnSpPr>
          <p:cNvPr id="8" name="Straight Connector 7">
            <a:extLst>
              <a:ext uri="{FF2B5EF4-FFF2-40B4-BE49-F238E27FC236}">
                <a16:creationId xmlns:a16="http://schemas.microsoft.com/office/drawing/2014/main" id="{E98F7845-7AA5-4DAB-83F7-C16CEB483561}"/>
              </a:ext>
            </a:extLst>
          </p:cNvPr>
          <p:cNvCxnSpPr>
            <a:cxnSpLocks/>
          </p:cNvCxnSpPr>
          <p:nvPr/>
        </p:nvCxnSpPr>
        <p:spPr>
          <a:xfrm>
            <a:off x="6344236" y="804310"/>
            <a:ext cx="66675" cy="5777934"/>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1925128-3AFC-49FE-ABA1-6BEAA37960B5}"/>
              </a:ext>
            </a:extLst>
          </p:cNvPr>
          <p:cNvCxnSpPr/>
          <p:nvPr/>
        </p:nvCxnSpPr>
        <p:spPr>
          <a:xfrm>
            <a:off x="6475817" y="4388641"/>
            <a:ext cx="5502067" cy="0"/>
          </a:xfrm>
          <a:prstGeom prst="line">
            <a:avLst/>
          </a:prstGeom>
          <a:ln>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2F9F0A0-8CDA-4D19-A9C5-B3F3A74DC69C}"/>
              </a:ext>
            </a:extLst>
          </p:cNvPr>
          <p:cNvSpPr txBox="1"/>
          <p:nvPr/>
        </p:nvSpPr>
        <p:spPr>
          <a:xfrm>
            <a:off x="3829935" y="76255"/>
            <a:ext cx="5327484" cy="584775"/>
          </a:xfrm>
          <a:prstGeom prst="rect">
            <a:avLst/>
          </a:prstGeom>
          <a:noFill/>
        </p:spPr>
        <p:txBody>
          <a:bodyPr wrap="none" rtlCol="0">
            <a:spAutoFit/>
          </a:bodyPr>
          <a:lstStyle/>
          <a:p>
            <a:r>
              <a:rPr lang="nb-NO" sz="3200" dirty="0"/>
              <a:t>Egenevaluering – Spyd - Gutter</a:t>
            </a:r>
            <a:endParaRPr lang="en-US" sz="3200" dirty="0"/>
          </a:p>
        </p:txBody>
      </p:sp>
      <p:sp>
        <p:nvSpPr>
          <p:cNvPr id="11" name="TextBox 10">
            <a:extLst>
              <a:ext uri="{FF2B5EF4-FFF2-40B4-BE49-F238E27FC236}">
                <a16:creationId xmlns:a16="http://schemas.microsoft.com/office/drawing/2014/main" id="{348033CD-C2E1-44E7-96F6-ABE5D6351464}"/>
              </a:ext>
            </a:extLst>
          </p:cNvPr>
          <p:cNvSpPr txBox="1"/>
          <p:nvPr/>
        </p:nvSpPr>
        <p:spPr>
          <a:xfrm>
            <a:off x="3386093" y="3391939"/>
            <a:ext cx="356100" cy="246221"/>
          </a:xfrm>
          <a:prstGeom prst="rect">
            <a:avLst/>
          </a:prstGeom>
          <a:noFill/>
        </p:spPr>
        <p:txBody>
          <a:bodyPr wrap="square" rtlCol="0">
            <a:spAutoFit/>
          </a:bodyPr>
          <a:lstStyle/>
          <a:p>
            <a:r>
              <a:rPr lang="nb-NO" sz="1000" dirty="0"/>
              <a:t>50</a:t>
            </a:r>
            <a:endParaRPr lang="en-US" sz="1000" dirty="0"/>
          </a:p>
        </p:txBody>
      </p:sp>
      <p:sp>
        <p:nvSpPr>
          <p:cNvPr id="12" name="TextBox 11">
            <a:extLst>
              <a:ext uri="{FF2B5EF4-FFF2-40B4-BE49-F238E27FC236}">
                <a16:creationId xmlns:a16="http://schemas.microsoft.com/office/drawing/2014/main" id="{E4F851B1-C457-45A4-B27D-21C4C6D98901}"/>
              </a:ext>
            </a:extLst>
          </p:cNvPr>
          <p:cNvSpPr txBox="1"/>
          <p:nvPr/>
        </p:nvSpPr>
        <p:spPr>
          <a:xfrm>
            <a:off x="3645354" y="3568249"/>
            <a:ext cx="376844" cy="246221"/>
          </a:xfrm>
          <a:prstGeom prst="rect">
            <a:avLst/>
          </a:prstGeom>
          <a:noFill/>
        </p:spPr>
        <p:txBody>
          <a:bodyPr wrap="square" rtlCol="0">
            <a:spAutoFit/>
          </a:bodyPr>
          <a:lstStyle/>
          <a:p>
            <a:r>
              <a:rPr lang="nb-NO" sz="1000" dirty="0"/>
              <a:t>15</a:t>
            </a:r>
            <a:endParaRPr lang="en-US" sz="1000" dirty="0"/>
          </a:p>
        </p:txBody>
      </p:sp>
      <p:sp>
        <p:nvSpPr>
          <p:cNvPr id="13" name="TextBox 12">
            <a:extLst>
              <a:ext uri="{FF2B5EF4-FFF2-40B4-BE49-F238E27FC236}">
                <a16:creationId xmlns:a16="http://schemas.microsoft.com/office/drawing/2014/main" id="{E0F4CDE9-BFCE-48AD-8A4D-1881DE1F1FAC}"/>
              </a:ext>
            </a:extLst>
          </p:cNvPr>
          <p:cNvSpPr txBox="1"/>
          <p:nvPr/>
        </p:nvSpPr>
        <p:spPr>
          <a:xfrm>
            <a:off x="3386093" y="3077742"/>
            <a:ext cx="399466" cy="246221"/>
          </a:xfrm>
          <a:prstGeom prst="rect">
            <a:avLst/>
          </a:prstGeom>
          <a:noFill/>
        </p:spPr>
        <p:txBody>
          <a:bodyPr wrap="square" rtlCol="0">
            <a:spAutoFit/>
          </a:bodyPr>
          <a:lstStyle/>
          <a:p>
            <a:r>
              <a:rPr lang="nb-NO" sz="1000" dirty="0"/>
              <a:t>55</a:t>
            </a:r>
            <a:endParaRPr lang="en-US" sz="1000" dirty="0"/>
          </a:p>
        </p:txBody>
      </p:sp>
      <p:sp>
        <p:nvSpPr>
          <p:cNvPr id="14" name="TextBox 13">
            <a:extLst>
              <a:ext uri="{FF2B5EF4-FFF2-40B4-BE49-F238E27FC236}">
                <a16:creationId xmlns:a16="http://schemas.microsoft.com/office/drawing/2014/main" id="{C132846F-19DA-45C5-A2F9-8219027583B5}"/>
              </a:ext>
            </a:extLst>
          </p:cNvPr>
          <p:cNvSpPr txBox="1"/>
          <p:nvPr/>
        </p:nvSpPr>
        <p:spPr>
          <a:xfrm>
            <a:off x="3386093" y="2770635"/>
            <a:ext cx="417000" cy="246221"/>
          </a:xfrm>
          <a:prstGeom prst="rect">
            <a:avLst/>
          </a:prstGeom>
          <a:noFill/>
        </p:spPr>
        <p:txBody>
          <a:bodyPr wrap="square" rtlCol="0">
            <a:spAutoFit/>
          </a:bodyPr>
          <a:lstStyle/>
          <a:p>
            <a:r>
              <a:rPr lang="nb-NO" sz="1000" dirty="0"/>
              <a:t>60</a:t>
            </a:r>
            <a:endParaRPr lang="en-US" sz="1000" dirty="0"/>
          </a:p>
        </p:txBody>
      </p:sp>
      <p:sp>
        <p:nvSpPr>
          <p:cNvPr id="15" name="TextBox 14">
            <a:extLst>
              <a:ext uri="{FF2B5EF4-FFF2-40B4-BE49-F238E27FC236}">
                <a16:creationId xmlns:a16="http://schemas.microsoft.com/office/drawing/2014/main" id="{6410D2E3-3ED7-46DF-92C7-D2211F150E15}"/>
              </a:ext>
            </a:extLst>
          </p:cNvPr>
          <p:cNvSpPr txBox="1"/>
          <p:nvPr/>
        </p:nvSpPr>
        <p:spPr>
          <a:xfrm>
            <a:off x="3380436" y="2447663"/>
            <a:ext cx="381639" cy="246221"/>
          </a:xfrm>
          <a:prstGeom prst="rect">
            <a:avLst/>
          </a:prstGeom>
          <a:noFill/>
        </p:spPr>
        <p:txBody>
          <a:bodyPr wrap="square" rtlCol="0">
            <a:spAutoFit/>
          </a:bodyPr>
          <a:lstStyle/>
          <a:p>
            <a:r>
              <a:rPr lang="nb-NO" sz="1000" dirty="0"/>
              <a:t>65</a:t>
            </a:r>
            <a:endParaRPr lang="en-US" sz="1000" dirty="0"/>
          </a:p>
        </p:txBody>
      </p:sp>
      <p:sp>
        <p:nvSpPr>
          <p:cNvPr id="16" name="TextBox 15">
            <a:extLst>
              <a:ext uri="{FF2B5EF4-FFF2-40B4-BE49-F238E27FC236}">
                <a16:creationId xmlns:a16="http://schemas.microsoft.com/office/drawing/2014/main" id="{9ABACC61-0D70-40F5-97E2-9E43513995B4}"/>
              </a:ext>
            </a:extLst>
          </p:cNvPr>
          <p:cNvSpPr txBox="1"/>
          <p:nvPr/>
        </p:nvSpPr>
        <p:spPr>
          <a:xfrm>
            <a:off x="3380436" y="2133466"/>
            <a:ext cx="452377" cy="246221"/>
          </a:xfrm>
          <a:prstGeom prst="rect">
            <a:avLst/>
          </a:prstGeom>
          <a:noFill/>
        </p:spPr>
        <p:txBody>
          <a:bodyPr wrap="square" rtlCol="0">
            <a:spAutoFit/>
          </a:bodyPr>
          <a:lstStyle/>
          <a:p>
            <a:r>
              <a:rPr lang="nb-NO" sz="1000" dirty="0"/>
              <a:t>70</a:t>
            </a:r>
            <a:endParaRPr lang="en-US" sz="1000" dirty="0"/>
          </a:p>
        </p:txBody>
      </p:sp>
      <p:sp>
        <p:nvSpPr>
          <p:cNvPr id="17" name="TextBox 16">
            <a:extLst>
              <a:ext uri="{FF2B5EF4-FFF2-40B4-BE49-F238E27FC236}">
                <a16:creationId xmlns:a16="http://schemas.microsoft.com/office/drawing/2014/main" id="{5393CFC2-694D-4BB8-9015-57399641413B}"/>
              </a:ext>
            </a:extLst>
          </p:cNvPr>
          <p:cNvSpPr txBox="1"/>
          <p:nvPr/>
        </p:nvSpPr>
        <p:spPr>
          <a:xfrm>
            <a:off x="3380436" y="1827272"/>
            <a:ext cx="405123" cy="246221"/>
          </a:xfrm>
          <a:prstGeom prst="rect">
            <a:avLst/>
          </a:prstGeom>
          <a:noFill/>
        </p:spPr>
        <p:txBody>
          <a:bodyPr wrap="square" rtlCol="0">
            <a:spAutoFit/>
          </a:bodyPr>
          <a:lstStyle/>
          <a:p>
            <a:r>
              <a:rPr lang="nb-NO" sz="1000" dirty="0"/>
              <a:t>75</a:t>
            </a:r>
            <a:endParaRPr lang="en-US" sz="1000" dirty="0"/>
          </a:p>
        </p:txBody>
      </p:sp>
      <p:sp>
        <p:nvSpPr>
          <p:cNvPr id="18" name="TextBox 17">
            <a:extLst>
              <a:ext uri="{FF2B5EF4-FFF2-40B4-BE49-F238E27FC236}">
                <a16:creationId xmlns:a16="http://schemas.microsoft.com/office/drawing/2014/main" id="{C5BB73F4-D157-4E04-BC08-CDE1F59E27E0}"/>
              </a:ext>
            </a:extLst>
          </p:cNvPr>
          <p:cNvSpPr txBox="1"/>
          <p:nvPr/>
        </p:nvSpPr>
        <p:spPr>
          <a:xfrm>
            <a:off x="3445963" y="1522912"/>
            <a:ext cx="463243" cy="246221"/>
          </a:xfrm>
          <a:prstGeom prst="rect">
            <a:avLst/>
          </a:prstGeom>
          <a:noFill/>
        </p:spPr>
        <p:txBody>
          <a:bodyPr wrap="square" rtlCol="0">
            <a:spAutoFit/>
          </a:bodyPr>
          <a:lstStyle/>
          <a:p>
            <a:r>
              <a:rPr lang="nb-NO" sz="1000" dirty="0"/>
              <a:t>80</a:t>
            </a:r>
            <a:endParaRPr lang="en-US" sz="1000" dirty="0"/>
          </a:p>
        </p:txBody>
      </p:sp>
      <p:sp>
        <p:nvSpPr>
          <p:cNvPr id="19" name="TextBox 18">
            <a:extLst>
              <a:ext uri="{FF2B5EF4-FFF2-40B4-BE49-F238E27FC236}">
                <a16:creationId xmlns:a16="http://schemas.microsoft.com/office/drawing/2014/main" id="{EBBB7DB5-CC9B-4153-AE77-BADE51E19BC0}"/>
              </a:ext>
            </a:extLst>
          </p:cNvPr>
          <p:cNvSpPr txBox="1"/>
          <p:nvPr/>
        </p:nvSpPr>
        <p:spPr>
          <a:xfrm>
            <a:off x="3909207" y="3421228"/>
            <a:ext cx="457372" cy="246221"/>
          </a:xfrm>
          <a:prstGeom prst="rect">
            <a:avLst/>
          </a:prstGeom>
          <a:noFill/>
        </p:spPr>
        <p:txBody>
          <a:bodyPr wrap="square" rtlCol="0">
            <a:spAutoFit/>
          </a:bodyPr>
          <a:lstStyle/>
          <a:p>
            <a:r>
              <a:rPr lang="nb-NO" sz="1000" dirty="0"/>
              <a:t>16</a:t>
            </a:r>
            <a:endParaRPr lang="en-US" sz="1000" dirty="0"/>
          </a:p>
        </p:txBody>
      </p:sp>
      <p:sp>
        <p:nvSpPr>
          <p:cNvPr id="20" name="TextBox 19">
            <a:extLst>
              <a:ext uri="{FF2B5EF4-FFF2-40B4-BE49-F238E27FC236}">
                <a16:creationId xmlns:a16="http://schemas.microsoft.com/office/drawing/2014/main" id="{E0964D68-FF3D-4ACE-8526-8A0BE2C86380}"/>
              </a:ext>
            </a:extLst>
          </p:cNvPr>
          <p:cNvSpPr txBox="1"/>
          <p:nvPr/>
        </p:nvSpPr>
        <p:spPr>
          <a:xfrm>
            <a:off x="4224399" y="3274207"/>
            <a:ext cx="341524" cy="246221"/>
          </a:xfrm>
          <a:prstGeom prst="rect">
            <a:avLst/>
          </a:prstGeom>
          <a:noFill/>
        </p:spPr>
        <p:txBody>
          <a:bodyPr wrap="square" rtlCol="0">
            <a:spAutoFit/>
          </a:bodyPr>
          <a:lstStyle/>
          <a:p>
            <a:r>
              <a:rPr lang="nb-NO" sz="1000" dirty="0"/>
              <a:t>18</a:t>
            </a:r>
            <a:endParaRPr lang="en-US" sz="1000" dirty="0"/>
          </a:p>
        </p:txBody>
      </p:sp>
      <p:sp>
        <p:nvSpPr>
          <p:cNvPr id="21" name="TextBox 20">
            <a:extLst>
              <a:ext uri="{FF2B5EF4-FFF2-40B4-BE49-F238E27FC236}">
                <a16:creationId xmlns:a16="http://schemas.microsoft.com/office/drawing/2014/main" id="{4AFB6043-1DA6-43A7-8814-AB6062AC6225}"/>
              </a:ext>
            </a:extLst>
          </p:cNvPr>
          <p:cNvSpPr txBox="1"/>
          <p:nvPr/>
        </p:nvSpPr>
        <p:spPr>
          <a:xfrm>
            <a:off x="4474690" y="3127186"/>
            <a:ext cx="370295" cy="246221"/>
          </a:xfrm>
          <a:prstGeom prst="rect">
            <a:avLst/>
          </a:prstGeom>
          <a:noFill/>
        </p:spPr>
        <p:txBody>
          <a:bodyPr wrap="square" rtlCol="0">
            <a:spAutoFit/>
          </a:bodyPr>
          <a:lstStyle/>
          <a:p>
            <a:r>
              <a:rPr lang="nb-NO" sz="1000" dirty="0"/>
              <a:t>20</a:t>
            </a:r>
            <a:endParaRPr lang="en-US" sz="1000" dirty="0"/>
          </a:p>
        </p:txBody>
      </p:sp>
      <p:sp>
        <p:nvSpPr>
          <p:cNvPr id="22" name="TextBox 21">
            <a:extLst>
              <a:ext uri="{FF2B5EF4-FFF2-40B4-BE49-F238E27FC236}">
                <a16:creationId xmlns:a16="http://schemas.microsoft.com/office/drawing/2014/main" id="{EC25B2EA-FA2A-4189-AC24-A8C1A3287D89}"/>
              </a:ext>
            </a:extLst>
          </p:cNvPr>
          <p:cNvSpPr txBox="1"/>
          <p:nvPr/>
        </p:nvSpPr>
        <p:spPr>
          <a:xfrm>
            <a:off x="4746613" y="2967163"/>
            <a:ext cx="355650" cy="246221"/>
          </a:xfrm>
          <a:prstGeom prst="rect">
            <a:avLst/>
          </a:prstGeom>
          <a:noFill/>
        </p:spPr>
        <p:txBody>
          <a:bodyPr wrap="square" rtlCol="0">
            <a:spAutoFit/>
          </a:bodyPr>
          <a:lstStyle/>
          <a:p>
            <a:r>
              <a:rPr lang="nb-NO" sz="1000" dirty="0"/>
              <a:t>22</a:t>
            </a:r>
            <a:endParaRPr lang="en-US" sz="1000" dirty="0"/>
          </a:p>
        </p:txBody>
      </p:sp>
      <p:sp>
        <p:nvSpPr>
          <p:cNvPr id="23" name="TextBox 22">
            <a:extLst>
              <a:ext uri="{FF2B5EF4-FFF2-40B4-BE49-F238E27FC236}">
                <a16:creationId xmlns:a16="http://schemas.microsoft.com/office/drawing/2014/main" id="{0AEC3223-8841-43E0-BC4E-C17326EA7FED}"/>
              </a:ext>
            </a:extLst>
          </p:cNvPr>
          <p:cNvSpPr txBox="1"/>
          <p:nvPr/>
        </p:nvSpPr>
        <p:spPr>
          <a:xfrm>
            <a:off x="4990732" y="2842694"/>
            <a:ext cx="475408" cy="246221"/>
          </a:xfrm>
          <a:prstGeom prst="rect">
            <a:avLst/>
          </a:prstGeom>
          <a:noFill/>
        </p:spPr>
        <p:txBody>
          <a:bodyPr wrap="square" rtlCol="0">
            <a:spAutoFit/>
          </a:bodyPr>
          <a:lstStyle/>
          <a:p>
            <a:r>
              <a:rPr lang="nb-NO" sz="1000" dirty="0"/>
              <a:t>24</a:t>
            </a:r>
          </a:p>
        </p:txBody>
      </p:sp>
      <p:sp>
        <p:nvSpPr>
          <p:cNvPr id="24" name="TextBox 23">
            <a:extLst>
              <a:ext uri="{FF2B5EF4-FFF2-40B4-BE49-F238E27FC236}">
                <a16:creationId xmlns:a16="http://schemas.microsoft.com/office/drawing/2014/main" id="{F815F2B8-52DF-45D0-AB50-D47181E40A4E}"/>
              </a:ext>
            </a:extLst>
          </p:cNvPr>
          <p:cNvSpPr txBox="1"/>
          <p:nvPr/>
        </p:nvSpPr>
        <p:spPr>
          <a:xfrm>
            <a:off x="5295247" y="2753006"/>
            <a:ext cx="415012" cy="246221"/>
          </a:xfrm>
          <a:prstGeom prst="rect">
            <a:avLst/>
          </a:prstGeom>
          <a:noFill/>
        </p:spPr>
        <p:txBody>
          <a:bodyPr wrap="square" rtlCol="0">
            <a:spAutoFit/>
          </a:bodyPr>
          <a:lstStyle/>
          <a:p>
            <a:r>
              <a:rPr lang="nb-NO" sz="1000" dirty="0"/>
              <a:t>26</a:t>
            </a:r>
            <a:endParaRPr lang="en-US" sz="1000" dirty="0"/>
          </a:p>
        </p:txBody>
      </p:sp>
      <p:sp>
        <p:nvSpPr>
          <p:cNvPr id="25" name="TextBox 24">
            <a:extLst>
              <a:ext uri="{FF2B5EF4-FFF2-40B4-BE49-F238E27FC236}">
                <a16:creationId xmlns:a16="http://schemas.microsoft.com/office/drawing/2014/main" id="{D3481659-3D41-492A-96F6-1A6CD887B129}"/>
              </a:ext>
            </a:extLst>
          </p:cNvPr>
          <p:cNvSpPr txBox="1"/>
          <p:nvPr/>
        </p:nvSpPr>
        <p:spPr>
          <a:xfrm>
            <a:off x="3658629" y="3911735"/>
            <a:ext cx="376844" cy="246221"/>
          </a:xfrm>
          <a:prstGeom prst="rect">
            <a:avLst/>
          </a:prstGeom>
          <a:noFill/>
        </p:spPr>
        <p:txBody>
          <a:bodyPr wrap="square" rtlCol="0">
            <a:spAutoFit/>
          </a:bodyPr>
          <a:lstStyle/>
          <a:p>
            <a:r>
              <a:rPr lang="nb-NO" sz="1000" dirty="0"/>
              <a:t>50</a:t>
            </a:r>
            <a:endParaRPr lang="en-US" sz="1000" dirty="0"/>
          </a:p>
        </p:txBody>
      </p:sp>
      <p:sp>
        <p:nvSpPr>
          <p:cNvPr id="26" name="TextBox 25">
            <a:extLst>
              <a:ext uri="{FF2B5EF4-FFF2-40B4-BE49-F238E27FC236}">
                <a16:creationId xmlns:a16="http://schemas.microsoft.com/office/drawing/2014/main" id="{83DC8F06-38A5-48A0-927D-65C1F1FCF472}"/>
              </a:ext>
            </a:extLst>
          </p:cNvPr>
          <p:cNvSpPr txBox="1"/>
          <p:nvPr/>
        </p:nvSpPr>
        <p:spPr>
          <a:xfrm>
            <a:off x="3952641" y="4058756"/>
            <a:ext cx="376845" cy="246221"/>
          </a:xfrm>
          <a:prstGeom prst="rect">
            <a:avLst/>
          </a:prstGeom>
          <a:noFill/>
        </p:spPr>
        <p:txBody>
          <a:bodyPr wrap="square" rtlCol="0">
            <a:spAutoFit/>
          </a:bodyPr>
          <a:lstStyle/>
          <a:p>
            <a:r>
              <a:rPr lang="nb-NO" sz="1000" dirty="0"/>
              <a:t>60</a:t>
            </a:r>
            <a:endParaRPr lang="en-US" sz="1000" dirty="0"/>
          </a:p>
        </p:txBody>
      </p:sp>
      <p:sp>
        <p:nvSpPr>
          <p:cNvPr id="27" name="TextBox 26">
            <a:extLst>
              <a:ext uri="{FF2B5EF4-FFF2-40B4-BE49-F238E27FC236}">
                <a16:creationId xmlns:a16="http://schemas.microsoft.com/office/drawing/2014/main" id="{3BAB66D7-4EB7-4BE0-B64A-72188E26CD12}"/>
              </a:ext>
            </a:extLst>
          </p:cNvPr>
          <p:cNvSpPr txBox="1"/>
          <p:nvPr/>
        </p:nvSpPr>
        <p:spPr>
          <a:xfrm>
            <a:off x="4215349" y="4187658"/>
            <a:ext cx="376845" cy="246221"/>
          </a:xfrm>
          <a:prstGeom prst="rect">
            <a:avLst/>
          </a:prstGeom>
          <a:noFill/>
        </p:spPr>
        <p:txBody>
          <a:bodyPr wrap="square" rtlCol="0">
            <a:spAutoFit/>
          </a:bodyPr>
          <a:lstStyle/>
          <a:p>
            <a:r>
              <a:rPr lang="nb-NO" sz="1000" dirty="0"/>
              <a:t>70</a:t>
            </a:r>
            <a:endParaRPr lang="en-US" sz="1000" dirty="0"/>
          </a:p>
        </p:txBody>
      </p:sp>
      <p:sp>
        <p:nvSpPr>
          <p:cNvPr id="28" name="TextBox 27">
            <a:extLst>
              <a:ext uri="{FF2B5EF4-FFF2-40B4-BE49-F238E27FC236}">
                <a16:creationId xmlns:a16="http://schemas.microsoft.com/office/drawing/2014/main" id="{287C8FF7-66D8-44BB-81FB-BB33EBF7FB84}"/>
              </a:ext>
            </a:extLst>
          </p:cNvPr>
          <p:cNvSpPr txBox="1"/>
          <p:nvPr/>
        </p:nvSpPr>
        <p:spPr>
          <a:xfrm>
            <a:off x="4481329" y="4355443"/>
            <a:ext cx="341524" cy="246221"/>
          </a:xfrm>
          <a:prstGeom prst="rect">
            <a:avLst/>
          </a:prstGeom>
          <a:noFill/>
        </p:spPr>
        <p:txBody>
          <a:bodyPr wrap="square" rtlCol="0">
            <a:spAutoFit/>
          </a:bodyPr>
          <a:lstStyle/>
          <a:p>
            <a:r>
              <a:rPr lang="nb-NO" sz="1000" dirty="0"/>
              <a:t>80</a:t>
            </a:r>
            <a:endParaRPr lang="en-US" sz="1000" dirty="0"/>
          </a:p>
        </p:txBody>
      </p:sp>
      <p:sp>
        <p:nvSpPr>
          <p:cNvPr id="29" name="TextBox 28">
            <a:extLst>
              <a:ext uri="{FF2B5EF4-FFF2-40B4-BE49-F238E27FC236}">
                <a16:creationId xmlns:a16="http://schemas.microsoft.com/office/drawing/2014/main" id="{B9AC36A0-A715-480B-81D0-685D6B08C37B}"/>
              </a:ext>
            </a:extLst>
          </p:cNvPr>
          <p:cNvSpPr txBox="1"/>
          <p:nvPr/>
        </p:nvSpPr>
        <p:spPr>
          <a:xfrm>
            <a:off x="4746612" y="4502464"/>
            <a:ext cx="355649" cy="246221"/>
          </a:xfrm>
          <a:prstGeom prst="rect">
            <a:avLst/>
          </a:prstGeom>
          <a:noFill/>
        </p:spPr>
        <p:txBody>
          <a:bodyPr wrap="square" rtlCol="0">
            <a:spAutoFit/>
          </a:bodyPr>
          <a:lstStyle/>
          <a:p>
            <a:r>
              <a:rPr lang="nb-NO" sz="1000" dirty="0"/>
              <a:t>90</a:t>
            </a:r>
            <a:endParaRPr lang="en-US" sz="1000" dirty="0"/>
          </a:p>
        </p:txBody>
      </p:sp>
      <p:sp>
        <p:nvSpPr>
          <p:cNvPr id="30" name="TextBox 29">
            <a:extLst>
              <a:ext uri="{FF2B5EF4-FFF2-40B4-BE49-F238E27FC236}">
                <a16:creationId xmlns:a16="http://schemas.microsoft.com/office/drawing/2014/main" id="{181FEF92-B20B-4209-A065-47E008EC9B9C}"/>
              </a:ext>
            </a:extLst>
          </p:cNvPr>
          <p:cNvSpPr txBox="1"/>
          <p:nvPr/>
        </p:nvSpPr>
        <p:spPr>
          <a:xfrm>
            <a:off x="5025319" y="4669768"/>
            <a:ext cx="475408" cy="246221"/>
          </a:xfrm>
          <a:prstGeom prst="rect">
            <a:avLst/>
          </a:prstGeom>
          <a:noFill/>
        </p:spPr>
        <p:txBody>
          <a:bodyPr wrap="square" rtlCol="0">
            <a:spAutoFit/>
          </a:bodyPr>
          <a:lstStyle/>
          <a:p>
            <a:r>
              <a:rPr lang="nb-NO" sz="1000" dirty="0"/>
              <a:t>100</a:t>
            </a:r>
            <a:endParaRPr lang="en-US" sz="1000" dirty="0"/>
          </a:p>
        </p:txBody>
      </p:sp>
      <p:sp>
        <p:nvSpPr>
          <p:cNvPr id="31" name="TextBox 30">
            <a:extLst>
              <a:ext uri="{FF2B5EF4-FFF2-40B4-BE49-F238E27FC236}">
                <a16:creationId xmlns:a16="http://schemas.microsoft.com/office/drawing/2014/main" id="{012FC944-384F-474E-BD1B-282F8F828B69}"/>
              </a:ext>
            </a:extLst>
          </p:cNvPr>
          <p:cNvSpPr txBox="1"/>
          <p:nvPr/>
        </p:nvSpPr>
        <p:spPr>
          <a:xfrm>
            <a:off x="5295246" y="4748685"/>
            <a:ext cx="517796" cy="246221"/>
          </a:xfrm>
          <a:prstGeom prst="rect">
            <a:avLst/>
          </a:prstGeom>
          <a:noFill/>
        </p:spPr>
        <p:txBody>
          <a:bodyPr wrap="square" rtlCol="0">
            <a:spAutoFit/>
          </a:bodyPr>
          <a:lstStyle/>
          <a:p>
            <a:r>
              <a:rPr lang="nb-NO" sz="1000" dirty="0"/>
              <a:t>110</a:t>
            </a:r>
            <a:endParaRPr lang="en-US" sz="1000" dirty="0"/>
          </a:p>
        </p:txBody>
      </p:sp>
      <p:sp>
        <p:nvSpPr>
          <p:cNvPr id="32" name="TextBox 31">
            <a:extLst>
              <a:ext uri="{FF2B5EF4-FFF2-40B4-BE49-F238E27FC236}">
                <a16:creationId xmlns:a16="http://schemas.microsoft.com/office/drawing/2014/main" id="{DEBB3EE4-C108-4BE9-9657-BCFBDD5B64B6}"/>
              </a:ext>
            </a:extLst>
          </p:cNvPr>
          <p:cNvSpPr txBox="1"/>
          <p:nvPr/>
        </p:nvSpPr>
        <p:spPr>
          <a:xfrm>
            <a:off x="3370590" y="4119642"/>
            <a:ext cx="350924" cy="246221"/>
          </a:xfrm>
          <a:prstGeom prst="rect">
            <a:avLst/>
          </a:prstGeom>
          <a:noFill/>
        </p:spPr>
        <p:txBody>
          <a:bodyPr wrap="square" rtlCol="0">
            <a:spAutoFit/>
          </a:bodyPr>
          <a:lstStyle/>
          <a:p>
            <a:r>
              <a:rPr lang="nb-NO" sz="1000" dirty="0"/>
              <a:t>20</a:t>
            </a:r>
            <a:endParaRPr lang="en-US" sz="1000" dirty="0"/>
          </a:p>
        </p:txBody>
      </p:sp>
      <p:sp>
        <p:nvSpPr>
          <p:cNvPr id="33" name="TextBox 32">
            <a:extLst>
              <a:ext uri="{FF2B5EF4-FFF2-40B4-BE49-F238E27FC236}">
                <a16:creationId xmlns:a16="http://schemas.microsoft.com/office/drawing/2014/main" id="{55028113-9965-41B3-B3A3-465DF07EAE4A}"/>
              </a:ext>
            </a:extLst>
          </p:cNvPr>
          <p:cNvSpPr txBox="1"/>
          <p:nvPr/>
        </p:nvSpPr>
        <p:spPr>
          <a:xfrm>
            <a:off x="3370590" y="4433839"/>
            <a:ext cx="391486" cy="246221"/>
          </a:xfrm>
          <a:prstGeom prst="rect">
            <a:avLst/>
          </a:prstGeom>
          <a:noFill/>
        </p:spPr>
        <p:txBody>
          <a:bodyPr wrap="square" rtlCol="0">
            <a:spAutoFit/>
          </a:bodyPr>
          <a:lstStyle/>
          <a:p>
            <a:r>
              <a:rPr lang="nb-NO" sz="1000" dirty="0"/>
              <a:t>2,7</a:t>
            </a:r>
            <a:endParaRPr lang="en-US" sz="1000" dirty="0"/>
          </a:p>
        </p:txBody>
      </p:sp>
      <p:sp>
        <p:nvSpPr>
          <p:cNvPr id="34" name="TextBox 33">
            <a:extLst>
              <a:ext uri="{FF2B5EF4-FFF2-40B4-BE49-F238E27FC236}">
                <a16:creationId xmlns:a16="http://schemas.microsoft.com/office/drawing/2014/main" id="{2F3F447A-EC16-43FE-A7E1-4D07D8D2E878}"/>
              </a:ext>
            </a:extLst>
          </p:cNvPr>
          <p:cNvSpPr txBox="1"/>
          <p:nvPr/>
        </p:nvSpPr>
        <p:spPr>
          <a:xfrm>
            <a:off x="3370589" y="4756811"/>
            <a:ext cx="462225" cy="246221"/>
          </a:xfrm>
          <a:prstGeom prst="rect">
            <a:avLst/>
          </a:prstGeom>
          <a:noFill/>
        </p:spPr>
        <p:txBody>
          <a:bodyPr wrap="square" rtlCol="0">
            <a:spAutoFit/>
          </a:bodyPr>
          <a:lstStyle/>
          <a:p>
            <a:r>
              <a:rPr lang="nb-NO" sz="1000" dirty="0"/>
              <a:t>21,5</a:t>
            </a:r>
            <a:endParaRPr lang="en-US" sz="1000" dirty="0"/>
          </a:p>
        </p:txBody>
      </p:sp>
      <p:sp>
        <p:nvSpPr>
          <p:cNvPr id="35" name="TextBox 34">
            <a:extLst>
              <a:ext uri="{FF2B5EF4-FFF2-40B4-BE49-F238E27FC236}">
                <a16:creationId xmlns:a16="http://schemas.microsoft.com/office/drawing/2014/main" id="{9F808FDA-6376-4C76-B4A2-014738321D9C}"/>
              </a:ext>
            </a:extLst>
          </p:cNvPr>
          <p:cNvSpPr txBox="1"/>
          <p:nvPr/>
        </p:nvSpPr>
        <p:spPr>
          <a:xfrm>
            <a:off x="3370589" y="5037920"/>
            <a:ext cx="477627" cy="246221"/>
          </a:xfrm>
          <a:prstGeom prst="rect">
            <a:avLst/>
          </a:prstGeom>
          <a:noFill/>
        </p:spPr>
        <p:txBody>
          <a:bodyPr wrap="square" rtlCol="0">
            <a:spAutoFit/>
          </a:bodyPr>
          <a:lstStyle/>
          <a:p>
            <a:r>
              <a:rPr lang="nb-NO" sz="1000" dirty="0"/>
              <a:t>22,3</a:t>
            </a:r>
            <a:endParaRPr lang="en-US" sz="1000" dirty="0"/>
          </a:p>
        </p:txBody>
      </p:sp>
      <p:sp>
        <p:nvSpPr>
          <p:cNvPr id="36" name="TextBox 35">
            <a:extLst>
              <a:ext uri="{FF2B5EF4-FFF2-40B4-BE49-F238E27FC236}">
                <a16:creationId xmlns:a16="http://schemas.microsoft.com/office/drawing/2014/main" id="{12A8DF4D-5564-480D-A744-61ED7DACCB17}"/>
              </a:ext>
            </a:extLst>
          </p:cNvPr>
          <p:cNvSpPr txBox="1"/>
          <p:nvPr/>
        </p:nvSpPr>
        <p:spPr>
          <a:xfrm>
            <a:off x="3370589" y="5363813"/>
            <a:ext cx="477627" cy="246221"/>
          </a:xfrm>
          <a:prstGeom prst="rect">
            <a:avLst/>
          </a:prstGeom>
          <a:noFill/>
        </p:spPr>
        <p:txBody>
          <a:bodyPr wrap="square" rtlCol="0">
            <a:spAutoFit/>
          </a:bodyPr>
          <a:lstStyle/>
          <a:p>
            <a:r>
              <a:rPr lang="nb-NO" sz="1000" dirty="0"/>
              <a:t>23,2</a:t>
            </a:r>
            <a:endParaRPr lang="en-US" sz="1000" dirty="0"/>
          </a:p>
        </p:txBody>
      </p:sp>
      <p:sp>
        <p:nvSpPr>
          <p:cNvPr id="37" name="TextBox 36">
            <a:extLst>
              <a:ext uri="{FF2B5EF4-FFF2-40B4-BE49-F238E27FC236}">
                <a16:creationId xmlns:a16="http://schemas.microsoft.com/office/drawing/2014/main" id="{6CDA0E47-8844-4EB7-BB70-E94749853ACF}"/>
              </a:ext>
            </a:extLst>
          </p:cNvPr>
          <p:cNvSpPr txBox="1"/>
          <p:nvPr/>
        </p:nvSpPr>
        <p:spPr>
          <a:xfrm>
            <a:off x="3370590" y="5667999"/>
            <a:ext cx="477626" cy="246221"/>
          </a:xfrm>
          <a:prstGeom prst="rect">
            <a:avLst/>
          </a:prstGeom>
          <a:noFill/>
        </p:spPr>
        <p:txBody>
          <a:bodyPr wrap="square" rtlCol="0">
            <a:spAutoFit/>
          </a:bodyPr>
          <a:lstStyle/>
          <a:p>
            <a:r>
              <a:rPr lang="nb-NO" sz="1000" dirty="0"/>
              <a:t>24,2</a:t>
            </a:r>
            <a:endParaRPr lang="en-US" sz="1000" dirty="0"/>
          </a:p>
        </p:txBody>
      </p:sp>
      <p:sp>
        <p:nvSpPr>
          <p:cNvPr id="38" name="TextBox 37">
            <a:extLst>
              <a:ext uri="{FF2B5EF4-FFF2-40B4-BE49-F238E27FC236}">
                <a16:creationId xmlns:a16="http://schemas.microsoft.com/office/drawing/2014/main" id="{F6FC72D1-27BC-478C-A311-387317AA53DF}"/>
              </a:ext>
            </a:extLst>
          </p:cNvPr>
          <p:cNvSpPr txBox="1"/>
          <p:nvPr/>
        </p:nvSpPr>
        <p:spPr>
          <a:xfrm>
            <a:off x="3445963" y="5942321"/>
            <a:ext cx="386849" cy="246221"/>
          </a:xfrm>
          <a:prstGeom prst="rect">
            <a:avLst/>
          </a:prstGeom>
          <a:noFill/>
        </p:spPr>
        <p:txBody>
          <a:bodyPr wrap="square" rtlCol="0">
            <a:spAutoFit/>
          </a:bodyPr>
          <a:lstStyle/>
          <a:p>
            <a:r>
              <a:rPr lang="nb-NO" sz="1000" dirty="0"/>
              <a:t>25</a:t>
            </a:r>
            <a:endParaRPr lang="en-US" sz="1000" dirty="0"/>
          </a:p>
        </p:txBody>
      </p:sp>
      <p:sp>
        <p:nvSpPr>
          <p:cNvPr id="39" name="TextBox 38">
            <a:extLst>
              <a:ext uri="{FF2B5EF4-FFF2-40B4-BE49-F238E27FC236}">
                <a16:creationId xmlns:a16="http://schemas.microsoft.com/office/drawing/2014/main" id="{000A9816-8836-40DD-9DFB-0BE9724BCDB4}"/>
              </a:ext>
            </a:extLst>
          </p:cNvPr>
          <p:cNvSpPr txBox="1"/>
          <p:nvPr/>
        </p:nvSpPr>
        <p:spPr>
          <a:xfrm>
            <a:off x="3003229" y="3935645"/>
            <a:ext cx="389183" cy="246221"/>
          </a:xfrm>
          <a:prstGeom prst="rect">
            <a:avLst/>
          </a:prstGeom>
          <a:noFill/>
        </p:spPr>
        <p:txBody>
          <a:bodyPr wrap="square" rtlCol="0">
            <a:spAutoFit/>
          </a:bodyPr>
          <a:lstStyle/>
          <a:p>
            <a:r>
              <a:rPr lang="nb-NO" sz="1000" dirty="0"/>
              <a:t>2,6</a:t>
            </a:r>
            <a:endParaRPr lang="en-US" sz="1000" dirty="0"/>
          </a:p>
        </p:txBody>
      </p:sp>
      <p:sp>
        <p:nvSpPr>
          <p:cNvPr id="40" name="TextBox 39">
            <a:extLst>
              <a:ext uri="{FF2B5EF4-FFF2-40B4-BE49-F238E27FC236}">
                <a16:creationId xmlns:a16="http://schemas.microsoft.com/office/drawing/2014/main" id="{FA3A814A-F89D-4E5A-85A2-12A2EEA6E411}"/>
              </a:ext>
            </a:extLst>
          </p:cNvPr>
          <p:cNvSpPr txBox="1"/>
          <p:nvPr/>
        </p:nvSpPr>
        <p:spPr>
          <a:xfrm>
            <a:off x="2766782" y="4106203"/>
            <a:ext cx="394504" cy="246221"/>
          </a:xfrm>
          <a:prstGeom prst="rect">
            <a:avLst/>
          </a:prstGeom>
          <a:noFill/>
        </p:spPr>
        <p:txBody>
          <a:bodyPr wrap="square" rtlCol="0">
            <a:spAutoFit/>
          </a:bodyPr>
          <a:lstStyle/>
          <a:p>
            <a:r>
              <a:rPr lang="nb-NO" sz="1000" dirty="0"/>
              <a:t>2,7</a:t>
            </a:r>
            <a:endParaRPr lang="en-US" sz="1000" dirty="0"/>
          </a:p>
        </p:txBody>
      </p:sp>
      <p:sp>
        <p:nvSpPr>
          <p:cNvPr id="41" name="TextBox 40">
            <a:extLst>
              <a:ext uri="{FF2B5EF4-FFF2-40B4-BE49-F238E27FC236}">
                <a16:creationId xmlns:a16="http://schemas.microsoft.com/office/drawing/2014/main" id="{5167A9D9-6E7B-488D-98E4-B3B856FEEB8C}"/>
              </a:ext>
            </a:extLst>
          </p:cNvPr>
          <p:cNvSpPr txBox="1"/>
          <p:nvPr/>
        </p:nvSpPr>
        <p:spPr>
          <a:xfrm>
            <a:off x="2481754" y="4256656"/>
            <a:ext cx="394504" cy="246221"/>
          </a:xfrm>
          <a:prstGeom prst="rect">
            <a:avLst/>
          </a:prstGeom>
          <a:noFill/>
        </p:spPr>
        <p:txBody>
          <a:bodyPr wrap="square" rtlCol="0">
            <a:spAutoFit/>
          </a:bodyPr>
          <a:lstStyle/>
          <a:p>
            <a:r>
              <a:rPr lang="nb-NO" sz="1000" dirty="0"/>
              <a:t>2,8</a:t>
            </a:r>
            <a:endParaRPr lang="en-US" sz="1000" dirty="0"/>
          </a:p>
        </p:txBody>
      </p:sp>
      <p:sp>
        <p:nvSpPr>
          <p:cNvPr id="42" name="TextBox 41">
            <a:extLst>
              <a:ext uri="{FF2B5EF4-FFF2-40B4-BE49-F238E27FC236}">
                <a16:creationId xmlns:a16="http://schemas.microsoft.com/office/drawing/2014/main" id="{BEE5B095-4E7B-41D5-A9FC-947C0BA2E699}"/>
              </a:ext>
            </a:extLst>
          </p:cNvPr>
          <p:cNvSpPr txBox="1"/>
          <p:nvPr/>
        </p:nvSpPr>
        <p:spPr>
          <a:xfrm>
            <a:off x="2203046" y="4428643"/>
            <a:ext cx="469116" cy="246221"/>
          </a:xfrm>
          <a:prstGeom prst="rect">
            <a:avLst/>
          </a:prstGeom>
          <a:noFill/>
        </p:spPr>
        <p:txBody>
          <a:bodyPr wrap="square" rtlCol="0">
            <a:spAutoFit/>
          </a:bodyPr>
          <a:lstStyle/>
          <a:p>
            <a:r>
              <a:rPr lang="nb-NO" sz="1000" dirty="0"/>
              <a:t>2,9</a:t>
            </a:r>
            <a:endParaRPr lang="en-US" sz="1000" dirty="0"/>
          </a:p>
        </p:txBody>
      </p:sp>
      <p:sp>
        <p:nvSpPr>
          <p:cNvPr id="43" name="TextBox 42">
            <a:extLst>
              <a:ext uri="{FF2B5EF4-FFF2-40B4-BE49-F238E27FC236}">
                <a16:creationId xmlns:a16="http://schemas.microsoft.com/office/drawing/2014/main" id="{B3D54C9C-8EB5-46BA-86B5-021C85075CBB}"/>
              </a:ext>
            </a:extLst>
          </p:cNvPr>
          <p:cNvSpPr txBox="1"/>
          <p:nvPr/>
        </p:nvSpPr>
        <p:spPr>
          <a:xfrm>
            <a:off x="2003484" y="4601664"/>
            <a:ext cx="400221" cy="246221"/>
          </a:xfrm>
          <a:prstGeom prst="rect">
            <a:avLst/>
          </a:prstGeom>
          <a:noFill/>
        </p:spPr>
        <p:txBody>
          <a:bodyPr wrap="square" rtlCol="0">
            <a:spAutoFit/>
          </a:bodyPr>
          <a:lstStyle/>
          <a:p>
            <a:r>
              <a:rPr lang="nb-NO" sz="1000" dirty="0"/>
              <a:t>3</a:t>
            </a:r>
            <a:endParaRPr lang="en-US" sz="1000" dirty="0"/>
          </a:p>
        </p:txBody>
      </p:sp>
      <p:sp>
        <p:nvSpPr>
          <p:cNvPr id="44" name="TextBox 43">
            <a:extLst>
              <a:ext uri="{FF2B5EF4-FFF2-40B4-BE49-F238E27FC236}">
                <a16:creationId xmlns:a16="http://schemas.microsoft.com/office/drawing/2014/main" id="{40971E06-5289-4D57-BC59-57E7A17F59BA}"/>
              </a:ext>
            </a:extLst>
          </p:cNvPr>
          <p:cNvSpPr txBox="1"/>
          <p:nvPr/>
        </p:nvSpPr>
        <p:spPr>
          <a:xfrm>
            <a:off x="1674314" y="4735464"/>
            <a:ext cx="414971" cy="246221"/>
          </a:xfrm>
          <a:prstGeom prst="rect">
            <a:avLst/>
          </a:prstGeom>
          <a:noFill/>
        </p:spPr>
        <p:txBody>
          <a:bodyPr wrap="square" rtlCol="0">
            <a:spAutoFit/>
          </a:bodyPr>
          <a:lstStyle/>
          <a:p>
            <a:r>
              <a:rPr lang="nb-NO" sz="1000" dirty="0"/>
              <a:t>3,05</a:t>
            </a:r>
            <a:endParaRPr lang="en-US" sz="1000" dirty="0"/>
          </a:p>
        </p:txBody>
      </p:sp>
      <p:sp>
        <p:nvSpPr>
          <p:cNvPr id="45" name="TextBox 44">
            <a:extLst>
              <a:ext uri="{FF2B5EF4-FFF2-40B4-BE49-F238E27FC236}">
                <a16:creationId xmlns:a16="http://schemas.microsoft.com/office/drawing/2014/main" id="{B9E74E56-D038-48CC-8A18-EAAE6B2261B6}"/>
              </a:ext>
            </a:extLst>
          </p:cNvPr>
          <p:cNvSpPr txBox="1"/>
          <p:nvPr/>
        </p:nvSpPr>
        <p:spPr>
          <a:xfrm>
            <a:off x="1437151" y="4964120"/>
            <a:ext cx="414971" cy="246221"/>
          </a:xfrm>
          <a:prstGeom prst="rect">
            <a:avLst/>
          </a:prstGeom>
          <a:noFill/>
        </p:spPr>
        <p:txBody>
          <a:bodyPr wrap="square" rtlCol="0">
            <a:spAutoFit/>
          </a:bodyPr>
          <a:lstStyle/>
          <a:p>
            <a:r>
              <a:rPr lang="nb-NO" sz="1000" dirty="0"/>
              <a:t>3,1</a:t>
            </a:r>
            <a:endParaRPr lang="en-US" sz="1000" dirty="0"/>
          </a:p>
        </p:txBody>
      </p:sp>
      <p:sp>
        <p:nvSpPr>
          <p:cNvPr id="46" name="TextBox 45">
            <a:extLst>
              <a:ext uri="{FF2B5EF4-FFF2-40B4-BE49-F238E27FC236}">
                <a16:creationId xmlns:a16="http://schemas.microsoft.com/office/drawing/2014/main" id="{FBB2CDE2-4E61-4DBB-BE44-CE45C6F08977}"/>
              </a:ext>
            </a:extLst>
          </p:cNvPr>
          <p:cNvSpPr txBox="1"/>
          <p:nvPr/>
        </p:nvSpPr>
        <p:spPr>
          <a:xfrm>
            <a:off x="2949373" y="3575935"/>
            <a:ext cx="477628" cy="246221"/>
          </a:xfrm>
          <a:prstGeom prst="rect">
            <a:avLst/>
          </a:prstGeom>
          <a:noFill/>
        </p:spPr>
        <p:txBody>
          <a:bodyPr wrap="square" rtlCol="0">
            <a:spAutoFit/>
          </a:bodyPr>
          <a:lstStyle/>
          <a:p>
            <a:r>
              <a:rPr lang="nb-NO" sz="1000" dirty="0"/>
              <a:t>14,5</a:t>
            </a:r>
            <a:endParaRPr lang="en-US" sz="1000" dirty="0"/>
          </a:p>
        </p:txBody>
      </p:sp>
      <p:sp>
        <p:nvSpPr>
          <p:cNvPr id="47" name="TextBox 46">
            <a:extLst>
              <a:ext uri="{FF2B5EF4-FFF2-40B4-BE49-F238E27FC236}">
                <a16:creationId xmlns:a16="http://schemas.microsoft.com/office/drawing/2014/main" id="{A79DF9AC-4F1E-47E2-BCAF-F7E52028CE16}"/>
              </a:ext>
            </a:extLst>
          </p:cNvPr>
          <p:cNvSpPr txBox="1"/>
          <p:nvPr/>
        </p:nvSpPr>
        <p:spPr>
          <a:xfrm>
            <a:off x="2699080" y="3436673"/>
            <a:ext cx="382537" cy="246221"/>
          </a:xfrm>
          <a:prstGeom prst="rect">
            <a:avLst/>
          </a:prstGeom>
          <a:noFill/>
        </p:spPr>
        <p:txBody>
          <a:bodyPr wrap="square" rtlCol="0">
            <a:spAutoFit/>
          </a:bodyPr>
          <a:lstStyle/>
          <a:p>
            <a:r>
              <a:rPr lang="nb-NO" sz="1000" dirty="0"/>
              <a:t>15</a:t>
            </a:r>
            <a:endParaRPr lang="en-US" sz="1000" dirty="0"/>
          </a:p>
        </p:txBody>
      </p:sp>
      <p:sp>
        <p:nvSpPr>
          <p:cNvPr id="48" name="TextBox 47">
            <a:extLst>
              <a:ext uri="{FF2B5EF4-FFF2-40B4-BE49-F238E27FC236}">
                <a16:creationId xmlns:a16="http://schemas.microsoft.com/office/drawing/2014/main" id="{EFA4B7B4-DE5D-40FC-9C60-2FDFC44362E3}"/>
              </a:ext>
            </a:extLst>
          </p:cNvPr>
          <p:cNvSpPr txBox="1"/>
          <p:nvPr/>
        </p:nvSpPr>
        <p:spPr>
          <a:xfrm>
            <a:off x="2442074" y="3268828"/>
            <a:ext cx="538906" cy="246221"/>
          </a:xfrm>
          <a:prstGeom prst="rect">
            <a:avLst/>
          </a:prstGeom>
          <a:noFill/>
        </p:spPr>
        <p:txBody>
          <a:bodyPr wrap="square" rtlCol="0">
            <a:spAutoFit/>
          </a:bodyPr>
          <a:lstStyle/>
          <a:p>
            <a:r>
              <a:rPr lang="nb-NO" sz="1000" dirty="0"/>
              <a:t>15,5</a:t>
            </a:r>
            <a:endParaRPr lang="en-US" sz="1000" dirty="0"/>
          </a:p>
        </p:txBody>
      </p:sp>
      <p:sp>
        <p:nvSpPr>
          <p:cNvPr id="49" name="TextBox 48">
            <a:extLst>
              <a:ext uri="{FF2B5EF4-FFF2-40B4-BE49-F238E27FC236}">
                <a16:creationId xmlns:a16="http://schemas.microsoft.com/office/drawing/2014/main" id="{13B12489-4EBF-4CD3-9C7F-F5C6342E570E}"/>
              </a:ext>
            </a:extLst>
          </p:cNvPr>
          <p:cNvSpPr txBox="1"/>
          <p:nvPr/>
        </p:nvSpPr>
        <p:spPr>
          <a:xfrm>
            <a:off x="2165642" y="3127185"/>
            <a:ext cx="417000" cy="246221"/>
          </a:xfrm>
          <a:prstGeom prst="rect">
            <a:avLst/>
          </a:prstGeom>
          <a:noFill/>
        </p:spPr>
        <p:txBody>
          <a:bodyPr wrap="square" rtlCol="0">
            <a:spAutoFit/>
          </a:bodyPr>
          <a:lstStyle/>
          <a:p>
            <a:r>
              <a:rPr lang="nb-NO" sz="1000" dirty="0"/>
              <a:t>16</a:t>
            </a:r>
            <a:endParaRPr lang="en-US" sz="1000" dirty="0"/>
          </a:p>
        </p:txBody>
      </p:sp>
      <p:sp>
        <p:nvSpPr>
          <p:cNvPr id="50" name="TextBox 49">
            <a:extLst>
              <a:ext uri="{FF2B5EF4-FFF2-40B4-BE49-F238E27FC236}">
                <a16:creationId xmlns:a16="http://schemas.microsoft.com/office/drawing/2014/main" id="{8566EB9E-6496-4BEC-9AF3-0AFCB7AEB700}"/>
              </a:ext>
            </a:extLst>
          </p:cNvPr>
          <p:cNvSpPr txBox="1"/>
          <p:nvPr/>
        </p:nvSpPr>
        <p:spPr>
          <a:xfrm>
            <a:off x="1881948" y="2938683"/>
            <a:ext cx="466314" cy="246221"/>
          </a:xfrm>
          <a:prstGeom prst="rect">
            <a:avLst/>
          </a:prstGeom>
          <a:noFill/>
        </p:spPr>
        <p:txBody>
          <a:bodyPr wrap="square" rtlCol="0">
            <a:spAutoFit/>
          </a:bodyPr>
          <a:lstStyle/>
          <a:p>
            <a:r>
              <a:rPr lang="nb-NO" sz="1000" dirty="0"/>
              <a:t>16,5</a:t>
            </a:r>
            <a:endParaRPr lang="en-US" sz="1000" dirty="0"/>
          </a:p>
        </p:txBody>
      </p:sp>
      <p:sp>
        <p:nvSpPr>
          <p:cNvPr id="51" name="TextBox 50">
            <a:extLst>
              <a:ext uri="{FF2B5EF4-FFF2-40B4-BE49-F238E27FC236}">
                <a16:creationId xmlns:a16="http://schemas.microsoft.com/office/drawing/2014/main" id="{51B0E85E-3851-4D9E-9943-64169C4FBB55}"/>
              </a:ext>
            </a:extLst>
          </p:cNvPr>
          <p:cNvSpPr txBox="1"/>
          <p:nvPr/>
        </p:nvSpPr>
        <p:spPr>
          <a:xfrm>
            <a:off x="1627037" y="2815572"/>
            <a:ext cx="414970" cy="246221"/>
          </a:xfrm>
          <a:prstGeom prst="rect">
            <a:avLst/>
          </a:prstGeom>
          <a:noFill/>
        </p:spPr>
        <p:txBody>
          <a:bodyPr wrap="square" rtlCol="0">
            <a:spAutoFit/>
          </a:bodyPr>
          <a:lstStyle/>
          <a:p>
            <a:r>
              <a:rPr lang="nb-NO" sz="1000" dirty="0"/>
              <a:t>17</a:t>
            </a:r>
            <a:endParaRPr lang="en-US" sz="1000" dirty="0"/>
          </a:p>
        </p:txBody>
      </p:sp>
      <p:sp>
        <p:nvSpPr>
          <p:cNvPr id="52" name="TextBox 51">
            <a:extLst>
              <a:ext uri="{FF2B5EF4-FFF2-40B4-BE49-F238E27FC236}">
                <a16:creationId xmlns:a16="http://schemas.microsoft.com/office/drawing/2014/main" id="{D14AF2F2-7294-4E0A-927D-DF446C8DF3EF}"/>
              </a:ext>
            </a:extLst>
          </p:cNvPr>
          <p:cNvSpPr txBox="1"/>
          <p:nvPr/>
        </p:nvSpPr>
        <p:spPr>
          <a:xfrm>
            <a:off x="1255611" y="2739131"/>
            <a:ext cx="545539" cy="246221"/>
          </a:xfrm>
          <a:prstGeom prst="rect">
            <a:avLst/>
          </a:prstGeom>
          <a:noFill/>
        </p:spPr>
        <p:txBody>
          <a:bodyPr wrap="square" rtlCol="0">
            <a:spAutoFit/>
          </a:bodyPr>
          <a:lstStyle/>
          <a:p>
            <a:r>
              <a:rPr lang="nb-NO" sz="1000" dirty="0"/>
              <a:t>17,5</a:t>
            </a:r>
            <a:endParaRPr lang="en-US" sz="1000" dirty="0"/>
          </a:p>
        </p:txBody>
      </p:sp>
      <p:sp>
        <p:nvSpPr>
          <p:cNvPr id="54" name="TextBox 53">
            <a:extLst>
              <a:ext uri="{FF2B5EF4-FFF2-40B4-BE49-F238E27FC236}">
                <a16:creationId xmlns:a16="http://schemas.microsoft.com/office/drawing/2014/main" id="{CC7AC3DA-E89D-4427-8795-5F1B3FFB2F80}"/>
              </a:ext>
            </a:extLst>
          </p:cNvPr>
          <p:cNvSpPr txBox="1"/>
          <p:nvPr/>
        </p:nvSpPr>
        <p:spPr>
          <a:xfrm>
            <a:off x="163391" y="92437"/>
            <a:ext cx="729046" cy="369332"/>
          </a:xfrm>
          <a:prstGeom prst="rect">
            <a:avLst/>
          </a:prstGeom>
          <a:noFill/>
        </p:spPr>
        <p:txBody>
          <a:bodyPr wrap="none" rtlCol="0">
            <a:spAutoFit/>
          </a:bodyPr>
          <a:lstStyle/>
          <a:p>
            <a:r>
              <a:rPr lang="nb-NO" dirty="0"/>
              <a:t>Navn:</a:t>
            </a:r>
            <a:endParaRPr lang="en-US" dirty="0"/>
          </a:p>
        </p:txBody>
      </p:sp>
      <p:sp>
        <p:nvSpPr>
          <p:cNvPr id="55" name="TextBox 54">
            <a:extLst>
              <a:ext uri="{FF2B5EF4-FFF2-40B4-BE49-F238E27FC236}">
                <a16:creationId xmlns:a16="http://schemas.microsoft.com/office/drawing/2014/main" id="{B3EA6221-B498-44C2-B637-5B326D46494D}"/>
              </a:ext>
            </a:extLst>
          </p:cNvPr>
          <p:cNvSpPr txBox="1"/>
          <p:nvPr/>
        </p:nvSpPr>
        <p:spPr>
          <a:xfrm>
            <a:off x="177282" y="390534"/>
            <a:ext cx="694870" cy="369332"/>
          </a:xfrm>
          <a:prstGeom prst="rect">
            <a:avLst/>
          </a:prstGeom>
          <a:noFill/>
        </p:spPr>
        <p:txBody>
          <a:bodyPr wrap="none" rtlCol="0">
            <a:spAutoFit/>
          </a:bodyPr>
          <a:lstStyle/>
          <a:p>
            <a:r>
              <a:rPr lang="nb-NO" dirty="0"/>
              <a:t>Dato:</a:t>
            </a:r>
            <a:endParaRPr lang="en-US" dirty="0"/>
          </a:p>
        </p:txBody>
      </p:sp>
      <p:sp>
        <p:nvSpPr>
          <p:cNvPr id="56" name="TextBox 55">
            <a:extLst>
              <a:ext uri="{FF2B5EF4-FFF2-40B4-BE49-F238E27FC236}">
                <a16:creationId xmlns:a16="http://schemas.microsoft.com/office/drawing/2014/main" id="{5D93D9D6-1F5A-46F6-9856-536251297505}"/>
              </a:ext>
            </a:extLst>
          </p:cNvPr>
          <p:cNvSpPr txBox="1"/>
          <p:nvPr/>
        </p:nvSpPr>
        <p:spPr>
          <a:xfrm>
            <a:off x="-20002" y="6572746"/>
            <a:ext cx="1027845" cy="276999"/>
          </a:xfrm>
          <a:prstGeom prst="rect">
            <a:avLst/>
          </a:prstGeom>
          <a:noFill/>
        </p:spPr>
        <p:txBody>
          <a:bodyPr wrap="none" rtlCol="0">
            <a:spAutoFit/>
          </a:bodyPr>
          <a:lstStyle/>
          <a:p>
            <a:r>
              <a:rPr lang="nb-NO" sz="600" dirty="0"/>
              <a:t>Magnus Aunevik-Berntsen </a:t>
            </a:r>
          </a:p>
          <a:p>
            <a:r>
              <a:rPr lang="nb-NO" sz="600" dirty="0"/>
              <a:t>Evalueringsskjema v.1</a:t>
            </a:r>
            <a:endParaRPr lang="en-US" sz="600" dirty="0"/>
          </a:p>
        </p:txBody>
      </p:sp>
      <p:sp>
        <p:nvSpPr>
          <p:cNvPr id="2" name="Date Placeholder 1">
            <a:extLst>
              <a:ext uri="{FF2B5EF4-FFF2-40B4-BE49-F238E27FC236}">
                <a16:creationId xmlns:a16="http://schemas.microsoft.com/office/drawing/2014/main" id="{AAB40008-6E39-4DC4-8017-3220C9E96AE5}"/>
              </a:ext>
            </a:extLst>
          </p:cNvPr>
          <p:cNvSpPr>
            <a:spLocks noGrp="1"/>
          </p:cNvSpPr>
          <p:nvPr>
            <p:ph type="dt" sz="half" idx="10"/>
          </p:nvPr>
        </p:nvSpPr>
        <p:spPr/>
        <p:txBody>
          <a:bodyPr/>
          <a:lstStyle/>
          <a:p>
            <a:r>
              <a:rPr lang="en-US"/>
              <a:t>02/11/2018</a:t>
            </a:r>
            <a:endParaRPr lang="en-US" dirty="0"/>
          </a:p>
        </p:txBody>
      </p:sp>
      <p:sp>
        <p:nvSpPr>
          <p:cNvPr id="53" name="Footer Placeholder 52">
            <a:extLst>
              <a:ext uri="{FF2B5EF4-FFF2-40B4-BE49-F238E27FC236}">
                <a16:creationId xmlns:a16="http://schemas.microsoft.com/office/drawing/2014/main" id="{E8D0C5F7-1BBE-4571-8073-4A61A349E2C6}"/>
              </a:ext>
            </a:extLst>
          </p:cNvPr>
          <p:cNvSpPr>
            <a:spLocks noGrp="1"/>
          </p:cNvSpPr>
          <p:nvPr>
            <p:ph type="ftr" sz="quarter" idx="11"/>
          </p:nvPr>
        </p:nvSpPr>
        <p:spPr>
          <a:xfrm>
            <a:off x="2893564" y="6453386"/>
            <a:ext cx="6280830" cy="404614"/>
          </a:xfrm>
        </p:spPr>
        <p:txBody>
          <a:bodyPr/>
          <a:lstStyle/>
          <a:p>
            <a:r>
              <a:rPr lang="nb-NO"/>
              <a:t>Magnus R. Aunevik-Berntsen</a:t>
            </a:r>
            <a:endParaRPr lang="en-US" dirty="0"/>
          </a:p>
        </p:txBody>
      </p:sp>
    </p:spTree>
    <p:extLst>
      <p:ext uri="{BB962C8B-B14F-4D97-AF65-F5344CB8AC3E}">
        <p14:creationId xmlns:p14="http://schemas.microsoft.com/office/powerpoint/2010/main" val="2459735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66E4C-7645-4AB2-9567-6CDA356273F6}"/>
              </a:ext>
            </a:extLst>
          </p:cNvPr>
          <p:cNvSpPr>
            <a:spLocks noGrp="1"/>
          </p:cNvSpPr>
          <p:nvPr>
            <p:ph type="title"/>
          </p:nvPr>
        </p:nvSpPr>
        <p:spPr/>
        <p:txBody>
          <a:bodyPr/>
          <a:lstStyle/>
          <a:p>
            <a:r>
              <a:rPr lang="nb-NO" dirty="0"/>
              <a:t>Arbeidskrav</a:t>
            </a:r>
            <a:endParaRPr lang="en-US" dirty="0"/>
          </a:p>
        </p:txBody>
      </p:sp>
      <p:sp>
        <p:nvSpPr>
          <p:cNvPr id="3" name="Text Placeholder 2">
            <a:extLst>
              <a:ext uri="{FF2B5EF4-FFF2-40B4-BE49-F238E27FC236}">
                <a16:creationId xmlns:a16="http://schemas.microsoft.com/office/drawing/2014/main" id="{A256C21F-229C-4F65-B493-9066D83D5CCC}"/>
              </a:ext>
            </a:extLst>
          </p:cNvPr>
          <p:cNvSpPr>
            <a:spLocks noGrp="1"/>
          </p:cNvSpPr>
          <p:nvPr>
            <p:ph type="body" idx="1"/>
          </p:nvPr>
        </p:nvSpPr>
        <p:spPr/>
        <p:txBody>
          <a:bodyPr>
            <a:normAutofit/>
          </a:bodyPr>
          <a:lstStyle/>
          <a:p>
            <a:r>
              <a:rPr lang="nb-NO" dirty="0"/>
              <a:t>Hva er arbeidskrav? Hvorfor er de relevante? Og hvor presise er de?</a:t>
            </a:r>
            <a:endParaRPr lang="en-US" dirty="0"/>
          </a:p>
        </p:txBody>
      </p:sp>
      <p:sp>
        <p:nvSpPr>
          <p:cNvPr id="4" name="Date Placeholder 3">
            <a:extLst>
              <a:ext uri="{FF2B5EF4-FFF2-40B4-BE49-F238E27FC236}">
                <a16:creationId xmlns:a16="http://schemas.microsoft.com/office/drawing/2014/main" id="{60D7B2A6-E7ED-49C6-8077-BF243B5C02DD}"/>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0DC01262-BC82-4D39-A758-57DA4D49A604}"/>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249281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48D3D-B5C5-4C5B-A8E6-16837CC9BA97}"/>
              </a:ext>
            </a:extLst>
          </p:cNvPr>
          <p:cNvSpPr>
            <a:spLocks noGrp="1"/>
          </p:cNvSpPr>
          <p:nvPr>
            <p:ph type="title"/>
          </p:nvPr>
        </p:nvSpPr>
        <p:spPr/>
        <p:txBody>
          <a:bodyPr/>
          <a:lstStyle/>
          <a:p>
            <a:r>
              <a:rPr lang="nb-NO" dirty="0"/>
              <a:t>Begrepet Arbeidskrav</a:t>
            </a:r>
            <a:endParaRPr lang="en-US" dirty="0"/>
          </a:p>
        </p:txBody>
      </p:sp>
      <p:sp>
        <p:nvSpPr>
          <p:cNvPr id="3" name="Content Placeholder 2">
            <a:extLst>
              <a:ext uri="{FF2B5EF4-FFF2-40B4-BE49-F238E27FC236}">
                <a16:creationId xmlns:a16="http://schemas.microsoft.com/office/drawing/2014/main" id="{865DB81F-5CE1-4885-8BE4-DD93DEC15E5E}"/>
              </a:ext>
            </a:extLst>
          </p:cNvPr>
          <p:cNvSpPr>
            <a:spLocks noGrp="1"/>
          </p:cNvSpPr>
          <p:nvPr>
            <p:ph idx="1"/>
          </p:nvPr>
        </p:nvSpPr>
        <p:spPr/>
        <p:txBody>
          <a:bodyPr>
            <a:normAutofit/>
          </a:bodyPr>
          <a:lstStyle/>
          <a:p>
            <a:r>
              <a:rPr lang="nb-NO" dirty="0"/>
              <a:t>Arbeidskrav = Det nivået som trengs i en støtteøvelse/test for å kunne </a:t>
            </a:r>
            <a:r>
              <a:rPr lang="nb-NO" b="1" dirty="0"/>
              <a:t>forvente</a:t>
            </a:r>
            <a:r>
              <a:rPr lang="nb-NO" dirty="0"/>
              <a:t> et gitt nivå i hovedøvelsen.</a:t>
            </a:r>
          </a:p>
          <a:p>
            <a:r>
              <a:rPr lang="nb-NO" dirty="0"/>
              <a:t>Arbeidskrav </a:t>
            </a:r>
            <a:r>
              <a:rPr lang="en-US" dirty="0"/>
              <a:t>≠ </a:t>
            </a:r>
            <a:r>
              <a:rPr lang="en-US" dirty="0" err="1"/>
              <a:t>Minstekrav</a:t>
            </a:r>
            <a:r>
              <a:rPr lang="en-US" dirty="0"/>
              <a:t>.</a:t>
            </a:r>
            <a:endParaRPr lang="nb-NO" dirty="0"/>
          </a:p>
          <a:p>
            <a:r>
              <a:rPr lang="nb-NO" dirty="0"/>
              <a:t>Arbeidskrav = Utviklingstrapp.</a:t>
            </a:r>
          </a:p>
          <a:p>
            <a:r>
              <a:rPr lang="nb-NO" dirty="0"/>
              <a:t>A</a:t>
            </a:r>
            <a:r>
              <a:rPr lang="en-US" dirty="0" err="1"/>
              <a:t>rbeidskrav</a:t>
            </a:r>
            <a:r>
              <a:rPr lang="en-US" dirty="0"/>
              <a:t> ≠ </a:t>
            </a:r>
            <a:r>
              <a:rPr lang="en-US" dirty="0" err="1"/>
              <a:t>Utøverspesifikt</a:t>
            </a:r>
            <a:r>
              <a:rPr lang="en-US" dirty="0"/>
              <a:t> </a:t>
            </a:r>
            <a:r>
              <a:rPr lang="en-US" dirty="0" err="1"/>
              <a:t>krav</a:t>
            </a:r>
            <a:r>
              <a:rPr lang="en-US" dirty="0"/>
              <a:t>.</a:t>
            </a:r>
            <a:endParaRPr lang="nb-NO" dirty="0"/>
          </a:p>
        </p:txBody>
      </p:sp>
      <p:sp>
        <p:nvSpPr>
          <p:cNvPr id="6" name="Date Placeholder 5">
            <a:extLst>
              <a:ext uri="{FF2B5EF4-FFF2-40B4-BE49-F238E27FC236}">
                <a16:creationId xmlns:a16="http://schemas.microsoft.com/office/drawing/2014/main" id="{7184AFDF-809C-4509-988B-B95C27A64E1D}"/>
              </a:ext>
            </a:extLst>
          </p:cNvPr>
          <p:cNvSpPr>
            <a:spLocks noGrp="1"/>
          </p:cNvSpPr>
          <p:nvPr>
            <p:ph type="dt" sz="half" idx="10"/>
          </p:nvPr>
        </p:nvSpPr>
        <p:spPr/>
        <p:txBody>
          <a:bodyPr/>
          <a:lstStyle/>
          <a:p>
            <a:r>
              <a:rPr lang="en-US"/>
              <a:t>02/11/2018</a:t>
            </a:r>
            <a:endParaRPr lang="en-US" dirty="0"/>
          </a:p>
        </p:txBody>
      </p:sp>
      <p:sp>
        <p:nvSpPr>
          <p:cNvPr id="7" name="Footer Placeholder 6">
            <a:extLst>
              <a:ext uri="{FF2B5EF4-FFF2-40B4-BE49-F238E27FC236}">
                <a16:creationId xmlns:a16="http://schemas.microsoft.com/office/drawing/2014/main" id="{F73238EB-6A67-48D4-AF29-052E8581EF0F}"/>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177859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5A251-213A-47B2-A378-FD455A4B834D}"/>
              </a:ext>
            </a:extLst>
          </p:cNvPr>
          <p:cNvSpPr>
            <a:spLocks noGrp="1"/>
          </p:cNvSpPr>
          <p:nvPr>
            <p:ph type="title"/>
          </p:nvPr>
        </p:nvSpPr>
        <p:spPr/>
        <p:txBody>
          <a:bodyPr/>
          <a:lstStyle/>
          <a:p>
            <a:r>
              <a:rPr lang="nb-NO" dirty="0"/>
              <a:t>Hvorfor er arbeidskrav relevant?</a:t>
            </a:r>
            <a:endParaRPr lang="en-US" dirty="0"/>
          </a:p>
        </p:txBody>
      </p:sp>
      <p:sp>
        <p:nvSpPr>
          <p:cNvPr id="3" name="Content Placeholder 2">
            <a:extLst>
              <a:ext uri="{FF2B5EF4-FFF2-40B4-BE49-F238E27FC236}">
                <a16:creationId xmlns:a16="http://schemas.microsoft.com/office/drawing/2014/main" id="{9338B172-9FBA-4A52-A9B1-8235BF02D674}"/>
              </a:ext>
            </a:extLst>
          </p:cNvPr>
          <p:cNvSpPr>
            <a:spLocks noGrp="1"/>
          </p:cNvSpPr>
          <p:nvPr>
            <p:ph idx="1"/>
          </p:nvPr>
        </p:nvSpPr>
        <p:spPr/>
        <p:txBody>
          <a:bodyPr>
            <a:normAutofit fontScale="85000" lnSpcReduction="20000"/>
          </a:bodyPr>
          <a:lstStyle/>
          <a:p>
            <a:r>
              <a:rPr lang="nb-NO" dirty="0"/>
              <a:t>Benchmark for tester</a:t>
            </a:r>
          </a:p>
          <a:p>
            <a:r>
              <a:rPr lang="nb-NO" dirty="0"/>
              <a:t>Grunnlag for evaluering</a:t>
            </a:r>
          </a:p>
          <a:p>
            <a:pPr marL="914400" lvl="1" indent="-457200">
              <a:buFont typeface="+mj-lt"/>
              <a:buAutoNum type="arabicPeriod"/>
            </a:pPr>
            <a:r>
              <a:rPr lang="nb-NO" dirty="0"/>
              <a:t>Evaluere egne styrker og svakheter. (Styrke, Eksplosivitet, Teknikk)</a:t>
            </a:r>
          </a:p>
          <a:p>
            <a:pPr marL="914400" lvl="1" indent="-457200">
              <a:buFont typeface="+mj-lt"/>
              <a:buAutoNum type="arabicPeriod"/>
            </a:pPr>
            <a:r>
              <a:rPr lang="nb-NO" dirty="0"/>
              <a:t>Identifisere hvilke områder vi MÅ forbedre for å nå neste nivå.</a:t>
            </a:r>
          </a:p>
          <a:p>
            <a:r>
              <a:rPr lang="nb-NO" dirty="0"/>
              <a:t>Styre forventninger</a:t>
            </a:r>
          </a:p>
          <a:p>
            <a:pPr lvl="1"/>
            <a:r>
              <a:rPr lang="nb-NO" dirty="0"/>
              <a:t>Er målene vi har satt oss realistiske, og er målene til fremgang i hovedøvelsen i overenstemmelse med målene for fysisk (og teknisk) fremgang?</a:t>
            </a:r>
          </a:p>
          <a:p>
            <a:pPr lvl="1"/>
            <a:r>
              <a:rPr lang="nb-NO" dirty="0"/>
              <a:t>Mange utøvere i overgangsfasen fra ungdom til junior har lett for å forvente hårete fremgang i hovedøvelsen, uten å innse hva det faktisk vil kreve av fysisk fremgang. Bruk av arbeidskrav og kapasitetsanalyse kan bidra til å gi utøverne et realistisk forventningsbilde.</a:t>
            </a:r>
          </a:p>
          <a:p>
            <a:r>
              <a:rPr lang="nb-NO" dirty="0"/>
              <a:t>Tilrettelegging av utøverspesifikt treningsprogram</a:t>
            </a:r>
          </a:p>
          <a:p>
            <a:pPr lvl="1"/>
            <a:r>
              <a:rPr lang="nb-NO" dirty="0"/>
              <a:t>En analyse av utøverens styrker og svakheter relativt til hva som forventes i øvelsen muliggjør utviklingen av utøverspesifikke treningsprogrammer.</a:t>
            </a:r>
          </a:p>
        </p:txBody>
      </p:sp>
      <p:sp>
        <p:nvSpPr>
          <p:cNvPr id="4" name="Date Placeholder 3">
            <a:extLst>
              <a:ext uri="{FF2B5EF4-FFF2-40B4-BE49-F238E27FC236}">
                <a16:creationId xmlns:a16="http://schemas.microsoft.com/office/drawing/2014/main" id="{E575D5D5-9395-4758-8B3F-ED6629512546}"/>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3CC50895-D75C-4437-96FF-5BC7407C648E}"/>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171606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37961-7DCC-421B-BC80-009A6B19AE14}"/>
              </a:ext>
            </a:extLst>
          </p:cNvPr>
          <p:cNvSpPr>
            <a:spLocks noGrp="1"/>
          </p:cNvSpPr>
          <p:nvPr>
            <p:ph type="title"/>
          </p:nvPr>
        </p:nvSpPr>
        <p:spPr/>
        <p:txBody>
          <a:bodyPr/>
          <a:lstStyle/>
          <a:p>
            <a:r>
              <a:rPr lang="nb-NO" dirty="0"/>
              <a:t>Arbeidskravenes presisjon</a:t>
            </a:r>
            <a:endParaRPr lang="en-US" dirty="0"/>
          </a:p>
        </p:txBody>
      </p:sp>
      <p:sp>
        <p:nvSpPr>
          <p:cNvPr id="3" name="Content Placeholder 2">
            <a:extLst>
              <a:ext uri="{FF2B5EF4-FFF2-40B4-BE49-F238E27FC236}">
                <a16:creationId xmlns:a16="http://schemas.microsoft.com/office/drawing/2014/main" id="{C8C0F883-9B12-4653-A1BB-1ECA3364C99E}"/>
              </a:ext>
            </a:extLst>
          </p:cNvPr>
          <p:cNvSpPr>
            <a:spLocks noGrp="1"/>
          </p:cNvSpPr>
          <p:nvPr>
            <p:ph idx="1"/>
          </p:nvPr>
        </p:nvSpPr>
        <p:spPr/>
        <p:txBody>
          <a:bodyPr>
            <a:normAutofit/>
          </a:bodyPr>
          <a:lstStyle/>
          <a:p>
            <a:r>
              <a:rPr lang="nb-NO" dirty="0"/>
              <a:t>Når arbeidskrav diskuteres blir det ofte sagt at arbeidskrav er veldig upresise og at det er STORE individuelle forskjeller. </a:t>
            </a:r>
          </a:p>
          <a:p>
            <a:r>
              <a:rPr lang="nb-NO" dirty="0"/>
              <a:t>For å analysere arbeidskravenes presisjon nærmere har jeg hentet frem resultatene av en analyse jeg gjorde før trenerseminaret i 2016 hvor jeg samlet inn resultatene til over 80 manlige diskoskastere.</a:t>
            </a:r>
          </a:p>
          <a:p>
            <a:r>
              <a:rPr lang="nb-NO" dirty="0"/>
              <a:t>Følgende slides vurderer antallet utøvere som er «i tråd med forventningene» gitt arbeidskravet i øvelsen, og de som «bryter» med forventningene.</a:t>
            </a:r>
            <a:endParaRPr lang="en-US" dirty="0"/>
          </a:p>
        </p:txBody>
      </p:sp>
      <p:sp>
        <p:nvSpPr>
          <p:cNvPr id="4" name="Date Placeholder 3">
            <a:extLst>
              <a:ext uri="{FF2B5EF4-FFF2-40B4-BE49-F238E27FC236}">
                <a16:creationId xmlns:a16="http://schemas.microsoft.com/office/drawing/2014/main" id="{75D6CE88-C7CB-4E87-AB4F-2ACA3588A94E}"/>
              </a:ext>
            </a:extLst>
          </p:cNvPr>
          <p:cNvSpPr>
            <a:spLocks noGrp="1"/>
          </p:cNvSpPr>
          <p:nvPr>
            <p:ph type="dt" sz="half" idx="10"/>
          </p:nvPr>
        </p:nvSpPr>
        <p:spPr/>
        <p:txBody>
          <a:bodyPr/>
          <a:lstStyle/>
          <a:p>
            <a:r>
              <a:rPr lang="en-US"/>
              <a:t>02/11/2018</a:t>
            </a:r>
            <a:endParaRPr lang="en-US" dirty="0"/>
          </a:p>
        </p:txBody>
      </p:sp>
      <p:sp>
        <p:nvSpPr>
          <p:cNvPr id="5" name="Footer Placeholder 4">
            <a:extLst>
              <a:ext uri="{FF2B5EF4-FFF2-40B4-BE49-F238E27FC236}">
                <a16:creationId xmlns:a16="http://schemas.microsoft.com/office/drawing/2014/main" id="{C754EF6F-445B-49AB-B88A-2ED1DDADA544}"/>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21712282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855C51-2BBC-4195-A0B8-942CAB20CE39}"/>
              </a:ext>
            </a:extLst>
          </p:cNvPr>
          <p:cNvSpPr>
            <a:spLocks noGrp="1"/>
          </p:cNvSpPr>
          <p:nvPr>
            <p:ph type="title"/>
          </p:nvPr>
        </p:nvSpPr>
        <p:spPr>
          <a:xfrm>
            <a:off x="807117" y="373917"/>
            <a:ext cx="10955694" cy="1325563"/>
          </a:xfrm>
        </p:spPr>
        <p:txBody>
          <a:bodyPr>
            <a:normAutofit/>
          </a:bodyPr>
          <a:lstStyle/>
          <a:p>
            <a:r>
              <a:rPr lang="nb-NO" dirty="0"/>
              <a:t>Arbeidskravenes presisjon: Diskos og benkpress</a:t>
            </a:r>
            <a:endParaRPr lang="en-US" dirty="0"/>
          </a:p>
        </p:txBody>
      </p:sp>
      <p:pic>
        <p:nvPicPr>
          <p:cNvPr id="4" name="Bilde 9">
            <a:extLst>
              <a:ext uri="{FF2B5EF4-FFF2-40B4-BE49-F238E27FC236}">
                <a16:creationId xmlns:a16="http://schemas.microsoft.com/office/drawing/2014/main" id="{6141806C-462F-4D57-9AC3-DC5EA68C2E2F}"/>
              </a:ext>
            </a:extLst>
          </p:cNvPr>
          <p:cNvPicPr>
            <a:picLocks noChangeAspect="1"/>
          </p:cNvPicPr>
          <p:nvPr/>
        </p:nvPicPr>
        <p:blipFill>
          <a:blip r:embed="rId2"/>
          <a:stretch>
            <a:fillRect/>
          </a:stretch>
        </p:blipFill>
        <p:spPr>
          <a:xfrm>
            <a:off x="807117" y="1589715"/>
            <a:ext cx="7087214" cy="4793395"/>
          </a:xfrm>
          <a:prstGeom prst="rect">
            <a:avLst/>
          </a:prstGeom>
        </p:spPr>
      </p:pic>
      <p:cxnSp>
        <p:nvCxnSpPr>
          <p:cNvPr id="8" name="Straight Connector 7">
            <a:extLst>
              <a:ext uri="{FF2B5EF4-FFF2-40B4-BE49-F238E27FC236}">
                <a16:creationId xmlns:a16="http://schemas.microsoft.com/office/drawing/2014/main" id="{5FA16741-59C8-42F9-83E1-F6BDE4B18BB0}"/>
              </a:ext>
            </a:extLst>
          </p:cNvPr>
          <p:cNvCxnSpPr/>
          <p:nvPr/>
        </p:nvCxnSpPr>
        <p:spPr>
          <a:xfrm>
            <a:off x="4613945" y="2441196"/>
            <a:ext cx="0" cy="19881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2A9555C-6A7E-43F6-B5D6-BA79A4A61105}"/>
              </a:ext>
            </a:extLst>
          </p:cNvPr>
          <p:cNvCxnSpPr>
            <a:cxnSpLocks/>
          </p:cNvCxnSpPr>
          <p:nvPr/>
        </p:nvCxnSpPr>
        <p:spPr>
          <a:xfrm>
            <a:off x="3296873" y="3246539"/>
            <a:ext cx="363243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AA14D23-0403-491E-A4C0-6DD2B38B2239}"/>
              </a:ext>
            </a:extLst>
          </p:cNvPr>
          <p:cNvSpPr txBox="1"/>
          <p:nvPr/>
        </p:nvSpPr>
        <p:spPr>
          <a:xfrm>
            <a:off x="4049038" y="2801923"/>
            <a:ext cx="256802" cy="261610"/>
          </a:xfrm>
          <a:prstGeom prst="rect">
            <a:avLst/>
          </a:prstGeom>
          <a:noFill/>
        </p:spPr>
        <p:txBody>
          <a:bodyPr wrap="none" rtlCol="0">
            <a:spAutoFit/>
          </a:bodyPr>
          <a:lstStyle/>
          <a:p>
            <a:r>
              <a:rPr lang="nb-NO" sz="1050" dirty="0">
                <a:solidFill>
                  <a:srgbClr val="FF0000"/>
                </a:solidFill>
              </a:rPr>
              <a:t>4</a:t>
            </a:r>
            <a:endParaRPr lang="en-US" sz="1050" dirty="0">
              <a:solidFill>
                <a:srgbClr val="FF0000"/>
              </a:solidFill>
            </a:endParaRPr>
          </a:p>
        </p:txBody>
      </p:sp>
      <p:sp>
        <p:nvSpPr>
          <p:cNvPr id="13" name="TextBox 12">
            <a:extLst>
              <a:ext uri="{FF2B5EF4-FFF2-40B4-BE49-F238E27FC236}">
                <a16:creationId xmlns:a16="http://schemas.microsoft.com/office/drawing/2014/main" id="{68B0C1CD-9BB4-4910-9E43-9C5401746964}"/>
              </a:ext>
            </a:extLst>
          </p:cNvPr>
          <p:cNvSpPr txBox="1"/>
          <p:nvPr/>
        </p:nvSpPr>
        <p:spPr>
          <a:xfrm>
            <a:off x="5382228" y="3779685"/>
            <a:ext cx="253596" cy="253916"/>
          </a:xfrm>
          <a:prstGeom prst="rect">
            <a:avLst/>
          </a:prstGeom>
          <a:noFill/>
        </p:spPr>
        <p:txBody>
          <a:bodyPr wrap="none" rtlCol="0">
            <a:spAutoFit/>
          </a:bodyPr>
          <a:lstStyle/>
          <a:p>
            <a:r>
              <a:rPr lang="nb-NO" sz="1050" dirty="0">
                <a:solidFill>
                  <a:srgbClr val="FF0000"/>
                </a:solidFill>
              </a:rPr>
              <a:t>7</a:t>
            </a:r>
            <a:endParaRPr lang="en-US" sz="1050" dirty="0">
              <a:solidFill>
                <a:srgbClr val="FF0000"/>
              </a:solidFill>
            </a:endParaRPr>
          </a:p>
        </p:txBody>
      </p:sp>
      <p:sp>
        <p:nvSpPr>
          <p:cNvPr id="14" name="TextBox 13">
            <a:extLst>
              <a:ext uri="{FF2B5EF4-FFF2-40B4-BE49-F238E27FC236}">
                <a16:creationId xmlns:a16="http://schemas.microsoft.com/office/drawing/2014/main" id="{00702709-0AC0-4610-A902-C21860D51A3A}"/>
              </a:ext>
            </a:extLst>
          </p:cNvPr>
          <p:cNvSpPr txBox="1"/>
          <p:nvPr/>
        </p:nvSpPr>
        <p:spPr>
          <a:xfrm>
            <a:off x="5254974" y="2347204"/>
            <a:ext cx="322524" cy="253916"/>
          </a:xfrm>
          <a:prstGeom prst="rect">
            <a:avLst/>
          </a:prstGeom>
          <a:noFill/>
        </p:spPr>
        <p:txBody>
          <a:bodyPr wrap="none" rtlCol="0">
            <a:spAutoFit/>
          </a:bodyPr>
          <a:lstStyle/>
          <a:p>
            <a:r>
              <a:rPr lang="nb-NO" sz="1050" dirty="0">
                <a:solidFill>
                  <a:srgbClr val="FF0000"/>
                </a:solidFill>
              </a:rPr>
              <a:t>29</a:t>
            </a:r>
            <a:endParaRPr lang="en-US" sz="1050" dirty="0">
              <a:solidFill>
                <a:srgbClr val="FF0000"/>
              </a:solidFill>
            </a:endParaRPr>
          </a:p>
        </p:txBody>
      </p:sp>
      <p:sp>
        <p:nvSpPr>
          <p:cNvPr id="15" name="TextBox 14">
            <a:extLst>
              <a:ext uri="{FF2B5EF4-FFF2-40B4-BE49-F238E27FC236}">
                <a16:creationId xmlns:a16="http://schemas.microsoft.com/office/drawing/2014/main" id="{B2D7E721-3BC6-4491-939E-E96EE26B4DF9}"/>
              </a:ext>
            </a:extLst>
          </p:cNvPr>
          <p:cNvSpPr txBox="1"/>
          <p:nvPr/>
        </p:nvSpPr>
        <p:spPr>
          <a:xfrm>
            <a:off x="2801197" y="3779685"/>
            <a:ext cx="322524" cy="253916"/>
          </a:xfrm>
          <a:prstGeom prst="rect">
            <a:avLst/>
          </a:prstGeom>
          <a:noFill/>
        </p:spPr>
        <p:txBody>
          <a:bodyPr wrap="none" rtlCol="0">
            <a:spAutoFit/>
          </a:bodyPr>
          <a:lstStyle/>
          <a:p>
            <a:r>
              <a:rPr lang="nb-NO" sz="1050" dirty="0">
                <a:solidFill>
                  <a:srgbClr val="FF0000"/>
                </a:solidFill>
              </a:rPr>
              <a:t>30</a:t>
            </a:r>
            <a:endParaRPr lang="en-US" sz="1050" dirty="0">
              <a:solidFill>
                <a:srgbClr val="FF0000"/>
              </a:solidFill>
            </a:endParaRPr>
          </a:p>
        </p:txBody>
      </p:sp>
      <p:sp>
        <p:nvSpPr>
          <p:cNvPr id="17" name="TextBox 16">
            <a:extLst>
              <a:ext uri="{FF2B5EF4-FFF2-40B4-BE49-F238E27FC236}">
                <a16:creationId xmlns:a16="http://schemas.microsoft.com/office/drawing/2014/main" id="{5BF7938A-16CC-4F0D-BC67-1E69A13D5C73}"/>
              </a:ext>
            </a:extLst>
          </p:cNvPr>
          <p:cNvSpPr txBox="1"/>
          <p:nvPr/>
        </p:nvSpPr>
        <p:spPr>
          <a:xfrm>
            <a:off x="8305101" y="2038525"/>
            <a:ext cx="3187816" cy="3970318"/>
          </a:xfrm>
          <a:prstGeom prst="rect">
            <a:avLst/>
          </a:prstGeom>
          <a:noFill/>
        </p:spPr>
        <p:txBody>
          <a:bodyPr wrap="square" rtlCol="0">
            <a:spAutoFit/>
          </a:bodyPr>
          <a:lstStyle/>
          <a:p>
            <a:pPr marL="285750" indent="-285750">
              <a:buFont typeface="Arial" panose="020B0604020202020204" pitchFamily="34" charset="0"/>
              <a:buChar char="•"/>
            </a:pPr>
            <a:r>
              <a:rPr lang="nb-NO" dirty="0"/>
              <a:t>Med et arbeidskrav på 160kg for 60m i diskos får vi følgende «resultat» i en analyse av 70 mannlige diskoskastere.</a:t>
            </a:r>
          </a:p>
          <a:p>
            <a:pPr marL="285750" indent="-285750">
              <a:buFont typeface="Arial" panose="020B0604020202020204" pitchFamily="34" charset="0"/>
              <a:buChar char="•"/>
            </a:pPr>
            <a:r>
              <a:rPr lang="nb-NO" dirty="0"/>
              <a:t>59 er i tråd med forventningene gitt av arbeidskravet.</a:t>
            </a:r>
          </a:p>
          <a:p>
            <a:pPr marL="285750" indent="-285750">
              <a:buFont typeface="Arial" panose="020B0604020202020204" pitchFamily="34" charset="0"/>
              <a:buChar char="•"/>
            </a:pPr>
            <a:r>
              <a:rPr lang="nb-NO" dirty="0"/>
              <a:t>11 «bryter» med arbeidskravet.</a:t>
            </a:r>
          </a:p>
          <a:p>
            <a:pPr marL="285750" indent="-285750">
              <a:buFont typeface="Arial" panose="020B0604020202020204" pitchFamily="34" charset="0"/>
              <a:buChar char="•"/>
            </a:pPr>
            <a:r>
              <a:rPr lang="nb-NO" dirty="0"/>
              <a:t>Kun 4 av 70 oppnådde resultat over 60m med mindre enn 160kg benkpress.</a:t>
            </a:r>
            <a:endParaRPr lang="en-US" dirty="0"/>
          </a:p>
        </p:txBody>
      </p:sp>
      <p:sp>
        <p:nvSpPr>
          <p:cNvPr id="18" name="Date Placeholder 17">
            <a:extLst>
              <a:ext uri="{FF2B5EF4-FFF2-40B4-BE49-F238E27FC236}">
                <a16:creationId xmlns:a16="http://schemas.microsoft.com/office/drawing/2014/main" id="{D086F0AB-21A9-468E-B332-B1496A53A268}"/>
              </a:ext>
            </a:extLst>
          </p:cNvPr>
          <p:cNvSpPr>
            <a:spLocks noGrp="1"/>
          </p:cNvSpPr>
          <p:nvPr>
            <p:ph type="dt" sz="half" idx="10"/>
          </p:nvPr>
        </p:nvSpPr>
        <p:spPr/>
        <p:txBody>
          <a:bodyPr/>
          <a:lstStyle/>
          <a:p>
            <a:r>
              <a:rPr lang="en-US"/>
              <a:t>02/11/2018</a:t>
            </a:r>
            <a:endParaRPr lang="en-US" dirty="0"/>
          </a:p>
        </p:txBody>
      </p:sp>
      <p:sp>
        <p:nvSpPr>
          <p:cNvPr id="19" name="Footer Placeholder 18">
            <a:extLst>
              <a:ext uri="{FF2B5EF4-FFF2-40B4-BE49-F238E27FC236}">
                <a16:creationId xmlns:a16="http://schemas.microsoft.com/office/drawing/2014/main" id="{C7976ECC-664C-4F4F-9595-F99503AB576B}"/>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426641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374A7-9058-495C-828C-2B39F82D082A}"/>
              </a:ext>
            </a:extLst>
          </p:cNvPr>
          <p:cNvSpPr>
            <a:spLocks noGrp="1"/>
          </p:cNvSpPr>
          <p:nvPr>
            <p:ph type="title"/>
          </p:nvPr>
        </p:nvSpPr>
        <p:spPr>
          <a:xfrm>
            <a:off x="1076500" y="408815"/>
            <a:ext cx="10018713" cy="1752599"/>
          </a:xfrm>
        </p:spPr>
        <p:txBody>
          <a:bodyPr>
            <a:normAutofit/>
          </a:bodyPr>
          <a:lstStyle/>
          <a:p>
            <a:r>
              <a:rPr lang="nb-NO" sz="4000" dirty="0"/>
              <a:t>Arbeidskravenes presisjon: Diskos og knebøy</a:t>
            </a:r>
            <a:endParaRPr lang="en-US" sz="4000" dirty="0"/>
          </a:p>
        </p:txBody>
      </p:sp>
      <p:pic>
        <p:nvPicPr>
          <p:cNvPr id="4" name="Bilde 3">
            <a:extLst>
              <a:ext uri="{FF2B5EF4-FFF2-40B4-BE49-F238E27FC236}">
                <a16:creationId xmlns:a16="http://schemas.microsoft.com/office/drawing/2014/main" id="{D58E16CF-4E84-4144-916F-218A9334C547}"/>
              </a:ext>
            </a:extLst>
          </p:cNvPr>
          <p:cNvPicPr>
            <a:picLocks noChangeAspect="1"/>
          </p:cNvPicPr>
          <p:nvPr/>
        </p:nvPicPr>
        <p:blipFill>
          <a:blip r:embed="rId2"/>
          <a:stretch>
            <a:fillRect/>
          </a:stretch>
        </p:blipFill>
        <p:spPr>
          <a:xfrm>
            <a:off x="918620" y="1473573"/>
            <a:ext cx="7087214" cy="4793395"/>
          </a:xfrm>
          <a:prstGeom prst="rect">
            <a:avLst/>
          </a:prstGeom>
        </p:spPr>
      </p:pic>
      <p:cxnSp>
        <p:nvCxnSpPr>
          <p:cNvPr id="5" name="Straight Connector 4">
            <a:extLst>
              <a:ext uri="{FF2B5EF4-FFF2-40B4-BE49-F238E27FC236}">
                <a16:creationId xmlns:a16="http://schemas.microsoft.com/office/drawing/2014/main" id="{7A357EDE-A387-4912-97CD-25F579E22CD8}"/>
              </a:ext>
            </a:extLst>
          </p:cNvPr>
          <p:cNvCxnSpPr/>
          <p:nvPr/>
        </p:nvCxnSpPr>
        <p:spPr>
          <a:xfrm>
            <a:off x="4545300" y="2231257"/>
            <a:ext cx="0" cy="1988191"/>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596F2DE-83C7-4CC5-BDDF-500BBA25DF9A}"/>
              </a:ext>
            </a:extLst>
          </p:cNvPr>
          <p:cNvCxnSpPr>
            <a:cxnSpLocks/>
          </p:cNvCxnSpPr>
          <p:nvPr/>
        </p:nvCxnSpPr>
        <p:spPr>
          <a:xfrm>
            <a:off x="3228228" y="3027269"/>
            <a:ext cx="363243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58BF383-7DEB-47D4-BB1C-7A2940185ED2}"/>
              </a:ext>
            </a:extLst>
          </p:cNvPr>
          <p:cNvSpPr txBox="1"/>
          <p:nvPr/>
        </p:nvSpPr>
        <p:spPr>
          <a:xfrm>
            <a:off x="3414557" y="2730905"/>
            <a:ext cx="253596" cy="253916"/>
          </a:xfrm>
          <a:prstGeom prst="rect">
            <a:avLst/>
          </a:prstGeom>
          <a:noFill/>
        </p:spPr>
        <p:txBody>
          <a:bodyPr wrap="none" rtlCol="0">
            <a:spAutoFit/>
          </a:bodyPr>
          <a:lstStyle/>
          <a:p>
            <a:r>
              <a:rPr lang="nb-NO" sz="1050" dirty="0">
                <a:solidFill>
                  <a:srgbClr val="FF0000"/>
                </a:solidFill>
              </a:rPr>
              <a:t>3</a:t>
            </a:r>
            <a:endParaRPr lang="en-US" sz="1050" dirty="0">
              <a:solidFill>
                <a:srgbClr val="FF0000"/>
              </a:solidFill>
            </a:endParaRPr>
          </a:p>
        </p:txBody>
      </p:sp>
      <p:sp>
        <p:nvSpPr>
          <p:cNvPr id="8" name="TextBox 7">
            <a:extLst>
              <a:ext uri="{FF2B5EF4-FFF2-40B4-BE49-F238E27FC236}">
                <a16:creationId xmlns:a16="http://schemas.microsoft.com/office/drawing/2014/main" id="{39EC6CA9-0D11-4530-8259-F856DB7BB022}"/>
              </a:ext>
            </a:extLst>
          </p:cNvPr>
          <p:cNvSpPr txBox="1"/>
          <p:nvPr/>
        </p:nvSpPr>
        <p:spPr>
          <a:xfrm>
            <a:off x="5073020" y="2332899"/>
            <a:ext cx="322524" cy="253916"/>
          </a:xfrm>
          <a:prstGeom prst="rect">
            <a:avLst/>
          </a:prstGeom>
          <a:noFill/>
        </p:spPr>
        <p:txBody>
          <a:bodyPr wrap="none" rtlCol="0">
            <a:spAutoFit/>
          </a:bodyPr>
          <a:lstStyle/>
          <a:p>
            <a:r>
              <a:rPr lang="nb-NO" sz="1050" dirty="0">
                <a:solidFill>
                  <a:srgbClr val="FF0000"/>
                </a:solidFill>
              </a:rPr>
              <a:t>27</a:t>
            </a:r>
            <a:endParaRPr lang="en-US" sz="1050" dirty="0">
              <a:solidFill>
                <a:srgbClr val="FF0000"/>
              </a:solidFill>
            </a:endParaRPr>
          </a:p>
        </p:txBody>
      </p:sp>
      <p:sp>
        <p:nvSpPr>
          <p:cNvPr id="9" name="TextBox 8">
            <a:extLst>
              <a:ext uri="{FF2B5EF4-FFF2-40B4-BE49-F238E27FC236}">
                <a16:creationId xmlns:a16="http://schemas.microsoft.com/office/drawing/2014/main" id="{6E9A4E71-3288-4B53-8E38-5ACEE47AD93E}"/>
              </a:ext>
            </a:extLst>
          </p:cNvPr>
          <p:cNvSpPr txBox="1"/>
          <p:nvPr/>
        </p:nvSpPr>
        <p:spPr>
          <a:xfrm>
            <a:off x="3160961" y="4069568"/>
            <a:ext cx="322524" cy="253916"/>
          </a:xfrm>
          <a:prstGeom prst="rect">
            <a:avLst/>
          </a:prstGeom>
          <a:noFill/>
        </p:spPr>
        <p:txBody>
          <a:bodyPr wrap="none" rtlCol="0">
            <a:spAutoFit/>
          </a:bodyPr>
          <a:lstStyle/>
          <a:p>
            <a:r>
              <a:rPr lang="nb-NO" sz="1050" dirty="0">
                <a:solidFill>
                  <a:srgbClr val="FF0000"/>
                </a:solidFill>
              </a:rPr>
              <a:t>29</a:t>
            </a:r>
            <a:endParaRPr lang="en-US" sz="1050" dirty="0">
              <a:solidFill>
                <a:srgbClr val="FF0000"/>
              </a:solidFill>
            </a:endParaRPr>
          </a:p>
        </p:txBody>
      </p:sp>
      <p:sp>
        <p:nvSpPr>
          <p:cNvPr id="10" name="TextBox 9">
            <a:extLst>
              <a:ext uri="{FF2B5EF4-FFF2-40B4-BE49-F238E27FC236}">
                <a16:creationId xmlns:a16="http://schemas.microsoft.com/office/drawing/2014/main" id="{EC529199-7E20-40A6-9F1C-737DA1BCD55A}"/>
              </a:ext>
            </a:extLst>
          </p:cNvPr>
          <p:cNvSpPr txBox="1"/>
          <p:nvPr/>
        </p:nvSpPr>
        <p:spPr>
          <a:xfrm>
            <a:off x="4870604" y="4194132"/>
            <a:ext cx="253596" cy="253916"/>
          </a:xfrm>
          <a:prstGeom prst="rect">
            <a:avLst/>
          </a:prstGeom>
          <a:noFill/>
        </p:spPr>
        <p:txBody>
          <a:bodyPr wrap="none" rtlCol="0">
            <a:spAutoFit/>
          </a:bodyPr>
          <a:lstStyle/>
          <a:p>
            <a:r>
              <a:rPr lang="nb-NO" sz="1050" dirty="0">
                <a:solidFill>
                  <a:srgbClr val="FF0000"/>
                </a:solidFill>
              </a:rPr>
              <a:t>8</a:t>
            </a:r>
            <a:endParaRPr lang="en-US" sz="1050" dirty="0">
              <a:solidFill>
                <a:srgbClr val="FF0000"/>
              </a:solidFill>
            </a:endParaRPr>
          </a:p>
        </p:txBody>
      </p:sp>
      <p:sp>
        <p:nvSpPr>
          <p:cNvPr id="11" name="Rectangle 10">
            <a:extLst>
              <a:ext uri="{FF2B5EF4-FFF2-40B4-BE49-F238E27FC236}">
                <a16:creationId xmlns:a16="http://schemas.microsoft.com/office/drawing/2014/main" id="{F8B8EE39-8111-46D1-9181-7898845E446F}"/>
              </a:ext>
            </a:extLst>
          </p:cNvPr>
          <p:cNvSpPr/>
          <p:nvPr/>
        </p:nvSpPr>
        <p:spPr>
          <a:xfrm>
            <a:off x="8551295" y="1438243"/>
            <a:ext cx="3452373" cy="2585323"/>
          </a:xfrm>
          <a:prstGeom prst="rect">
            <a:avLst/>
          </a:prstGeom>
        </p:spPr>
        <p:txBody>
          <a:bodyPr wrap="square">
            <a:spAutoFit/>
          </a:bodyPr>
          <a:lstStyle/>
          <a:p>
            <a:pPr marL="285750" indent="-285750">
              <a:buFont typeface="Arial" panose="020B0604020202020204" pitchFamily="34" charset="0"/>
              <a:buChar char="•"/>
            </a:pPr>
            <a:r>
              <a:rPr lang="nb-NO" dirty="0"/>
              <a:t>Med et arbeidskrav på 215kg for 60m i diskos får vi følgende «resultat» i en analyse av 67 mannlige diskoskastere.</a:t>
            </a:r>
          </a:p>
          <a:p>
            <a:pPr marL="285750" indent="-285750">
              <a:buFont typeface="Arial" panose="020B0604020202020204" pitchFamily="34" charset="0"/>
              <a:buChar char="•"/>
            </a:pPr>
            <a:r>
              <a:rPr lang="nb-NO" dirty="0"/>
              <a:t>56 er i tråd med forventningene gitt av arbeidskravet.</a:t>
            </a:r>
          </a:p>
          <a:p>
            <a:pPr marL="285750" indent="-285750">
              <a:buFont typeface="Arial" panose="020B0604020202020204" pitchFamily="34" charset="0"/>
              <a:buChar char="•"/>
            </a:pPr>
            <a:r>
              <a:rPr lang="nb-NO" dirty="0"/>
              <a:t>11 «bryter» med arbeidskravet.</a:t>
            </a:r>
          </a:p>
          <a:p>
            <a:pPr marL="285750" indent="-285750">
              <a:buFont typeface="Arial" panose="020B0604020202020204" pitchFamily="34" charset="0"/>
              <a:buChar char="•"/>
            </a:pPr>
            <a:r>
              <a:rPr lang="nb-NO" dirty="0"/>
              <a:t>Kun 3 klarte å kaste over 60m med under 215kg knebøy.</a:t>
            </a:r>
            <a:endParaRPr lang="en-US" dirty="0"/>
          </a:p>
        </p:txBody>
      </p:sp>
      <p:sp>
        <p:nvSpPr>
          <p:cNvPr id="14" name="Date Placeholder 13">
            <a:extLst>
              <a:ext uri="{FF2B5EF4-FFF2-40B4-BE49-F238E27FC236}">
                <a16:creationId xmlns:a16="http://schemas.microsoft.com/office/drawing/2014/main" id="{1364CEB1-8647-4314-A229-94C705A28917}"/>
              </a:ext>
            </a:extLst>
          </p:cNvPr>
          <p:cNvSpPr>
            <a:spLocks noGrp="1"/>
          </p:cNvSpPr>
          <p:nvPr>
            <p:ph type="dt" sz="half" idx="10"/>
          </p:nvPr>
        </p:nvSpPr>
        <p:spPr/>
        <p:txBody>
          <a:bodyPr/>
          <a:lstStyle/>
          <a:p>
            <a:r>
              <a:rPr lang="en-US"/>
              <a:t>02/11/2018</a:t>
            </a:r>
            <a:endParaRPr lang="en-US" dirty="0"/>
          </a:p>
        </p:txBody>
      </p:sp>
      <p:sp>
        <p:nvSpPr>
          <p:cNvPr id="15" name="Footer Placeholder 14">
            <a:extLst>
              <a:ext uri="{FF2B5EF4-FFF2-40B4-BE49-F238E27FC236}">
                <a16:creationId xmlns:a16="http://schemas.microsoft.com/office/drawing/2014/main" id="{11351C74-C815-4DD1-B852-89205F1E4FDE}"/>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304818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Bilde 8">
            <a:extLst>
              <a:ext uri="{FF2B5EF4-FFF2-40B4-BE49-F238E27FC236}">
                <a16:creationId xmlns:a16="http://schemas.microsoft.com/office/drawing/2014/main" id="{26E6E531-E64C-4217-9FFC-2D1822C55B90}"/>
              </a:ext>
            </a:extLst>
          </p:cNvPr>
          <p:cNvPicPr>
            <a:picLocks noChangeAspect="1"/>
          </p:cNvPicPr>
          <p:nvPr/>
        </p:nvPicPr>
        <p:blipFill>
          <a:blip r:embed="rId2"/>
          <a:stretch>
            <a:fillRect/>
          </a:stretch>
        </p:blipFill>
        <p:spPr>
          <a:xfrm>
            <a:off x="957754" y="1634993"/>
            <a:ext cx="7087214" cy="4793395"/>
          </a:xfrm>
          <a:prstGeom prst="rect">
            <a:avLst/>
          </a:prstGeom>
        </p:spPr>
      </p:pic>
      <p:sp>
        <p:nvSpPr>
          <p:cNvPr id="2" name="Title 1">
            <a:extLst>
              <a:ext uri="{FF2B5EF4-FFF2-40B4-BE49-F238E27FC236}">
                <a16:creationId xmlns:a16="http://schemas.microsoft.com/office/drawing/2014/main" id="{6D8374A7-9058-495C-828C-2B39F82D082A}"/>
              </a:ext>
            </a:extLst>
          </p:cNvPr>
          <p:cNvSpPr>
            <a:spLocks noGrp="1"/>
          </p:cNvSpPr>
          <p:nvPr>
            <p:ph type="title"/>
          </p:nvPr>
        </p:nvSpPr>
        <p:spPr>
          <a:xfrm>
            <a:off x="879172" y="224985"/>
            <a:ext cx="9601200" cy="1485900"/>
          </a:xfrm>
        </p:spPr>
        <p:txBody>
          <a:bodyPr>
            <a:normAutofit/>
          </a:bodyPr>
          <a:lstStyle/>
          <a:p>
            <a:r>
              <a:rPr lang="nb-NO" dirty="0"/>
              <a:t>Arbeidskravenes presisjon: Diskos og vending</a:t>
            </a:r>
            <a:endParaRPr lang="en-US" dirty="0"/>
          </a:p>
        </p:txBody>
      </p:sp>
      <p:cxnSp>
        <p:nvCxnSpPr>
          <p:cNvPr id="5" name="Straight Connector 4">
            <a:extLst>
              <a:ext uri="{FF2B5EF4-FFF2-40B4-BE49-F238E27FC236}">
                <a16:creationId xmlns:a16="http://schemas.microsoft.com/office/drawing/2014/main" id="{7A357EDE-A387-4912-97CD-25F579E22CD8}"/>
              </a:ext>
            </a:extLst>
          </p:cNvPr>
          <p:cNvCxnSpPr>
            <a:cxnSpLocks/>
          </p:cNvCxnSpPr>
          <p:nvPr/>
        </p:nvCxnSpPr>
        <p:spPr>
          <a:xfrm>
            <a:off x="5106137" y="2305851"/>
            <a:ext cx="0" cy="253150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596F2DE-83C7-4CC5-BDDF-500BBA25DF9A}"/>
              </a:ext>
            </a:extLst>
          </p:cNvPr>
          <p:cNvCxnSpPr>
            <a:cxnSpLocks/>
          </p:cNvCxnSpPr>
          <p:nvPr/>
        </p:nvCxnSpPr>
        <p:spPr>
          <a:xfrm>
            <a:off x="3347716" y="3299947"/>
            <a:ext cx="363243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458BF383-7DEB-47D4-BB1C-7A2940185ED2}"/>
              </a:ext>
            </a:extLst>
          </p:cNvPr>
          <p:cNvSpPr txBox="1"/>
          <p:nvPr/>
        </p:nvSpPr>
        <p:spPr>
          <a:xfrm>
            <a:off x="3593107" y="2621768"/>
            <a:ext cx="253596" cy="253916"/>
          </a:xfrm>
          <a:prstGeom prst="rect">
            <a:avLst/>
          </a:prstGeom>
          <a:noFill/>
        </p:spPr>
        <p:txBody>
          <a:bodyPr wrap="none" rtlCol="0">
            <a:spAutoFit/>
          </a:bodyPr>
          <a:lstStyle/>
          <a:p>
            <a:r>
              <a:rPr lang="nb-NO" sz="1050" dirty="0">
                <a:solidFill>
                  <a:srgbClr val="FF0000"/>
                </a:solidFill>
              </a:rPr>
              <a:t>2</a:t>
            </a:r>
            <a:endParaRPr lang="en-US" sz="1050" dirty="0">
              <a:solidFill>
                <a:srgbClr val="FF0000"/>
              </a:solidFill>
            </a:endParaRPr>
          </a:p>
        </p:txBody>
      </p:sp>
      <p:sp>
        <p:nvSpPr>
          <p:cNvPr id="8" name="TextBox 7">
            <a:extLst>
              <a:ext uri="{FF2B5EF4-FFF2-40B4-BE49-F238E27FC236}">
                <a16:creationId xmlns:a16="http://schemas.microsoft.com/office/drawing/2014/main" id="{39EC6CA9-0D11-4530-8259-F856DB7BB022}"/>
              </a:ext>
            </a:extLst>
          </p:cNvPr>
          <p:cNvSpPr txBox="1"/>
          <p:nvPr/>
        </p:nvSpPr>
        <p:spPr>
          <a:xfrm>
            <a:off x="5518510" y="2267751"/>
            <a:ext cx="322524" cy="253916"/>
          </a:xfrm>
          <a:prstGeom prst="rect">
            <a:avLst/>
          </a:prstGeom>
          <a:noFill/>
        </p:spPr>
        <p:txBody>
          <a:bodyPr wrap="none" rtlCol="0">
            <a:spAutoFit/>
          </a:bodyPr>
          <a:lstStyle/>
          <a:p>
            <a:r>
              <a:rPr lang="nb-NO" sz="1050" dirty="0">
                <a:solidFill>
                  <a:srgbClr val="FF0000"/>
                </a:solidFill>
              </a:rPr>
              <a:t>30</a:t>
            </a:r>
            <a:endParaRPr lang="en-US" sz="1050" dirty="0">
              <a:solidFill>
                <a:srgbClr val="FF0000"/>
              </a:solidFill>
            </a:endParaRPr>
          </a:p>
        </p:txBody>
      </p:sp>
      <p:sp>
        <p:nvSpPr>
          <p:cNvPr id="9" name="TextBox 8">
            <a:extLst>
              <a:ext uri="{FF2B5EF4-FFF2-40B4-BE49-F238E27FC236}">
                <a16:creationId xmlns:a16="http://schemas.microsoft.com/office/drawing/2014/main" id="{6E9A4E71-3288-4B53-8E38-5ACEE47AD93E}"/>
              </a:ext>
            </a:extLst>
          </p:cNvPr>
          <p:cNvSpPr txBox="1"/>
          <p:nvPr/>
        </p:nvSpPr>
        <p:spPr>
          <a:xfrm>
            <a:off x="3188953" y="3904733"/>
            <a:ext cx="322524" cy="253916"/>
          </a:xfrm>
          <a:prstGeom prst="rect">
            <a:avLst/>
          </a:prstGeom>
          <a:noFill/>
        </p:spPr>
        <p:txBody>
          <a:bodyPr wrap="none" rtlCol="0">
            <a:spAutoFit/>
          </a:bodyPr>
          <a:lstStyle/>
          <a:p>
            <a:r>
              <a:rPr lang="nb-NO" sz="1050" dirty="0">
                <a:solidFill>
                  <a:srgbClr val="FF0000"/>
                </a:solidFill>
              </a:rPr>
              <a:t>28</a:t>
            </a:r>
            <a:endParaRPr lang="en-US" sz="1050" dirty="0">
              <a:solidFill>
                <a:srgbClr val="FF0000"/>
              </a:solidFill>
            </a:endParaRPr>
          </a:p>
        </p:txBody>
      </p:sp>
      <p:sp>
        <p:nvSpPr>
          <p:cNvPr id="10" name="TextBox 9">
            <a:extLst>
              <a:ext uri="{FF2B5EF4-FFF2-40B4-BE49-F238E27FC236}">
                <a16:creationId xmlns:a16="http://schemas.microsoft.com/office/drawing/2014/main" id="{EC529199-7E20-40A6-9F1C-737DA1BCD55A}"/>
              </a:ext>
            </a:extLst>
          </p:cNvPr>
          <p:cNvSpPr txBox="1"/>
          <p:nvPr/>
        </p:nvSpPr>
        <p:spPr>
          <a:xfrm>
            <a:off x="5446647" y="3439652"/>
            <a:ext cx="253596" cy="253916"/>
          </a:xfrm>
          <a:prstGeom prst="rect">
            <a:avLst/>
          </a:prstGeom>
          <a:noFill/>
        </p:spPr>
        <p:txBody>
          <a:bodyPr wrap="none" rtlCol="0">
            <a:spAutoFit/>
          </a:bodyPr>
          <a:lstStyle/>
          <a:p>
            <a:r>
              <a:rPr lang="nb-NO" sz="1050" dirty="0">
                <a:solidFill>
                  <a:srgbClr val="FF0000"/>
                </a:solidFill>
              </a:rPr>
              <a:t>5</a:t>
            </a:r>
            <a:endParaRPr lang="en-US" sz="1050" dirty="0">
              <a:solidFill>
                <a:srgbClr val="FF0000"/>
              </a:solidFill>
            </a:endParaRPr>
          </a:p>
        </p:txBody>
      </p:sp>
      <p:sp>
        <p:nvSpPr>
          <p:cNvPr id="11" name="Rectangle 10">
            <a:extLst>
              <a:ext uri="{FF2B5EF4-FFF2-40B4-BE49-F238E27FC236}">
                <a16:creationId xmlns:a16="http://schemas.microsoft.com/office/drawing/2014/main" id="{F8B8EE39-8111-46D1-9181-7898845E446F}"/>
              </a:ext>
            </a:extLst>
          </p:cNvPr>
          <p:cNvSpPr/>
          <p:nvPr/>
        </p:nvSpPr>
        <p:spPr>
          <a:xfrm>
            <a:off x="8200361" y="1634993"/>
            <a:ext cx="3452373" cy="2862322"/>
          </a:xfrm>
          <a:prstGeom prst="rect">
            <a:avLst/>
          </a:prstGeom>
        </p:spPr>
        <p:txBody>
          <a:bodyPr wrap="square">
            <a:spAutoFit/>
          </a:bodyPr>
          <a:lstStyle/>
          <a:p>
            <a:pPr marL="285750" indent="-285750">
              <a:buFont typeface="Arial" panose="020B0604020202020204" pitchFamily="34" charset="0"/>
              <a:buChar char="•"/>
            </a:pPr>
            <a:r>
              <a:rPr lang="nb-NO" dirty="0"/>
              <a:t>Med et arbeidskrav på 150kg for 60m i diskos får vi følgende «resultat» i en analyse av 65 mannlige diskoskastere.</a:t>
            </a:r>
          </a:p>
          <a:p>
            <a:pPr marL="285750" indent="-285750">
              <a:buFont typeface="Arial" panose="020B0604020202020204" pitchFamily="34" charset="0"/>
              <a:buChar char="•"/>
            </a:pPr>
            <a:r>
              <a:rPr lang="nb-NO" dirty="0"/>
              <a:t>58 er i tråd med forventningene gitt av arbeidskravet.</a:t>
            </a:r>
          </a:p>
          <a:p>
            <a:pPr marL="285750" indent="-285750">
              <a:buFont typeface="Arial" panose="020B0604020202020204" pitchFamily="34" charset="0"/>
              <a:buChar char="•"/>
            </a:pPr>
            <a:r>
              <a:rPr lang="nb-NO" dirty="0"/>
              <a:t>7 «bryter» med arbeidskravet.</a:t>
            </a:r>
          </a:p>
          <a:p>
            <a:pPr marL="285750" indent="-285750">
              <a:buFont typeface="Arial" panose="020B0604020202020204" pitchFamily="34" charset="0"/>
              <a:buChar char="•"/>
            </a:pPr>
            <a:r>
              <a:rPr lang="nb-NO" dirty="0"/>
              <a:t>Kun 2 klarte å kaste over 60m i diskos med under 150kg benkpress</a:t>
            </a:r>
            <a:endParaRPr lang="en-US" dirty="0"/>
          </a:p>
        </p:txBody>
      </p:sp>
      <p:sp>
        <p:nvSpPr>
          <p:cNvPr id="3" name="Date Placeholder 2">
            <a:extLst>
              <a:ext uri="{FF2B5EF4-FFF2-40B4-BE49-F238E27FC236}">
                <a16:creationId xmlns:a16="http://schemas.microsoft.com/office/drawing/2014/main" id="{A6F035A9-B548-4290-B253-88A009BA6916}"/>
              </a:ext>
            </a:extLst>
          </p:cNvPr>
          <p:cNvSpPr>
            <a:spLocks noGrp="1"/>
          </p:cNvSpPr>
          <p:nvPr>
            <p:ph type="dt" sz="half" idx="10"/>
          </p:nvPr>
        </p:nvSpPr>
        <p:spPr/>
        <p:txBody>
          <a:bodyPr/>
          <a:lstStyle/>
          <a:p>
            <a:r>
              <a:rPr lang="en-US"/>
              <a:t>02/11/2018</a:t>
            </a:r>
            <a:endParaRPr lang="en-US" dirty="0"/>
          </a:p>
        </p:txBody>
      </p:sp>
      <p:sp>
        <p:nvSpPr>
          <p:cNvPr id="4" name="Footer Placeholder 3">
            <a:extLst>
              <a:ext uri="{FF2B5EF4-FFF2-40B4-BE49-F238E27FC236}">
                <a16:creationId xmlns:a16="http://schemas.microsoft.com/office/drawing/2014/main" id="{71F9BB9A-440D-41BA-8534-F83A018BC9D3}"/>
              </a:ext>
            </a:extLst>
          </p:cNvPr>
          <p:cNvSpPr>
            <a:spLocks noGrp="1"/>
          </p:cNvSpPr>
          <p:nvPr>
            <p:ph type="ftr" sz="quarter" idx="11"/>
          </p:nvPr>
        </p:nvSpPr>
        <p:spPr/>
        <p:txBody>
          <a:bodyPr/>
          <a:lstStyle/>
          <a:p>
            <a:r>
              <a:rPr lang="nb-NO"/>
              <a:t>Magnus R. Aunevik-Berntsen</a:t>
            </a:r>
            <a:endParaRPr lang="en-US" dirty="0"/>
          </a:p>
        </p:txBody>
      </p:sp>
    </p:spTree>
    <p:extLst>
      <p:ext uri="{BB962C8B-B14F-4D97-AF65-F5344CB8AC3E}">
        <p14:creationId xmlns:p14="http://schemas.microsoft.com/office/powerpoint/2010/main" val="1114606559"/>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7399</TotalTime>
  <Words>2103</Words>
  <Application>Microsoft Office PowerPoint</Application>
  <PresentationFormat>Widescreen</PresentationFormat>
  <Paragraphs>951</Paragraphs>
  <Slides>27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Franklin Gothic Book</vt:lpstr>
      <vt:lpstr>Crop</vt:lpstr>
      <vt:lpstr>Arbeidskrav og kapasitetPROFILER</vt:lpstr>
      <vt:lpstr>Tema</vt:lpstr>
      <vt:lpstr>Arbeidskrav</vt:lpstr>
      <vt:lpstr>Begrepet Arbeidskrav</vt:lpstr>
      <vt:lpstr>Hvorfor er arbeidskrav relevant?</vt:lpstr>
      <vt:lpstr>Arbeidskravenes presisjon</vt:lpstr>
      <vt:lpstr>Arbeidskravenes presisjon: Diskos og benkpress</vt:lpstr>
      <vt:lpstr>Arbeidskravenes presisjon: Diskos og knebøy</vt:lpstr>
      <vt:lpstr>Arbeidskravenes presisjon: Diskos og vending</vt:lpstr>
      <vt:lpstr>Arbeidskravenes presisjon: Konklusjon</vt:lpstr>
      <vt:lpstr>Kapasitetsprofilering</vt:lpstr>
      <vt:lpstr>Kapasitetprofilering</vt:lpstr>
      <vt:lpstr>PowerPoint Presentation</vt:lpstr>
      <vt:lpstr>PowerPoint Presentation</vt:lpstr>
      <vt:lpstr>Ola Stunes Isene</vt:lpstr>
      <vt:lpstr>Alle regler er til for å brytes</vt:lpstr>
      <vt:lpstr>PowerPoint Presentation</vt:lpstr>
      <vt:lpstr>Ressurser</vt:lpstr>
      <vt:lpstr>Arbeidskrav og evalueringsskjema for ungdom og juniorutøvere i kast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Arbeidskrav og kapasitetsanalyse</dc:title>
  <dc:creator>Magnus Aunevik-Berntsen</dc:creator>
  <cp:lastModifiedBy>Magnus Aunevik-Berntsen</cp:lastModifiedBy>
  <cp:revision>31</cp:revision>
  <dcterms:created xsi:type="dcterms:W3CDTF">2018-10-28T17:54:12Z</dcterms:created>
  <dcterms:modified xsi:type="dcterms:W3CDTF">2018-11-02T21:14:06Z</dcterms:modified>
</cp:coreProperties>
</file>